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8" r:id="rId1"/>
    <p:sldMasterId id="2147483669" r:id="rId2"/>
    <p:sldMasterId id="2147483670" r:id="rId3"/>
  </p:sldMasterIdLst>
  <p:notesMasterIdLst>
    <p:notesMasterId r:id="rId95"/>
  </p:notesMasterIdLst>
  <p:sldIdLst>
    <p:sldId id="256" r:id="rId4"/>
    <p:sldId id="257" r:id="rId5"/>
    <p:sldId id="258" r:id="rId6"/>
    <p:sldId id="259" r:id="rId7"/>
    <p:sldId id="260" r:id="rId8"/>
    <p:sldId id="261" r:id="rId9"/>
    <p:sldId id="262" r:id="rId10"/>
    <p:sldId id="264" r:id="rId11"/>
    <p:sldId id="263" r:id="rId12"/>
    <p:sldId id="265" r:id="rId13"/>
    <p:sldId id="266" r:id="rId14"/>
    <p:sldId id="400" r:id="rId15"/>
    <p:sldId id="402" r:id="rId16"/>
    <p:sldId id="407"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Lst>
  <p:sldSz cx="9144000" cy="5143500" type="screen16x9"/>
  <p:notesSz cx="6858000" cy="9144000"/>
  <p:embeddedFontLst>
    <p:embeddedFont>
      <p:font typeface="Barlow" panose="00000500000000000000" pitchFamily="2" charset="0"/>
      <p:regular r:id="rId96"/>
      <p:bold r:id="rId97"/>
      <p:italic r:id="rId98"/>
      <p:boldItalic r:id="rId99"/>
    </p:embeddedFont>
    <p:embeddedFont>
      <p:font typeface="Barlow Light" panose="00000400000000000000" pitchFamily="2" charset="0"/>
      <p:regular r:id="rId100"/>
      <p:bold r:id="rId101"/>
      <p:italic r:id="rId102"/>
      <p:boldItalic r:id="rId103"/>
    </p:embeddedFont>
    <p:embeddedFont>
      <p:font typeface="Barlow Medium" panose="00000600000000000000" pitchFamily="2" charset="0"/>
      <p:regular r:id="rId104"/>
    </p:embeddedFont>
    <p:embeddedFont>
      <p:font typeface="Barlow SemiBold" panose="00000700000000000000" pitchFamily="2" charset="0"/>
      <p:regular r:id="rId105"/>
      <p:bold r:id="rId106"/>
      <p:italic r:id="rId107"/>
      <p:boldItalic r:id="rId108"/>
    </p:embeddedFont>
    <p:embeddedFont>
      <p:font typeface="Calibri" panose="020F0502020204030204" pitchFamily="34" charset="0"/>
      <p:regular r:id="rId109"/>
      <p:bold r:id="rId110"/>
      <p:italic r:id="rId111"/>
      <p:boldItalic r:id="rId112"/>
    </p:embeddedFont>
    <p:embeddedFont>
      <p:font typeface="Georgia" panose="02040502050405020303" pitchFamily="18" charset="0"/>
      <p:regular r:id="rId113"/>
      <p:bold r:id="rId114"/>
      <p:italic r:id="rId115"/>
      <p:boldItalic r:id="rId116"/>
    </p:embeddedFont>
    <p:embeddedFont>
      <p:font typeface="Montserrat" panose="00000500000000000000" pitchFamily="2" charset="0"/>
      <p:regular r:id="rId117"/>
      <p:bold r:id="rId118"/>
      <p:italic r:id="rId119"/>
      <p:boldItalic r:id="rId120"/>
    </p:embeddedFont>
    <p:embeddedFont>
      <p:font typeface="Montserrat ExtraBold" panose="00000900000000000000" pitchFamily="2" charset="0"/>
      <p:bold r:id="rId121"/>
      <p:boldItalic r:id="rId122"/>
    </p:embeddedFont>
    <p:embeddedFont>
      <p:font typeface="Montserrat Medium" panose="00000600000000000000" pitchFamily="2" charset="0"/>
      <p:regular r:id="rId123"/>
      <p:bold r:id="rId124"/>
      <p:italic r:id="rId125"/>
      <p:boldItalic r:id="rId126"/>
    </p:embeddedFont>
    <p:embeddedFont>
      <p:font typeface="Montserrat SemiBold" panose="00000700000000000000" pitchFamily="2" charset="0"/>
      <p:regular r:id="rId127"/>
      <p:bold r:id="rId128"/>
      <p:italic r:id="rId129"/>
      <p:boldItalic r:id="rId130"/>
    </p:embeddedFont>
    <p:embeddedFont>
      <p:font typeface="Proxima Nova Semibold" panose="020B0604020202020204" charset="0"/>
      <p:regular r:id="rId131"/>
      <p:bold r:id="rId132"/>
      <p:boldItalic r:id="rId133"/>
    </p:embeddedFont>
    <p:embeddedFont>
      <p:font typeface="Raleway" pitchFamily="2" charset="0"/>
      <p:regular r:id="rId134"/>
      <p:bold r:id="rId135"/>
      <p:italic r:id="rId136"/>
      <p:boldItalic r:id="rId137"/>
    </p:embeddedFont>
    <p:embeddedFont>
      <p:font typeface="Raleway Medium" pitchFamily="2" charset="0"/>
      <p:regular r:id="rId138"/>
      <p:bold r:id="rId139"/>
      <p:italic r:id="rId140"/>
      <p:boldItalic r:id="rId141"/>
    </p:embeddedFont>
    <p:embeddedFont>
      <p:font typeface="Raleway SemiBold" pitchFamily="2" charset="0"/>
      <p:regular r:id="rId142"/>
      <p:bold r:id="rId143"/>
      <p:italic r:id="rId144"/>
      <p:boldItalic r:id="rId145"/>
    </p:embeddedFont>
    <p:embeddedFont>
      <p:font typeface="Roboto" panose="02000000000000000000" pitchFamily="2" charset="0"/>
      <p:regular r:id="rId146"/>
      <p:bold r:id="rId147"/>
      <p:italic r:id="rId148"/>
      <p:boldItalic r:id="rId149"/>
    </p:embeddedFont>
    <p:embeddedFont>
      <p:font typeface="SimSun" panose="02010600030101010101" pitchFamily="2" charset="-122"/>
      <p:regular r:id="rId1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814" autoAdjust="0"/>
  </p:normalViewPr>
  <p:slideViewPr>
    <p:cSldViewPr snapToGrid="0">
      <p:cViewPr varScale="1">
        <p:scale>
          <a:sx n="162" d="100"/>
          <a:sy n="162" d="100"/>
        </p:scale>
        <p:origin x="144" y="3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22.fntdata"/><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font" Target="fonts/font43.fntdata"/><Relationship Id="rId107" Type="http://schemas.openxmlformats.org/officeDocument/2006/relationships/font" Target="fonts/font12.fntdata"/><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font" Target="fonts/font33.fntdata"/><Relationship Id="rId149" Type="http://schemas.openxmlformats.org/officeDocument/2006/relationships/font" Target="fonts/font54.fntdata"/><Relationship Id="rId5" Type="http://schemas.openxmlformats.org/officeDocument/2006/relationships/slide" Target="slides/slide2.xml"/><Relationship Id="rId95" Type="http://schemas.openxmlformats.org/officeDocument/2006/relationships/notesMaster" Target="notesMasters/notesMaster1.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font" Target="fonts/font18.fntdata"/><Relationship Id="rId118" Type="http://schemas.openxmlformats.org/officeDocument/2006/relationships/font" Target="fonts/font23.fntdata"/><Relationship Id="rId134" Type="http://schemas.openxmlformats.org/officeDocument/2006/relationships/font" Target="fonts/font39.fntdata"/><Relationship Id="rId139" Type="http://schemas.openxmlformats.org/officeDocument/2006/relationships/font" Target="fonts/font44.fntdata"/><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font" Target="fonts/font55.fntdata"/><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font" Target="fonts/font8.fntdata"/><Relationship Id="rId108" Type="http://schemas.openxmlformats.org/officeDocument/2006/relationships/font" Target="fonts/font13.fntdata"/><Relationship Id="rId124" Type="http://schemas.openxmlformats.org/officeDocument/2006/relationships/font" Target="fonts/font29.fntdata"/><Relationship Id="rId129" Type="http://schemas.openxmlformats.org/officeDocument/2006/relationships/font" Target="fonts/font34.fntdata"/><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font" Target="fonts/font1.fntdata"/><Relationship Id="rId140" Type="http://schemas.openxmlformats.org/officeDocument/2006/relationships/font" Target="fonts/font45.fntdata"/><Relationship Id="rId145" Type="http://schemas.openxmlformats.org/officeDocument/2006/relationships/font" Target="fonts/font50.fntdata"/><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font" Target="fonts/font19.fntdata"/><Relationship Id="rId119" Type="http://schemas.openxmlformats.org/officeDocument/2006/relationships/font" Target="fonts/font24.fntdata"/><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font" Target="fonts/font35.fntdata"/><Relationship Id="rId135" Type="http://schemas.openxmlformats.org/officeDocument/2006/relationships/font" Target="fonts/font40.fntdata"/><Relationship Id="rId151" Type="http://schemas.openxmlformats.org/officeDocument/2006/relationships/presProps" Target="presProp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14.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font" Target="fonts/font2.fntdata"/><Relationship Id="rId104" Type="http://schemas.openxmlformats.org/officeDocument/2006/relationships/font" Target="fonts/font9.fntdata"/><Relationship Id="rId120" Type="http://schemas.openxmlformats.org/officeDocument/2006/relationships/font" Target="fonts/font25.fntdata"/><Relationship Id="rId125" Type="http://schemas.openxmlformats.org/officeDocument/2006/relationships/font" Target="fonts/font30.fntdata"/><Relationship Id="rId141" Type="http://schemas.openxmlformats.org/officeDocument/2006/relationships/font" Target="fonts/font46.fntdata"/><Relationship Id="rId146" Type="http://schemas.openxmlformats.org/officeDocument/2006/relationships/font" Target="fonts/font51.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font" Target="fonts/font15.fntdata"/><Relationship Id="rId115" Type="http://schemas.openxmlformats.org/officeDocument/2006/relationships/font" Target="fonts/font20.fntdata"/><Relationship Id="rId131" Type="http://schemas.openxmlformats.org/officeDocument/2006/relationships/font" Target="fonts/font36.fntdata"/><Relationship Id="rId136" Type="http://schemas.openxmlformats.org/officeDocument/2006/relationships/font" Target="fonts/font41.fntdata"/><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font" Target="fonts/font5.fntdata"/><Relationship Id="rId105" Type="http://schemas.openxmlformats.org/officeDocument/2006/relationships/font" Target="fonts/font10.fntdata"/><Relationship Id="rId126" Type="http://schemas.openxmlformats.org/officeDocument/2006/relationships/font" Target="fonts/font31.fntdata"/><Relationship Id="rId147" Type="http://schemas.openxmlformats.org/officeDocument/2006/relationships/font" Target="fonts/font52.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font" Target="fonts/font3.fntdata"/><Relationship Id="rId121" Type="http://schemas.openxmlformats.org/officeDocument/2006/relationships/font" Target="fonts/font26.fntdata"/><Relationship Id="rId142" Type="http://schemas.openxmlformats.org/officeDocument/2006/relationships/font" Target="fonts/font47.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font" Target="fonts/font21.fntdata"/><Relationship Id="rId137" Type="http://schemas.openxmlformats.org/officeDocument/2006/relationships/font" Target="fonts/font42.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font" Target="fonts/font16.fntdata"/><Relationship Id="rId132" Type="http://schemas.openxmlformats.org/officeDocument/2006/relationships/font" Target="fonts/font37.fntdata"/><Relationship Id="rId153" Type="http://schemas.openxmlformats.org/officeDocument/2006/relationships/theme" Target="theme/theme1.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font" Target="fonts/font11.fntdata"/><Relationship Id="rId127" Type="http://schemas.openxmlformats.org/officeDocument/2006/relationships/font" Target="fonts/font32.fntdata"/><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font" Target="fonts/font4.fntdata"/><Relationship Id="rId101" Type="http://schemas.openxmlformats.org/officeDocument/2006/relationships/font" Target="fonts/font6.fntdata"/><Relationship Id="rId122" Type="http://schemas.openxmlformats.org/officeDocument/2006/relationships/font" Target="fonts/font27.fntdata"/><Relationship Id="rId143" Type="http://schemas.openxmlformats.org/officeDocument/2006/relationships/font" Target="fonts/font48.fntdata"/><Relationship Id="rId148" Type="http://schemas.openxmlformats.org/officeDocument/2006/relationships/font" Target="fonts/font53.fntdata"/><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font" Target="fonts/font17.fntdata"/><Relationship Id="rId133" Type="http://schemas.openxmlformats.org/officeDocument/2006/relationships/font" Target="fonts/font38.fntdata"/><Relationship Id="rId154" Type="http://schemas.openxmlformats.org/officeDocument/2006/relationships/tableStyles" Target="tableStyles.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font" Target="fonts/font7.fntdata"/><Relationship Id="rId123" Type="http://schemas.openxmlformats.org/officeDocument/2006/relationships/font" Target="fonts/font28.fntdata"/><Relationship Id="rId144" Type="http://schemas.openxmlformats.org/officeDocument/2006/relationships/font" Target="fonts/font49.fntdata"/><Relationship Id="rId90"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atlassian.com/agile/scrum/backlog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Welcome to agile second session</a:t>
            </a:r>
            <a:endParaRPr/>
          </a:p>
          <a:p>
            <a:pPr marL="0" lvl="0" indent="0" algn="l" rtl="0">
              <a:lnSpc>
                <a:spcPct val="100000"/>
              </a:lnSpc>
              <a:spcBef>
                <a:spcPts val="0"/>
              </a:spcBef>
              <a:spcAft>
                <a:spcPts val="0"/>
              </a:spcAft>
              <a:buSzPts val="1400"/>
              <a:buNone/>
            </a:pPr>
            <a:r>
              <a:rPr lang="tr-TR"/>
              <a:t>How was your one week break?</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Today we will have a guest. We will talk about agile practises  in real world. It will be a question and answer session.</a:t>
            </a:r>
            <a:endParaRPr/>
          </a:p>
          <a:p>
            <a:pPr marL="0" lvl="0" indent="0" algn="l" rtl="0">
              <a:lnSpc>
                <a:spcPct val="100000"/>
              </a:lnSpc>
              <a:spcBef>
                <a:spcPts val="0"/>
              </a:spcBef>
              <a:spcAft>
                <a:spcPts val="0"/>
              </a:spcAft>
              <a:buSzPts val="1400"/>
              <a:buNone/>
            </a:pPr>
            <a:r>
              <a:rPr lang="tr-TR"/>
              <a:t>Take your coffees, take your teas and enjoy the class today.</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87cd55e2b2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0" name="Google Shape;670;g87cd55e2b2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who remembers scrum roles?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you can write in class chat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8076383dd3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2" name="Google Shape;782;g8076383dd3_0_1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3A3F50"/>
              </a:buClr>
              <a:buSzPts val="1100"/>
              <a:buFont typeface="Arial"/>
              <a:buNone/>
            </a:pPr>
            <a:r>
              <a:rPr lang="tr-TR">
                <a:solidFill>
                  <a:schemeClr val="dk1"/>
                </a:solidFill>
              </a:rPr>
              <a:t>The Scrum Team consists of a Product Owner, Development Team and a Scrum Master.</a:t>
            </a:r>
            <a:endParaRPr>
              <a:solidFill>
                <a:schemeClr val="dk1"/>
              </a:solidFill>
            </a:endParaRPr>
          </a:p>
          <a:p>
            <a:pPr marL="0" lvl="0" indent="0" algn="l" rtl="0">
              <a:spcBef>
                <a:spcPts val="0"/>
              </a:spcBef>
              <a:spcAft>
                <a:spcPts val="0"/>
              </a:spcAft>
              <a:buClr>
                <a:srgbClr val="3A3F50"/>
              </a:buClr>
              <a:buSzPts val="1100"/>
              <a:buFont typeface="Arial"/>
              <a:buNone/>
            </a:pPr>
            <a:endParaRPr>
              <a:solidFill>
                <a:schemeClr val="dk1"/>
              </a:solidFill>
            </a:endParaRPr>
          </a:p>
          <a:p>
            <a:pPr marL="0" lvl="0" indent="0" algn="l" rtl="0">
              <a:spcBef>
                <a:spcPts val="0"/>
              </a:spcBef>
              <a:spcAft>
                <a:spcPts val="0"/>
              </a:spcAft>
              <a:buClr>
                <a:srgbClr val="3A3F50"/>
              </a:buClr>
              <a:buSzPts val="1100"/>
              <a:buFont typeface="Arial"/>
              <a:buNone/>
            </a:pPr>
            <a:r>
              <a:rPr lang="tr-TR">
                <a:solidFill>
                  <a:schemeClr val="dk1"/>
                </a:solidFill>
              </a:rPr>
              <a:t>Product Owner - The person responsible for the success of the project by defining the project vision, requirements and priorities.</a:t>
            </a:r>
            <a:endParaRPr>
              <a:solidFill>
                <a:schemeClr val="dk1"/>
              </a:solidFill>
            </a:endParaRPr>
          </a:p>
          <a:p>
            <a:pPr marL="0" lvl="0" indent="0" algn="l" rtl="0">
              <a:spcBef>
                <a:spcPts val="0"/>
              </a:spcBef>
              <a:spcAft>
                <a:spcPts val="0"/>
              </a:spcAft>
              <a:buClr>
                <a:srgbClr val="3A3F50"/>
              </a:buClr>
              <a:buSzPts val="1100"/>
              <a:buFont typeface="Arial"/>
              <a:buNone/>
            </a:pPr>
            <a:endParaRPr>
              <a:solidFill>
                <a:schemeClr val="dk1"/>
              </a:solidFill>
            </a:endParaRPr>
          </a:p>
          <a:p>
            <a:pPr marL="0" lvl="0" indent="0" algn="l" rtl="0">
              <a:spcBef>
                <a:spcPts val="0"/>
              </a:spcBef>
              <a:spcAft>
                <a:spcPts val="0"/>
              </a:spcAft>
              <a:buClr>
                <a:srgbClr val="3A3F50"/>
              </a:buClr>
              <a:buSzPts val="1100"/>
              <a:buFont typeface="Arial"/>
              <a:buNone/>
            </a:pPr>
            <a:r>
              <a:rPr lang="tr-TR">
                <a:solidFill>
                  <a:schemeClr val="dk1"/>
                </a:solidFill>
              </a:rPr>
              <a:t>Scrum Master - The person responsible for removing obstacles that prevent the development team from achieving the goal.</a:t>
            </a:r>
            <a:endParaRPr>
              <a:solidFill>
                <a:schemeClr val="dk1"/>
              </a:solidFill>
            </a:endParaRPr>
          </a:p>
          <a:p>
            <a:pPr marL="0" lvl="0" indent="0" algn="l" rtl="0">
              <a:spcBef>
                <a:spcPts val="0"/>
              </a:spcBef>
              <a:spcAft>
                <a:spcPts val="0"/>
              </a:spcAft>
              <a:buClr>
                <a:srgbClr val="3A3F50"/>
              </a:buClr>
              <a:buSzPts val="1100"/>
              <a:buFont typeface="Arial"/>
              <a:buNone/>
            </a:pPr>
            <a:endParaRPr>
              <a:solidFill>
                <a:schemeClr val="dk1"/>
              </a:solidFill>
            </a:endParaRPr>
          </a:p>
          <a:p>
            <a:pPr marL="0" lvl="0" indent="0" algn="l" rtl="0">
              <a:spcBef>
                <a:spcPts val="0"/>
              </a:spcBef>
              <a:spcAft>
                <a:spcPts val="0"/>
              </a:spcAft>
              <a:buClr>
                <a:srgbClr val="3A3F50"/>
              </a:buClr>
              <a:buSzPts val="1100"/>
              <a:buFont typeface="Arial"/>
              <a:buNone/>
            </a:pPr>
            <a:r>
              <a:rPr lang="tr-TR">
                <a:solidFill>
                  <a:schemeClr val="dk1"/>
                </a:solidFill>
              </a:rPr>
              <a:t>Development Team - The team consists of 3-9 people from different roles, it organizes itself to determine how best to achieve the goals of the Product Owner.</a:t>
            </a:r>
            <a:endParaRPr>
              <a:solidFill>
                <a:schemeClr val="dk1"/>
              </a:solidFill>
            </a:endParaRPr>
          </a:p>
          <a:p>
            <a:pPr marL="0" lvl="0" indent="0" algn="l" rtl="0">
              <a:spcBef>
                <a:spcPts val="0"/>
              </a:spcBef>
              <a:spcAft>
                <a:spcPts val="0"/>
              </a:spcAft>
              <a:buClr>
                <a:srgbClr val="3A3F50"/>
              </a:buClr>
              <a:buSzPts val="1100"/>
              <a:buFont typeface="Arial"/>
              <a:buNone/>
            </a:pPr>
            <a:endParaRPr>
              <a:solidFill>
                <a:schemeClr val="dk1"/>
              </a:solidFill>
            </a:endParaRPr>
          </a:p>
          <a:p>
            <a:pPr marL="0" lvl="0" indent="0" algn="l" rtl="0">
              <a:spcBef>
                <a:spcPts val="0"/>
              </a:spcBef>
              <a:spcAft>
                <a:spcPts val="0"/>
              </a:spcAft>
              <a:buClr>
                <a:srgbClr val="3A3F50"/>
              </a:buClr>
              <a:buSzPts val="1100"/>
              <a:buFont typeface="Arial"/>
              <a:buNone/>
            </a:pPr>
            <a:r>
              <a:rPr lang="tr-TR">
                <a:solidFill>
                  <a:schemeClr val="dk1"/>
                </a:solidFill>
              </a:rPr>
              <a:t>Scrum Teams, they are the Self-organizing teams, doing the job.</a:t>
            </a:r>
            <a:endParaRPr>
              <a:solidFill>
                <a:schemeClr val="dk1"/>
              </a:solidFill>
            </a:endParaRPr>
          </a:p>
          <a:p>
            <a:pPr marL="0" lvl="0" indent="0" algn="l" rtl="0">
              <a:spcBef>
                <a:spcPts val="0"/>
              </a:spcBef>
              <a:spcAft>
                <a:spcPts val="0"/>
              </a:spcAft>
              <a:buClr>
                <a:srgbClr val="3A3F50"/>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bb74fd3b0a_0_8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2" name="Google Shape;1122;gbb74fd3b0a_0_8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tr-TR" sz="1200" dirty="0">
                <a:solidFill>
                  <a:srgbClr val="3C3B37"/>
                </a:solidFill>
                <a:latin typeface="Roboto"/>
                <a:ea typeface="Roboto"/>
                <a:cs typeface="Roboto"/>
                <a:sym typeface="Roboto"/>
              </a:rPr>
              <a:t>Product </a:t>
            </a:r>
            <a:r>
              <a:rPr lang="tr-TR" sz="1200" dirty="0" err="1">
                <a:solidFill>
                  <a:srgbClr val="3C3B37"/>
                </a:solidFill>
                <a:latin typeface="Roboto"/>
                <a:ea typeface="Roboto"/>
                <a:cs typeface="Roboto"/>
                <a:sym typeface="Roboto"/>
              </a:rPr>
              <a:t>Owner</a:t>
            </a:r>
            <a:r>
              <a:rPr lang="tr-TR" sz="1200" dirty="0">
                <a:solidFill>
                  <a:srgbClr val="3C3B37"/>
                </a:solidFill>
                <a:latin typeface="Roboto"/>
                <a:ea typeface="Roboto"/>
                <a:cs typeface="Roboto"/>
                <a:sym typeface="Roboto"/>
              </a:rPr>
              <a:t> ile başlayalım. </a:t>
            </a:r>
          </a:p>
          <a:p>
            <a:pPr marL="0" lvl="0" indent="0" algn="l" rtl="0">
              <a:lnSpc>
                <a:spcPct val="115000"/>
              </a:lnSpc>
              <a:spcBef>
                <a:spcPts val="0"/>
              </a:spcBef>
              <a:spcAft>
                <a:spcPts val="0"/>
              </a:spcAft>
              <a:buClr>
                <a:schemeClr val="dk1"/>
              </a:buClr>
              <a:buSzPts val="1100"/>
              <a:buFont typeface="Arial"/>
              <a:buNone/>
            </a:pPr>
            <a:r>
              <a:rPr lang="tr-TR" sz="1200" dirty="0">
                <a:solidFill>
                  <a:srgbClr val="3C3B37"/>
                </a:solidFill>
                <a:latin typeface="Roboto"/>
                <a:ea typeface="Roboto"/>
                <a:cs typeface="Roboto"/>
                <a:sym typeface="Roboto"/>
              </a:rPr>
              <a:t>PO ekipteki iş temsilcisidir.</a:t>
            </a:r>
          </a:p>
          <a:p>
            <a:pPr marL="0" lvl="0" indent="0" algn="l" rtl="0">
              <a:lnSpc>
                <a:spcPct val="115000"/>
              </a:lnSpc>
              <a:spcBef>
                <a:spcPts val="0"/>
              </a:spcBef>
              <a:spcAft>
                <a:spcPts val="0"/>
              </a:spcAft>
              <a:buClr>
                <a:schemeClr val="dk1"/>
              </a:buClr>
              <a:buSzPts val="1100"/>
              <a:buFont typeface="Arial"/>
              <a:buNone/>
            </a:pPr>
            <a:r>
              <a:rPr lang="tr-TR" sz="1200" dirty="0">
                <a:solidFill>
                  <a:srgbClr val="3C3B37"/>
                </a:solidFill>
                <a:latin typeface="Roboto"/>
                <a:ea typeface="Roboto"/>
                <a:cs typeface="Roboto"/>
                <a:sym typeface="Roboto"/>
              </a:rPr>
              <a:t>Ürünün ve müşterinin </a:t>
            </a:r>
            <a:r>
              <a:rPr lang="tr-TR" sz="1200" b="1" dirty="0">
                <a:solidFill>
                  <a:srgbClr val="3C3B37"/>
                </a:solidFill>
                <a:latin typeface="Roboto"/>
                <a:ea typeface="Roboto"/>
                <a:cs typeface="Roboto"/>
                <a:sym typeface="Roboto"/>
              </a:rPr>
              <a:t>paydaşlarının sesini </a:t>
            </a:r>
            <a:r>
              <a:rPr lang="tr-TR" sz="1200" dirty="0">
                <a:solidFill>
                  <a:srgbClr val="3C3B37"/>
                </a:solidFill>
                <a:latin typeface="Roboto"/>
                <a:ea typeface="Roboto"/>
                <a:cs typeface="Roboto"/>
                <a:sym typeface="Roboto"/>
              </a:rPr>
              <a:t>temsil eder. </a:t>
            </a:r>
          </a:p>
          <a:p>
            <a:pPr marL="0" lvl="0" indent="0" algn="l" rtl="0">
              <a:lnSpc>
                <a:spcPct val="115000"/>
              </a:lnSpc>
              <a:spcBef>
                <a:spcPts val="0"/>
              </a:spcBef>
              <a:spcAft>
                <a:spcPts val="0"/>
              </a:spcAft>
              <a:buClr>
                <a:schemeClr val="dk1"/>
              </a:buClr>
              <a:buSzPts val="1100"/>
              <a:buFont typeface="Arial"/>
              <a:buNone/>
            </a:pPr>
            <a:r>
              <a:rPr lang="tr-TR" sz="1200" dirty="0">
                <a:solidFill>
                  <a:srgbClr val="3C3B37"/>
                </a:solidFill>
                <a:latin typeface="Roboto"/>
                <a:ea typeface="Roboto"/>
                <a:cs typeface="Roboto"/>
                <a:sym typeface="Roboto"/>
              </a:rPr>
              <a:t>Product </a:t>
            </a:r>
            <a:r>
              <a:rPr lang="tr-TR" sz="1200" dirty="0" err="1">
                <a:solidFill>
                  <a:srgbClr val="3C3B37"/>
                </a:solidFill>
                <a:latin typeface="Roboto"/>
                <a:ea typeface="Roboto"/>
                <a:cs typeface="Roboto"/>
                <a:sym typeface="Roboto"/>
              </a:rPr>
              <a:t>Owner</a:t>
            </a:r>
            <a:r>
              <a:rPr lang="tr-TR" sz="1200" dirty="0">
                <a:solidFill>
                  <a:srgbClr val="3C3B37"/>
                </a:solidFill>
                <a:latin typeface="Roboto"/>
                <a:ea typeface="Roboto"/>
                <a:cs typeface="Roboto"/>
                <a:sym typeface="Roboto"/>
              </a:rPr>
              <a:t>, Geliştirme Ekibinin çalışmasından kaynaklanan </a:t>
            </a:r>
            <a:r>
              <a:rPr lang="tr-TR" sz="1200" b="1" dirty="0">
                <a:solidFill>
                  <a:srgbClr val="3C3B37"/>
                </a:solidFill>
                <a:latin typeface="Roboto"/>
                <a:ea typeface="Roboto"/>
                <a:cs typeface="Roboto"/>
                <a:sym typeface="Roboto"/>
              </a:rPr>
              <a:t>ürünün değerini maksimize etmekten sorumludur</a:t>
            </a:r>
            <a:r>
              <a:rPr lang="tr-TR" sz="1200" dirty="0">
                <a:solidFill>
                  <a:srgbClr val="3C3B37"/>
                </a:solidFill>
                <a:latin typeface="Roboto"/>
                <a:ea typeface="Roboto"/>
                <a:cs typeface="Roboto"/>
                <a:sym typeface="Roboto"/>
              </a:rPr>
              <a:t>. </a:t>
            </a:r>
          </a:p>
          <a:p>
            <a:pPr marL="0" lvl="0" indent="0" algn="l" rtl="0">
              <a:lnSpc>
                <a:spcPct val="115000"/>
              </a:lnSpc>
              <a:spcBef>
                <a:spcPts val="0"/>
              </a:spcBef>
              <a:spcAft>
                <a:spcPts val="0"/>
              </a:spcAft>
              <a:buClr>
                <a:schemeClr val="dk1"/>
              </a:buClr>
              <a:buSzPts val="1100"/>
              <a:buFont typeface="Arial"/>
              <a:buNone/>
            </a:pPr>
            <a:r>
              <a:rPr lang="tr-TR" sz="1200" dirty="0">
                <a:solidFill>
                  <a:srgbClr val="3C3B37"/>
                </a:solidFill>
                <a:latin typeface="Roboto"/>
                <a:ea typeface="Roboto"/>
                <a:cs typeface="Roboto"/>
                <a:sym typeface="Roboto"/>
              </a:rPr>
              <a:t>Bunun nasıl yapıldığı organizasyonlar, Scrum Takımları ve bireyler arasında farklılık gösterebilir.</a:t>
            </a:r>
          </a:p>
          <a:p>
            <a:pPr marL="0" lvl="0" indent="0" algn="l" rtl="0">
              <a:lnSpc>
                <a:spcPct val="115000"/>
              </a:lnSpc>
              <a:spcBef>
                <a:spcPts val="0"/>
              </a:spcBef>
              <a:spcAft>
                <a:spcPts val="0"/>
              </a:spcAft>
              <a:buClr>
                <a:schemeClr val="dk1"/>
              </a:buClr>
              <a:buSzPts val="1100"/>
              <a:buFont typeface="Arial"/>
              <a:buNone/>
            </a:pPr>
            <a:endParaRPr lang="tr-TR" sz="1200" dirty="0">
              <a:solidFill>
                <a:srgbClr val="3C3B37"/>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tr-TR" sz="1200" dirty="0">
                <a:solidFill>
                  <a:srgbClr val="3C3B37"/>
                </a:solidFill>
                <a:latin typeface="Roboto"/>
                <a:ea typeface="Roboto"/>
                <a:cs typeface="Roboto"/>
                <a:sym typeface="Roboto"/>
              </a:rPr>
              <a:t>Bir Product </a:t>
            </a:r>
            <a:r>
              <a:rPr lang="tr-TR" sz="1200" dirty="0" err="1">
                <a:solidFill>
                  <a:srgbClr val="3C3B37"/>
                </a:solidFill>
                <a:latin typeface="Roboto"/>
                <a:ea typeface="Roboto"/>
                <a:cs typeface="Roboto"/>
                <a:sym typeface="Roboto"/>
              </a:rPr>
              <a:t>Owner</a:t>
            </a:r>
            <a:r>
              <a:rPr lang="tr-TR" sz="1200" dirty="0">
                <a:solidFill>
                  <a:srgbClr val="3C3B37"/>
                </a:solidFill>
                <a:latin typeface="Roboto"/>
                <a:ea typeface="Roboto"/>
                <a:cs typeface="Roboto"/>
                <a:sym typeface="Roboto"/>
              </a:rPr>
              <a:t> ideal olarak aşağıdaki </a:t>
            </a:r>
            <a:r>
              <a:rPr lang="tr-TR" sz="1200" b="1" dirty="0">
                <a:solidFill>
                  <a:srgbClr val="3C3B37"/>
                </a:solidFill>
                <a:latin typeface="Roboto"/>
                <a:ea typeface="Roboto"/>
                <a:cs typeface="Roboto"/>
                <a:sym typeface="Roboto"/>
              </a:rPr>
              <a:t>özelliklere sahip olmalıdır</a:t>
            </a:r>
            <a:r>
              <a:rPr lang="tr-TR" sz="1200" dirty="0">
                <a:solidFill>
                  <a:srgbClr val="3C3B37"/>
                </a:solidFill>
                <a:latin typeface="Roboto"/>
                <a:ea typeface="Roboto"/>
                <a:cs typeface="Roboto"/>
                <a:sym typeface="Roboto"/>
              </a:rPr>
              <a:t>: </a:t>
            </a:r>
          </a:p>
          <a:p>
            <a:pPr marL="0" lvl="0" indent="0" algn="l" rtl="0">
              <a:lnSpc>
                <a:spcPct val="115000"/>
              </a:lnSpc>
              <a:spcBef>
                <a:spcPts val="0"/>
              </a:spcBef>
              <a:spcAft>
                <a:spcPts val="0"/>
              </a:spcAft>
              <a:buClr>
                <a:schemeClr val="dk1"/>
              </a:buClr>
              <a:buSzPts val="1100"/>
              <a:buFont typeface="Arial"/>
              <a:buNone/>
            </a:pPr>
            <a:r>
              <a:rPr lang="tr-TR" sz="1200" dirty="0" err="1">
                <a:solidFill>
                  <a:srgbClr val="3C3B37"/>
                </a:solidFill>
                <a:latin typeface="Roboto"/>
                <a:ea typeface="Roboto"/>
                <a:cs typeface="Roboto"/>
                <a:sym typeface="Roboto"/>
              </a:rPr>
              <a:t>Available</a:t>
            </a:r>
            <a:r>
              <a:rPr lang="tr-TR" sz="1200" dirty="0">
                <a:solidFill>
                  <a:srgbClr val="3C3B37"/>
                </a:solidFill>
                <a:latin typeface="Roboto"/>
                <a:ea typeface="Roboto"/>
                <a:cs typeface="Roboto"/>
                <a:sym typeface="Roboto"/>
              </a:rPr>
              <a:t> : Planlama ve açıklama için her zaman kullanılabilir. </a:t>
            </a:r>
          </a:p>
          <a:p>
            <a:pPr marL="0" lvl="0" indent="0" algn="l" rtl="0">
              <a:lnSpc>
                <a:spcPct val="115000"/>
              </a:lnSpc>
              <a:spcBef>
                <a:spcPts val="0"/>
              </a:spcBef>
              <a:spcAft>
                <a:spcPts val="0"/>
              </a:spcAft>
              <a:buClr>
                <a:schemeClr val="dk1"/>
              </a:buClr>
              <a:buSzPts val="1100"/>
              <a:buFont typeface="Arial"/>
              <a:buNone/>
            </a:pPr>
            <a:r>
              <a:rPr lang="tr-TR" sz="1200" b="1" dirty="0">
                <a:solidFill>
                  <a:srgbClr val="3C3B37"/>
                </a:solidFill>
                <a:latin typeface="Roboto"/>
                <a:ea typeface="Roboto"/>
                <a:cs typeface="Roboto"/>
                <a:sym typeface="Roboto"/>
              </a:rPr>
              <a:t>İş Deneyimi</a:t>
            </a:r>
            <a:r>
              <a:rPr lang="tr-TR" sz="1200" dirty="0">
                <a:solidFill>
                  <a:srgbClr val="3C3B37"/>
                </a:solidFill>
                <a:latin typeface="Roboto"/>
                <a:ea typeface="Roboto"/>
                <a:cs typeface="Roboto"/>
                <a:sym typeface="Roboto"/>
              </a:rPr>
              <a:t>: İş veya o alan hakkında derin bir anlayışa sahip olacak.</a:t>
            </a:r>
          </a:p>
          <a:p>
            <a:pPr marL="0" lvl="0" indent="0" algn="l" rtl="0">
              <a:lnSpc>
                <a:spcPct val="115000"/>
              </a:lnSpc>
              <a:spcBef>
                <a:spcPts val="0"/>
              </a:spcBef>
              <a:spcAft>
                <a:spcPts val="0"/>
              </a:spcAft>
              <a:buClr>
                <a:schemeClr val="dk1"/>
              </a:buClr>
              <a:buSzPts val="1100"/>
              <a:buFont typeface="Arial"/>
              <a:buNone/>
            </a:pPr>
            <a:r>
              <a:rPr lang="tr-TR" sz="1200" dirty="0">
                <a:solidFill>
                  <a:srgbClr val="3C3B37"/>
                </a:solidFill>
                <a:latin typeface="Roboto"/>
                <a:ea typeface="Roboto"/>
                <a:cs typeface="Roboto"/>
                <a:sym typeface="Roboto"/>
              </a:rPr>
              <a:t>İletişim: İyi bir dinleyicidir, paydaşlara kolayca ulaşma ve mesajı karşı tarafa uyarlama becerisine sahip olacaktır. </a:t>
            </a:r>
          </a:p>
          <a:p>
            <a:pPr marL="0" lvl="0" indent="0" algn="l" rtl="0">
              <a:lnSpc>
                <a:spcPct val="115000"/>
              </a:lnSpc>
              <a:spcBef>
                <a:spcPts val="0"/>
              </a:spcBef>
              <a:spcAft>
                <a:spcPts val="0"/>
              </a:spcAft>
              <a:buClr>
                <a:schemeClr val="dk1"/>
              </a:buClr>
              <a:buSzPts val="1100"/>
              <a:buFont typeface="Arial"/>
              <a:buNone/>
            </a:pPr>
            <a:r>
              <a:rPr lang="tr-TR" sz="1200" dirty="0">
                <a:solidFill>
                  <a:srgbClr val="3C3B37"/>
                </a:solidFill>
                <a:latin typeface="Roboto"/>
                <a:ea typeface="Roboto"/>
                <a:cs typeface="Roboto"/>
                <a:sym typeface="Roboto"/>
              </a:rPr>
              <a:t>Yetkilendirilmiş: Karar verme yetkisine sahip olacak ve onlardan sorumlu tutulabilecek. </a:t>
            </a:r>
          </a:p>
          <a:p>
            <a:pPr marL="0" lvl="0" indent="0" algn="l" rtl="0">
              <a:lnSpc>
                <a:spcPct val="115000"/>
              </a:lnSpc>
              <a:spcBef>
                <a:spcPts val="0"/>
              </a:spcBef>
              <a:spcAft>
                <a:spcPts val="0"/>
              </a:spcAft>
              <a:buClr>
                <a:schemeClr val="dk1"/>
              </a:buClr>
              <a:buSzPts val="1100"/>
              <a:buFont typeface="Arial"/>
              <a:buNone/>
            </a:pPr>
            <a:r>
              <a:rPr lang="tr-TR" sz="1200" dirty="0">
                <a:solidFill>
                  <a:srgbClr val="3C3B37"/>
                </a:solidFill>
                <a:latin typeface="Roboto"/>
                <a:ea typeface="Roboto"/>
                <a:cs typeface="Roboto"/>
                <a:sym typeface="Roboto"/>
              </a:rPr>
              <a:t>Kararlı / belirleyici: Ürünün yönüne karar verebilecektir..</a:t>
            </a:r>
          </a:p>
          <a:p>
            <a:pPr marL="0" lvl="0" indent="0" algn="l" rtl="0">
              <a:lnSpc>
                <a:spcPct val="115000"/>
              </a:lnSpc>
              <a:spcBef>
                <a:spcPts val="0"/>
              </a:spcBef>
              <a:spcAft>
                <a:spcPts val="0"/>
              </a:spcAft>
              <a:buClr>
                <a:schemeClr val="dk1"/>
              </a:buClr>
              <a:buSzPts val="1100"/>
              <a:buFont typeface="Arial"/>
              <a:buNone/>
            </a:pPr>
            <a:endParaRPr lang="tr-TR" sz="1200" dirty="0">
              <a:solidFill>
                <a:srgbClr val="3C3B37"/>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lang="tr-TR" sz="1200" dirty="0">
              <a:solidFill>
                <a:srgbClr val="3C3B37"/>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tr-TR" sz="1200" dirty="0" err="1">
                <a:solidFill>
                  <a:srgbClr val="3C3B37"/>
                </a:solidFill>
                <a:latin typeface="Roboto"/>
                <a:ea typeface="Roboto"/>
                <a:cs typeface="Roboto"/>
                <a:sym typeface="Roboto"/>
              </a:rPr>
              <a:t>Let's</a:t>
            </a:r>
            <a:r>
              <a:rPr lang="tr-TR" sz="1200" dirty="0">
                <a:solidFill>
                  <a:srgbClr val="3C3B37"/>
                </a:solidFill>
                <a:latin typeface="Roboto"/>
                <a:ea typeface="Roboto"/>
                <a:cs typeface="Roboto"/>
                <a:sym typeface="Roboto"/>
              </a:rPr>
              <a:t> start </a:t>
            </a:r>
            <a:r>
              <a:rPr lang="tr-TR" sz="1200" dirty="0" err="1">
                <a:solidFill>
                  <a:srgbClr val="3C3B37"/>
                </a:solidFill>
                <a:latin typeface="Roboto"/>
                <a:ea typeface="Roboto"/>
                <a:cs typeface="Roboto"/>
                <a:sym typeface="Roboto"/>
              </a:rPr>
              <a:t>with</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the</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product</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owner</a:t>
            </a:r>
            <a:r>
              <a:rPr lang="tr-TR" sz="1200" dirty="0">
                <a:solidFill>
                  <a:srgbClr val="3C3B37"/>
                </a:solidFill>
                <a:latin typeface="Roboto"/>
                <a:ea typeface="Roboto"/>
                <a:cs typeface="Roboto"/>
                <a:sym typeface="Roboto"/>
              </a:rPr>
              <a:t>. P.O. </a:t>
            </a:r>
            <a:r>
              <a:rPr lang="tr-TR" sz="1200" b="1" dirty="0">
                <a:solidFill>
                  <a:srgbClr val="3C3B37"/>
                </a:solidFill>
                <a:latin typeface="Roboto"/>
                <a:ea typeface="Roboto"/>
                <a:cs typeface="Roboto"/>
                <a:sym typeface="Roboto"/>
              </a:rPr>
              <a:t>is </a:t>
            </a:r>
            <a:r>
              <a:rPr lang="tr-TR" sz="1200" b="1" dirty="0" err="1">
                <a:solidFill>
                  <a:srgbClr val="3C3B37"/>
                </a:solidFill>
                <a:latin typeface="Roboto"/>
                <a:ea typeface="Roboto"/>
                <a:cs typeface="Roboto"/>
                <a:sym typeface="Roboto"/>
              </a:rPr>
              <a:t>the</a:t>
            </a:r>
            <a:r>
              <a:rPr lang="tr-TR" sz="1200" b="1" dirty="0">
                <a:solidFill>
                  <a:srgbClr val="3C3B37"/>
                </a:solidFill>
                <a:latin typeface="Roboto"/>
                <a:ea typeface="Roboto"/>
                <a:cs typeface="Roboto"/>
                <a:sym typeface="Roboto"/>
              </a:rPr>
              <a:t> </a:t>
            </a:r>
            <a:r>
              <a:rPr lang="tr-TR" sz="1200" b="1" dirty="0" err="1">
                <a:solidFill>
                  <a:srgbClr val="3C3B37"/>
                </a:solidFill>
                <a:latin typeface="Roboto"/>
                <a:ea typeface="Roboto"/>
                <a:cs typeface="Roboto"/>
                <a:sym typeface="Roboto"/>
              </a:rPr>
              <a:t>business</a:t>
            </a:r>
            <a:r>
              <a:rPr lang="tr-TR" sz="1200" b="1" dirty="0">
                <a:solidFill>
                  <a:srgbClr val="3C3B37"/>
                </a:solidFill>
                <a:latin typeface="Roboto"/>
                <a:ea typeface="Roboto"/>
                <a:cs typeface="Roboto"/>
                <a:sym typeface="Roboto"/>
              </a:rPr>
              <a:t> </a:t>
            </a:r>
            <a:r>
              <a:rPr lang="tr-TR" sz="1200" b="1" dirty="0" err="1">
                <a:solidFill>
                  <a:srgbClr val="3C3B37"/>
                </a:solidFill>
                <a:latin typeface="Roboto"/>
                <a:ea typeface="Roboto"/>
                <a:cs typeface="Roboto"/>
                <a:sym typeface="Roboto"/>
              </a:rPr>
              <a:t>representative</a:t>
            </a:r>
            <a:r>
              <a:rPr lang="tr-TR" sz="1200" b="1" dirty="0">
                <a:solidFill>
                  <a:srgbClr val="3C3B37"/>
                </a:solidFill>
                <a:latin typeface="Roboto"/>
                <a:ea typeface="Roboto"/>
                <a:cs typeface="Roboto"/>
                <a:sym typeface="Roboto"/>
              </a:rPr>
              <a:t> </a:t>
            </a:r>
            <a:r>
              <a:rPr lang="tr-TR" sz="1200" dirty="0">
                <a:solidFill>
                  <a:srgbClr val="3C3B37"/>
                </a:solidFill>
                <a:latin typeface="Roboto"/>
                <a:ea typeface="Roboto"/>
                <a:cs typeface="Roboto"/>
                <a:sym typeface="Roboto"/>
              </a:rPr>
              <a:t>on </a:t>
            </a:r>
            <a:r>
              <a:rPr lang="tr-TR" sz="1200" dirty="0" err="1">
                <a:solidFill>
                  <a:srgbClr val="3C3B37"/>
                </a:solidFill>
                <a:latin typeface="Roboto"/>
                <a:ea typeface="Roboto"/>
                <a:cs typeface="Roboto"/>
                <a:sym typeface="Roboto"/>
              </a:rPr>
              <a:t>the</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team</a:t>
            </a:r>
            <a:r>
              <a:rPr lang="tr-TR" sz="1200" dirty="0">
                <a:solidFill>
                  <a:srgbClr val="3C3B37"/>
                </a:solidFill>
                <a:latin typeface="Roboto"/>
                <a:ea typeface="Roboto"/>
                <a:cs typeface="Roboto"/>
                <a:sym typeface="Roboto"/>
              </a:rPr>
              <a:t>.</a:t>
            </a:r>
            <a:endParaRPr sz="1200" dirty="0">
              <a:solidFill>
                <a:srgbClr val="3C3B37"/>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dirty="0">
              <a:solidFill>
                <a:srgbClr val="3C3B37"/>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tr-TR" dirty="0" err="1"/>
              <a:t>It</a:t>
            </a:r>
            <a:r>
              <a:rPr lang="tr-TR" dirty="0"/>
              <a:t> </a:t>
            </a:r>
            <a:r>
              <a:rPr lang="tr-TR" dirty="0" err="1"/>
              <a:t>represents</a:t>
            </a:r>
            <a:r>
              <a:rPr lang="tr-TR" dirty="0"/>
              <a:t> </a:t>
            </a:r>
            <a:r>
              <a:rPr lang="tr-TR" dirty="0" err="1"/>
              <a:t>the</a:t>
            </a:r>
            <a:r>
              <a:rPr lang="tr-TR" dirty="0"/>
              <a:t> </a:t>
            </a:r>
            <a:r>
              <a:rPr lang="tr-TR" dirty="0" err="1"/>
              <a:t>voice</a:t>
            </a:r>
            <a:r>
              <a:rPr lang="tr-TR" dirty="0"/>
              <a:t> of </a:t>
            </a:r>
            <a:r>
              <a:rPr lang="tr-TR" dirty="0" err="1"/>
              <a:t>the</a:t>
            </a:r>
            <a:r>
              <a:rPr lang="tr-TR" dirty="0"/>
              <a:t> </a:t>
            </a:r>
            <a:r>
              <a:rPr lang="tr-TR" dirty="0" err="1"/>
              <a:t>stakeholders</a:t>
            </a:r>
            <a:r>
              <a:rPr lang="tr-TR" dirty="0"/>
              <a:t> of </a:t>
            </a:r>
            <a:r>
              <a:rPr lang="tr-TR" dirty="0" err="1"/>
              <a:t>the</a:t>
            </a:r>
            <a:r>
              <a:rPr lang="tr-TR" dirty="0"/>
              <a:t> </a:t>
            </a:r>
            <a:r>
              <a:rPr lang="tr-TR" dirty="0" err="1"/>
              <a:t>product</a:t>
            </a:r>
            <a:r>
              <a:rPr lang="tr-TR" dirty="0"/>
              <a:t> </a:t>
            </a:r>
            <a:r>
              <a:rPr lang="tr-TR" dirty="0" err="1"/>
              <a:t>and</a:t>
            </a:r>
            <a:r>
              <a:rPr lang="tr-TR" dirty="0"/>
              <a:t> </a:t>
            </a:r>
            <a:r>
              <a:rPr lang="tr-TR" dirty="0" err="1"/>
              <a:t>the</a:t>
            </a:r>
            <a:r>
              <a:rPr lang="tr-TR" dirty="0"/>
              <a:t> </a:t>
            </a:r>
            <a:r>
              <a:rPr lang="tr-TR" dirty="0" err="1"/>
              <a:t>customer</a:t>
            </a:r>
            <a:r>
              <a:rPr lang="tr-TR" dirty="0"/>
              <a:t>. </a:t>
            </a:r>
            <a:r>
              <a:rPr lang="tr-TR" dirty="0" err="1"/>
              <a:t>The</a:t>
            </a:r>
            <a:r>
              <a:rPr lang="tr-TR" dirty="0"/>
              <a:t> Product </a:t>
            </a:r>
            <a:r>
              <a:rPr lang="tr-TR" dirty="0" err="1"/>
              <a:t>Owner</a:t>
            </a:r>
            <a:r>
              <a:rPr lang="tr-TR" dirty="0"/>
              <a:t> is </a:t>
            </a:r>
            <a:r>
              <a:rPr lang="tr-TR" dirty="0" err="1"/>
              <a:t>responsible</a:t>
            </a:r>
            <a:r>
              <a:rPr lang="tr-TR" dirty="0"/>
              <a:t> </a:t>
            </a:r>
            <a:r>
              <a:rPr lang="tr-TR" dirty="0" err="1"/>
              <a:t>for</a:t>
            </a:r>
            <a:r>
              <a:rPr lang="tr-TR" dirty="0"/>
              <a:t> </a:t>
            </a:r>
            <a:r>
              <a:rPr lang="tr-TR" dirty="0" err="1"/>
              <a:t>maximizing</a:t>
            </a:r>
            <a:r>
              <a:rPr lang="tr-TR" dirty="0"/>
              <a:t> </a:t>
            </a:r>
            <a:r>
              <a:rPr lang="tr-TR" dirty="0" err="1"/>
              <a:t>the</a:t>
            </a:r>
            <a:r>
              <a:rPr lang="tr-TR" dirty="0"/>
              <a:t> </a:t>
            </a:r>
            <a:r>
              <a:rPr lang="tr-TR" dirty="0" err="1"/>
              <a:t>value</a:t>
            </a:r>
            <a:r>
              <a:rPr lang="tr-TR" dirty="0"/>
              <a:t> of </a:t>
            </a:r>
            <a:r>
              <a:rPr lang="tr-TR" dirty="0" err="1"/>
              <a:t>the</a:t>
            </a:r>
            <a:r>
              <a:rPr lang="tr-TR" dirty="0"/>
              <a:t> </a:t>
            </a:r>
            <a:r>
              <a:rPr lang="tr-TR" dirty="0" err="1"/>
              <a:t>product</a:t>
            </a:r>
            <a:r>
              <a:rPr lang="tr-TR" dirty="0"/>
              <a:t> </a:t>
            </a:r>
            <a:r>
              <a:rPr lang="tr-TR" dirty="0" err="1"/>
              <a:t>resulting</a:t>
            </a:r>
            <a:r>
              <a:rPr lang="tr-TR" dirty="0"/>
              <a:t> </a:t>
            </a:r>
            <a:r>
              <a:rPr lang="tr-TR" dirty="0" err="1"/>
              <a:t>from</a:t>
            </a:r>
            <a:r>
              <a:rPr lang="tr-TR" dirty="0"/>
              <a:t> </a:t>
            </a:r>
            <a:r>
              <a:rPr lang="tr-TR" dirty="0" err="1"/>
              <a:t>the</a:t>
            </a:r>
            <a:r>
              <a:rPr lang="tr-TR" dirty="0"/>
              <a:t> Development </a:t>
            </a:r>
            <a:r>
              <a:rPr lang="tr-TR" dirty="0" err="1"/>
              <a:t>Team's</a:t>
            </a:r>
            <a:r>
              <a:rPr lang="tr-TR" dirty="0"/>
              <a:t> </a:t>
            </a:r>
            <a:r>
              <a:rPr lang="tr-TR" dirty="0" err="1"/>
              <a:t>work</a:t>
            </a:r>
            <a:r>
              <a:rPr lang="tr-TR" dirty="0"/>
              <a:t>. How </a:t>
            </a:r>
            <a:r>
              <a:rPr lang="tr-TR" dirty="0" err="1"/>
              <a:t>this</a:t>
            </a:r>
            <a:r>
              <a:rPr lang="tr-TR" dirty="0"/>
              <a:t> is done </a:t>
            </a:r>
            <a:r>
              <a:rPr lang="tr-TR" dirty="0" err="1"/>
              <a:t>may</a:t>
            </a:r>
            <a:r>
              <a:rPr lang="tr-TR" dirty="0"/>
              <a:t> </a:t>
            </a:r>
            <a:r>
              <a:rPr lang="tr-TR" dirty="0" err="1"/>
              <a:t>differ</a:t>
            </a:r>
            <a:r>
              <a:rPr lang="tr-TR" dirty="0"/>
              <a:t> </a:t>
            </a:r>
            <a:r>
              <a:rPr lang="tr-TR" dirty="0" err="1"/>
              <a:t>between</a:t>
            </a:r>
            <a:r>
              <a:rPr lang="tr-TR" dirty="0"/>
              <a:t> </a:t>
            </a:r>
            <a:r>
              <a:rPr lang="tr-TR" dirty="0" err="1"/>
              <a:t>organizations</a:t>
            </a:r>
            <a:r>
              <a:rPr lang="tr-TR" dirty="0"/>
              <a:t>, Scrum </a:t>
            </a:r>
            <a:r>
              <a:rPr lang="tr-TR" dirty="0" err="1"/>
              <a:t>Teams</a:t>
            </a:r>
            <a:r>
              <a:rPr lang="tr-TR" dirty="0"/>
              <a:t> </a:t>
            </a:r>
            <a:r>
              <a:rPr lang="tr-TR" dirty="0" err="1"/>
              <a:t>and</a:t>
            </a:r>
            <a:r>
              <a:rPr lang="tr-TR" dirty="0"/>
              <a:t> </a:t>
            </a:r>
            <a:r>
              <a:rPr lang="tr-TR" dirty="0" err="1"/>
              <a:t>individuals</a:t>
            </a:r>
            <a:r>
              <a:rPr lang="tr-TR" dirty="0"/>
              <a:t>.</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tr-TR" dirty="0"/>
              <a:t>A Product </a:t>
            </a:r>
            <a:r>
              <a:rPr lang="tr-TR" dirty="0" err="1"/>
              <a:t>Owner</a:t>
            </a:r>
            <a:r>
              <a:rPr lang="tr-TR" dirty="0"/>
              <a:t> </a:t>
            </a:r>
            <a:r>
              <a:rPr lang="tr-TR" dirty="0" err="1"/>
              <a:t>should</a:t>
            </a:r>
            <a:r>
              <a:rPr lang="tr-TR" dirty="0"/>
              <a:t> </a:t>
            </a:r>
            <a:r>
              <a:rPr lang="tr-TR" dirty="0" err="1"/>
              <a:t>ideally</a:t>
            </a:r>
            <a:r>
              <a:rPr lang="tr-TR" dirty="0"/>
              <a:t> </a:t>
            </a:r>
            <a:r>
              <a:rPr lang="tr-TR" dirty="0" err="1"/>
              <a:t>have</a:t>
            </a:r>
            <a:r>
              <a:rPr lang="tr-TR" dirty="0"/>
              <a:t> </a:t>
            </a:r>
            <a:r>
              <a:rPr lang="tr-TR" dirty="0" err="1"/>
              <a:t>the</a:t>
            </a:r>
            <a:r>
              <a:rPr lang="tr-TR" dirty="0"/>
              <a:t> </a:t>
            </a:r>
            <a:r>
              <a:rPr lang="tr-TR" dirty="0" err="1"/>
              <a:t>following</a:t>
            </a:r>
            <a:r>
              <a:rPr lang="tr-TR" dirty="0"/>
              <a:t> </a:t>
            </a:r>
            <a:r>
              <a:rPr lang="tr-TR" dirty="0" err="1"/>
              <a:t>characteristics</a:t>
            </a:r>
            <a:r>
              <a:rPr lang="tr-TR" dirty="0"/>
              <a:t>:</a:t>
            </a:r>
            <a:endParaRPr dirty="0"/>
          </a:p>
          <a:p>
            <a:pPr marL="0" lvl="0" indent="0" algn="l" rtl="0">
              <a:spcBef>
                <a:spcPts val="0"/>
              </a:spcBef>
              <a:spcAft>
                <a:spcPts val="0"/>
              </a:spcAft>
              <a:buClr>
                <a:schemeClr val="dk1"/>
              </a:buClr>
              <a:buSzPts val="1100"/>
              <a:buFont typeface="Arial"/>
              <a:buNone/>
            </a:pPr>
            <a:r>
              <a:rPr lang="tr-TR" dirty="0" err="1"/>
              <a:t>Available</a:t>
            </a:r>
            <a:r>
              <a:rPr lang="tr-TR" dirty="0"/>
              <a:t>: </a:t>
            </a:r>
            <a:r>
              <a:rPr lang="tr-TR" dirty="0" err="1"/>
              <a:t>Always</a:t>
            </a:r>
            <a:r>
              <a:rPr lang="tr-TR" dirty="0"/>
              <a:t> </a:t>
            </a:r>
            <a:r>
              <a:rPr lang="tr-TR" dirty="0" err="1"/>
              <a:t>available</a:t>
            </a:r>
            <a:r>
              <a:rPr lang="tr-TR" dirty="0"/>
              <a:t> </a:t>
            </a:r>
            <a:r>
              <a:rPr lang="tr-TR" dirty="0" err="1"/>
              <a:t>for</a:t>
            </a:r>
            <a:r>
              <a:rPr lang="tr-TR" dirty="0"/>
              <a:t> </a:t>
            </a:r>
            <a:r>
              <a:rPr lang="tr-TR" dirty="0" err="1"/>
              <a:t>planning</a:t>
            </a:r>
            <a:r>
              <a:rPr lang="tr-TR" dirty="0"/>
              <a:t> </a:t>
            </a:r>
            <a:r>
              <a:rPr lang="tr-TR" dirty="0" err="1"/>
              <a:t>and</a:t>
            </a:r>
            <a:r>
              <a:rPr lang="tr-TR" dirty="0"/>
              <a:t> </a:t>
            </a:r>
            <a:r>
              <a:rPr lang="tr-TR" dirty="0" err="1"/>
              <a:t>disclosure</a:t>
            </a:r>
            <a:r>
              <a:rPr lang="tr-TR" dirty="0"/>
              <a:t>.</a:t>
            </a:r>
            <a:endParaRPr dirty="0"/>
          </a:p>
          <a:p>
            <a:pPr marL="0" lvl="0" indent="0" algn="l" rtl="0">
              <a:spcBef>
                <a:spcPts val="0"/>
              </a:spcBef>
              <a:spcAft>
                <a:spcPts val="0"/>
              </a:spcAft>
              <a:buClr>
                <a:schemeClr val="dk1"/>
              </a:buClr>
              <a:buSzPts val="1100"/>
              <a:buFont typeface="Arial"/>
              <a:buNone/>
            </a:pPr>
            <a:r>
              <a:rPr lang="tr-TR" dirty="0" err="1"/>
              <a:t>Work</a:t>
            </a:r>
            <a:r>
              <a:rPr lang="tr-TR" dirty="0"/>
              <a:t> </a:t>
            </a:r>
            <a:r>
              <a:rPr lang="tr-TR" dirty="0" err="1"/>
              <a:t>Experience</a:t>
            </a:r>
            <a:r>
              <a:rPr lang="tr-TR" dirty="0"/>
              <a:t>: Will </a:t>
            </a:r>
            <a:r>
              <a:rPr lang="tr-TR" dirty="0" err="1"/>
              <a:t>have</a:t>
            </a:r>
            <a:r>
              <a:rPr lang="tr-TR" dirty="0"/>
              <a:t> a </a:t>
            </a:r>
            <a:r>
              <a:rPr lang="tr-TR" dirty="0" err="1"/>
              <a:t>deep</a:t>
            </a:r>
            <a:r>
              <a:rPr lang="tr-TR" dirty="0"/>
              <a:t> </a:t>
            </a:r>
            <a:r>
              <a:rPr lang="tr-TR" dirty="0" err="1"/>
              <a:t>understanding</a:t>
            </a:r>
            <a:r>
              <a:rPr lang="tr-TR" dirty="0"/>
              <a:t> of </a:t>
            </a:r>
            <a:r>
              <a:rPr lang="tr-TR" dirty="0" err="1"/>
              <a:t>the</a:t>
            </a:r>
            <a:r>
              <a:rPr lang="tr-TR" dirty="0"/>
              <a:t> </a:t>
            </a:r>
            <a:r>
              <a:rPr lang="tr-TR" dirty="0" err="1"/>
              <a:t>job</a:t>
            </a:r>
            <a:r>
              <a:rPr lang="tr-TR" dirty="0"/>
              <a:t> </a:t>
            </a:r>
            <a:r>
              <a:rPr lang="tr-TR" dirty="0" err="1"/>
              <a:t>or</a:t>
            </a:r>
            <a:r>
              <a:rPr lang="tr-TR" dirty="0"/>
              <a:t> </a:t>
            </a:r>
            <a:r>
              <a:rPr lang="tr-TR" dirty="0" err="1"/>
              <a:t>that</a:t>
            </a:r>
            <a:r>
              <a:rPr lang="tr-TR" dirty="0"/>
              <a:t> </a:t>
            </a:r>
            <a:r>
              <a:rPr lang="tr-TR" dirty="0" err="1"/>
              <a:t>area</a:t>
            </a:r>
            <a:r>
              <a:rPr lang="tr-TR" dirty="0"/>
              <a:t>.</a:t>
            </a:r>
            <a:endParaRPr dirty="0"/>
          </a:p>
          <a:p>
            <a:pPr marL="0" lvl="0" indent="0" algn="l" rtl="0">
              <a:spcBef>
                <a:spcPts val="0"/>
              </a:spcBef>
              <a:spcAft>
                <a:spcPts val="0"/>
              </a:spcAft>
              <a:buClr>
                <a:schemeClr val="dk1"/>
              </a:buClr>
              <a:buSzPts val="1100"/>
              <a:buFont typeface="Arial"/>
              <a:buNone/>
            </a:pPr>
            <a:r>
              <a:rPr lang="tr-TR" dirty="0" err="1"/>
              <a:t>Communication</a:t>
            </a:r>
            <a:r>
              <a:rPr lang="tr-TR" dirty="0"/>
              <a:t>: </a:t>
            </a:r>
            <a:r>
              <a:rPr lang="tr-TR" dirty="0" err="1"/>
              <a:t>It</a:t>
            </a:r>
            <a:r>
              <a:rPr lang="tr-TR" dirty="0"/>
              <a:t> is a </a:t>
            </a:r>
            <a:r>
              <a:rPr lang="tr-TR" dirty="0" err="1"/>
              <a:t>good</a:t>
            </a:r>
            <a:r>
              <a:rPr lang="tr-TR" dirty="0"/>
              <a:t> </a:t>
            </a:r>
            <a:r>
              <a:rPr lang="tr-TR" dirty="0" err="1"/>
              <a:t>listener</a:t>
            </a:r>
            <a:r>
              <a:rPr lang="tr-TR" dirty="0"/>
              <a:t>, it </a:t>
            </a:r>
            <a:r>
              <a:rPr lang="tr-TR" dirty="0" err="1"/>
              <a:t>will</a:t>
            </a:r>
            <a:r>
              <a:rPr lang="tr-TR" dirty="0"/>
              <a:t> </a:t>
            </a:r>
            <a:r>
              <a:rPr lang="tr-TR" dirty="0" err="1"/>
              <a:t>have</a:t>
            </a:r>
            <a:r>
              <a:rPr lang="tr-TR" dirty="0"/>
              <a:t> </a:t>
            </a:r>
            <a:r>
              <a:rPr lang="tr-TR" dirty="0" err="1"/>
              <a:t>the</a:t>
            </a:r>
            <a:r>
              <a:rPr lang="tr-TR" dirty="0"/>
              <a:t> </a:t>
            </a:r>
            <a:r>
              <a:rPr lang="tr-TR" dirty="0" err="1"/>
              <a:t>ability</a:t>
            </a:r>
            <a:r>
              <a:rPr lang="tr-TR" dirty="0"/>
              <a:t> </a:t>
            </a:r>
            <a:r>
              <a:rPr lang="tr-TR" dirty="0" err="1"/>
              <a:t>to</a:t>
            </a:r>
            <a:r>
              <a:rPr lang="tr-TR" dirty="0"/>
              <a:t> </a:t>
            </a:r>
            <a:r>
              <a:rPr lang="tr-TR" dirty="0" err="1"/>
              <a:t>easily</a:t>
            </a:r>
            <a:r>
              <a:rPr lang="tr-TR" dirty="0"/>
              <a:t> </a:t>
            </a:r>
            <a:r>
              <a:rPr lang="tr-TR" dirty="0" err="1"/>
              <a:t>reach</a:t>
            </a:r>
            <a:r>
              <a:rPr lang="tr-TR" dirty="0"/>
              <a:t> </a:t>
            </a:r>
            <a:r>
              <a:rPr lang="tr-TR" dirty="0" err="1"/>
              <a:t>stakeholders</a:t>
            </a:r>
            <a:r>
              <a:rPr lang="tr-TR" dirty="0"/>
              <a:t> </a:t>
            </a:r>
            <a:r>
              <a:rPr lang="tr-TR" dirty="0" err="1"/>
              <a:t>and</a:t>
            </a:r>
            <a:r>
              <a:rPr lang="tr-TR" dirty="0"/>
              <a:t> </a:t>
            </a:r>
            <a:r>
              <a:rPr lang="tr-TR" dirty="0" err="1"/>
              <a:t>adapt</a:t>
            </a:r>
            <a:r>
              <a:rPr lang="tr-TR" dirty="0"/>
              <a:t> </a:t>
            </a:r>
            <a:r>
              <a:rPr lang="tr-TR" dirty="0" err="1"/>
              <a:t>the</a:t>
            </a:r>
            <a:r>
              <a:rPr lang="tr-TR" dirty="0"/>
              <a:t> </a:t>
            </a:r>
            <a:r>
              <a:rPr lang="tr-TR" dirty="0" err="1"/>
              <a:t>message</a:t>
            </a:r>
            <a:r>
              <a:rPr lang="tr-TR" dirty="0"/>
              <a:t> </a:t>
            </a:r>
            <a:r>
              <a:rPr lang="tr-TR" dirty="0" err="1"/>
              <a:t>to</a:t>
            </a:r>
            <a:r>
              <a:rPr lang="tr-TR" dirty="0"/>
              <a:t> </a:t>
            </a:r>
            <a:r>
              <a:rPr lang="tr-TR" dirty="0" err="1"/>
              <a:t>the</a:t>
            </a:r>
            <a:r>
              <a:rPr lang="tr-TR" dirty="0"/>
              <a:t> </a:t>
            </a:r>
            <a:r>
              <a:rPr lang="tr-TR" dirty="0" err="1"/>
              <a:t>other</a:t>
            </a:r>
            <a:r>
              <a:rPr lang="tr-TR" dirty="0"/>
              <a:t> </a:t>
            </a:r>
            <a:r>
              <a:rPr lang="tr-TR" dirty="0" err="1"/>
              <a:t>party</a:t>
            </a:r>
            <a:r>
              <a:rPr lang="tr-TR" dirty="0"/>
              <a:t>.</a:t>
            </a:r>
            <a:endParaRPr dirty="0"/>
          </a:p>
          <a:p>
            <a:pPr marL="0" lvl="0" indent="0" algn="l" rtl="0">
              <a:spcBef>
                <a:spcPts val="0"/>
              </a:spcBef>
              <a:spcAft>
                <a:spcPts val="0"/>
              </a:spcAft>
              <a:buClr>
                <a:schemeClr val="dk1"/>
              </a:buClr>
              <a:buSzPts val="1100"/>
              <a:buFont typeface="Arial"/>
              <a:buNone/>
            </a:pPr>
            <a:r>
              <a:rPr lang="tr-TR" dirty="0" err="1"/>
              <a:t>Empowered</a:t>
            </a:r>
            <a:r>
              <a:rPr lang="tr-TR" dirty="0"/>
              <a:t>: Will </a:t>
            </a:r>
            <a:r>
              <a:rPr lang="tr-TR" dirty="0" err="1"/>
              <a:t>have</a:t>
            </a:r>
            <a:r>
              <a:rPr lang="tr-TR" dirty="0"/>
              <a:t> </a:t>
            </a:r>
            <a:r>
              <a:rPr lang="tr-TR" dirty="0" err="1"/>
              <a:t>the</a:t>
            </a:r>
            <a:r>
              <a:rPr lang="tr-TR" dirty="0"/>
              <a:t> </a:t>
            </a:r>
            <a:r>
              <a:rPr lang="tr-TR" dirty="0" err="1"/>
              <a:t>power</a:t>
            </a:r>
            <a:r>
              <a:rPr lang="tr-TR" dirty="0"/>
              <a:t> </a:t>
            </a:r>
            <a:r>
              <a:rPr lang="tr-TR" dirty="0" err="1"/>
              <a:t>to</a:t>
            </a:r>
            <a:r>
              <a:rPr lang="tr-TR" dirty="0"/>
              <a:t> </a:t>
            </a:r>
            <a:r>
              <a:rPr lang="tr-TR" dirty="0" err="1"/>
              <a:t>make</a:t>
            </a:r>
            <a:r>
              <a:rPr lang="tr-TR" dirty="0"/>
              <a:t> </a:t>
            </a:r>
            <a:r>
              <a:rPr lang="tr-TR" dirty="0" err="1"/>
              <a:t>decisions</a:t>
            </a:r>
            <a:r>
              <a:rPr lang="tr-TR" dirty="0"/>
              <a:t> </a:t>
            </a:r>
            <a:r>
              <a:rPr lang="tr-TR" dirty="0" err="1"/>
              <a:t>and</a:t>
            </a:r>
            <a:r>
              <a:rPr lang="tr-TR" dirty="0"/>
              <a:t> can be </a:t>
            </a:r>
            <a:r>
              <a:rPr lang="tr-TR" dirty="0" err="1"/>
              <a:t>held</a:t>
            </a:r>
            <a:r>
              <a:rPr lang="tr-TR" dirty="0"/>
              <a:t> </a:t>
            </a:r>
            <a:r>
              <a:rPr lang="tr-TR" dirty="0" err="1"/>
              <a:t>responsible</a:t>
            </a:r>
            <a:r>
              <a:rPr lang="tr-TR" dirty="0"/>
              <a:t> </a:t>
            </a:r>
            <a:r>
              <a:rPr lang="tr-TR" dirty="0" err="1"/>
              <a:t>for</a:t>
            </a:r>
            <a:r>
              <a:rPr lang="tr-TR" dirty="0"/>
              <a:t> </a:t>
            </a:r>
            <a:r>
              <a:rPr lang="tr-TR" dirty="0" err="1"/>
              <a:t>them</a:t>
            </a:r>
            <a:r>
              <a:rPr lang="tr-TR" dirty="0"/>
              <a:t>.</a:t>
            </a:r>
            <a:endParaRPr dirty="0"/>
          </a:p>
          <a:p>
            <a:pPr marL="0" lvl="0" indent="0" algn="l" rtl="0">
              <a:spcBef>
                <a:spcPts val="0"/>
              </a:spcBef>
              <a:spcAft>
                <a:spcPts val="0"/>
              </a:spcAft>
              <a:buNone/>
            </a:pPr>
            <a:r>
              <a:rPr lang="tr-TR" dirty="0" err="1"/>
              <a:t>Decisive</a:t>
            </a:r>
            <a:r>
              <a:rPr lang="tr-TR" dirty="0"/>
              <a:t>: </a:t>
            </a:r>
            <a:r>
              <a:rPr lang="tr-TR" dirty="0" err="1"/>
              <a:t>Will</a:t>
            </a:r>
            <a:r>
              <a:rPr lang="tr-TR" dirty="0"/>
              <a:t> be </a:t>
            </a:r>
            <a:r>
              <a:rPr lang="tr-TR" dirty="0" err="1"/>
              <a:t>able</a:t>
            </a:r>
            <a:r>
              <a:rPr lang="tr-TR" dirty="0"/>
              <a:t> </a:t>
            </a:r>
            <a:r>
              <a:rPr lang="tr-TR" dirty="0" err="1"/>
              <a:t>to</a:t>
            </a:r>
            <a:r>
              <a:rPr lang="tr-TR" dirty="0"/>
              <a:t> </a:t>
            </a:r>
            <a:r>
              <a:rPr lang="tr-TR" dirty="0" err="1"/>
              <a:t>decide</a:t>
            </a:r>
            <a:r>
              <a:rPr lang="tr-TR" dirty="0"/>
              <a:t> on </a:t>
            </a:r>
            <a:r>
              <a:rPr lang="tr-TR" dirty="0" err="1"/>
              <a:t>the</a:t>
            </a:r>
            <a:r>
              <a:rPr lang="tr-TR" dirty="0"/>
              <a:t> </a:t>
            </a:r>
            <a:r>
              <a:rPr lang="tr-TR" dirty="0" err="1"/>
              <a:t>direction</a:t>
            </a:r>
            <a:r>
              <a:rPr lang="tr-TR" dirty="0"/>
              <a:t> of </a:t>
            </a:r>
            <a:r>
              <a:rPr lang="tr-TR" dirty="0" err="1"/>
              <a:t>the</a:t>
            </a:r>
            <a:r>
              <a:rPr lang="tr-TR" dirty="0"/>
              <a:t> </a:t>
            </a:r>
            <a:r>
              <a:rPr lang="tr-TR" dirty="0" err="1"/>
              <a:t>product</a:t>
            </a:r>
            <a:r>
              <a:rPr lang="tr-TR" dirty="0"/>
              <a:t>.</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bb74fd3b0a_0_8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6" name="Google Shape;1156;gbb74fd3b0a_0_8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tr-TR" sz="1200" dirty="0">
                <a:solidFill>
                  <a:srgbClr val="3C3B37"/>
                </a:solidFill>
                <a:latin typeface="Roboto"/>
                <a:ea typeface="Roboto"/>
                <a:cs typeface="Roboto"/>
                <a:sym typeface="Roboto"/>
              </a:rPr>
              <a:t>Şimdi, </a:t>
            </a:r>
            <a:r>
              <a:rPr lang="tr-TR" sz="1200" b="1" dirty="0">
                <a:solidFill>
                  <a:srgbClr val="3C3B37"/>
                </a:solidFill>
                <a:latin typeface="Roboto"/>
                <a:ea typeface="Roboto"/>
                <a:cs typeface="Roboto"/>
                <a:sym typeface="Roboto"/>
              </a:rPr>
              <a:t>ekibin</a:t>
            </a:r>
            <a:r>
              <a:rPr lang="tr-TR" sz="1200" dirty="0">
                <a:solidFill>
                  <a:srgbClr val="3C3B37"/>
                </a:solidFill>
                <a:latin typeface="Roboto"/>
                <a:ea typeface="Roboto"/>
                <a:cs typeface="Roboto"/>
                <a:sym typeface="Roboto"/>
              </a:rPr>
              <a:t> bu </a:t>
            </a:r>
            <a:r>
              <a:rPr lang="tr-TR" sz="1200" b="1" dirty="0">
                <a:solidFill>
                  <a:srgbClr val="3C3B37"/>
                </a:solidFill>
                <a:latin typeface="Roboto"/>
                <a:ea typeface="Roboto"/>
                <a:cs typeface="Roboto"/>
                <a:sym typeface="Roboto"/>
              </a:rPr>
              <a:t>taleplere nasıl ayak uydurabileceğini </a:t>
            </a:r>
            <a:r>
              <a:rPr lang="tr-TR" sz="1200" dirty="0">
                <a:solidFill>
                  <a:srgbClr val="3C3B37"/>
                </a:solidFill>
                <a:latin typeface="Roboto"/>
                <a:ea typeface="Roboto"/>
                <a:cs typeface="Roboto"/>
                <a:sym typeface="Roboto"/>
              </a:rPr>
              <a:t>merak ediyorsanız, yalnız değilsiniz.</a:t>
            </a:r>
          </a:p>
          <a:p>
            <a:pPr marL="0" lvl="0" indent="0" algn="l" rtl="0">
              <a:lnSpc>
                <a:spcPct val="115000"/>
              </a:lnSpc>
              <a:spcBef>
                <a:spcPts val="0"/>
              </a:spcBef>
              <a:spcAft>
                <a:spcPts val="0"/>
              </a:spcAft>
              <a:buClr>
                <a:schemeClr val="dk1"/>
              </a:buClr>
              <a:buSzPts val="1100"/>
              <a:buFont typeface="Arial"/>
              <a:buNone/>
            </a:pPr>
            <a:r>
              <a:rPr lang="tr-TR" sz="1200" dirty="0" err="1">
                <a:solidFill>
                  <a:srgbClr val="3C3B37"/>
                </a:solidFill>
                <a:latin typeface="Roboto"/>
                <a:ea typeface="Roboto"/>
                <a:cs typeface="Roboto"/>
                <a:sym typeface="Roboto"/>
              </a:rPr>
              <a:t>Scrumın</a:t>
            </a:r>
            <a:r>
              <a:rPr lang="tr-TR" sz="1200" dirty="0">
                <a:solidFill>
                  <a:srgbClr val="3C3B37"/>
                </a:solidFill>
                <a:latin typeface="Roboto"/>
                <a:ea typeface="Roboto"/>
                <a:cs typeface="Roboto"/>
                <a:sym typeface="Roboto"/>
              </a:rPr>
              <a:t> kurucuları, “</a:t>
            </a:r>
            <a:r>
              <a:rPr lang="tr-TR" sz="1200" b="1" dirty="0">
                <a:solidFill>
                  <a:srgbClr val="3C3B37"/>
                </a:solidFill>
                <a:latin typeface="Roboto"/>
                <a:ea typeface="Roboto"/>
                <a:cs typeface="Roboto"/>
                <a:sym typeface="Roboto"/>
              </a:rPr>
              <a:t>Product </a:t>
            </a:r>
            <a:r>
              <a:rPr lang="tr-TR" sz="1200" b="1" dirty="0" err="1">
                <a:solidFill>
                  <a:srgbClr val="3C3B37"/>
                </a:solidFill>
                <a:latin typeface="Roboto"/>
                <a:ea typeface="Roboto"/>
                <a:cs typeface="Roboto"/>
                <a:sym typeface="Roboto"/>
              </a:rPr>
              <a:t>Owner</a:t>
            </a:r>
            <a:r>
              <a:rPr lang="tr-TR" sz="1200" b="1" dirty="0">
                <a:solidFill>
                  <a:srgbClr val="3C3B37"/>
                </a:solidFill>
                <a:latin typeface="Roboto"/>
                <a:ea typeface="Roboto"/>
                <a:cs typeface="Roboto"/>
                <a:sym typeface="Roboto"/>
              </a:rPr>
              <a:t>” rolüne karşı denge ihtiyacının </a:t>
            </a:r>
            <a:r>
              <a:rPr lang="tr-TR" sz="1200" dirty="0">
                <a:solidFill>
                  <a:srgbClr val="3C3B37"/>
                </a:solidFill>
                <a:latin typeface="Roboto"/>
                <a:ea typeface="Roboto"/>
                <a:cs typeface="Roboto"/>
                <a:sym typeface="Roboto"/>
              </a:rPr>
              <a:t>farkındadır.</a:t>
            </a:r>
          </a:p>
          <a:p>
            <a:pPr marL="0" lvl="0" indent="0" algn="l" rtl="0">
              <a:lnSpc>
                <a:spcPct val="115000"/>
              </a:lnSpc>
              <a:spcBef>
                <a:spcPts val="0"/>
              </a:spcBef>
              <a:spcAft>
                <a:spcPts val="0"/>
              </a:spcAft>
              <a:buClr>
                <a:schemeClr val="dk1"/>
              </a:buClr>
              <a:buSzPts val="1100"/>
              <a:buFont typeface="Arial"/>
              <a:buNone/>
            </a:pPr>
            <a:r>
              <a:rPr lang="tr-TR" sz="1200" dirty="0">
                <a:solidFill>
                  <a:srgbClr val="3C3B37"/>
                </a:solidFill>
                <a:latin typeface="Roboto"/>
                <a:ea typeface="Roboto"/>
                <a:cs typeface="Roboto"/>
                <a:sym typeface="Roboto"/>
              </a:rPr>
              <a:t>Böylece bir usta rolü yarattılar. </a:t>
            </a:r>
          </a:p>
          <a:p>
            <a:pPr marL="0" lvl="0" indent="0" algn="l" rtl="0">
              <a:lnSpc>
                <a:spcPct val="115000"/>
              </a:lnSpc>
              <a:spcBef>
                <a:spcPts val="0"/>
              </a:spcBef>
              <a:spcAft>
                <a:spcPts val="0"/>
              </a:spcAft>
              <a:buClr>
                <a:schemeClr val="dk1"/>
              </a:buClr>
              <a:buSzPts val="1100"/>
              <a:buFont typeface="Arial"/>
              <a:buNone/>
            </a:pPr>
            <a:r>
              <a:rPr lang="tr-TR" sz="1200" dirty="0">
                <a:solidFill>
                  <a:srgbClr val="3C3B37"/>
                </a:solidFill>
                <a:latin typeface="Roboto"/>
                <a:ea typeface="Roboto"/>
                <a:cs typeface="Roboto"/>
                <a:sym typeface="Roboto"/>
              </a:rPr>
              <a:t>Scrum </a:t>
            </a:r>
            <a:r>
              <a:rPr lang="tr-TR" sz="1200" dirty="0" err="1">
                <a:solidFill>
                  <a:srgbClr val="3C3B37"/>
                </a:solidFill>
                <a:latin typeface="Roboto"/>
                <a:ea typeface="Roboto"/>
                <a:cs typeface="Roboto"/>
                <a:sym typeface="Roboto"/>
              </a:rPr>
              <a:t>master</a:t>
            </a:r>
            <a:r>
              <a:rPr lang="tr-TR" sz="1200" dirty="0">
                <a:solidFill>
                  <a:srgbClr val="3C3B37"/>
                </a:solidFill>
                <a:latin typeface="Roboto"/>
                <a:ea typeface="Roboto"/>
                <a:cs typeface="Roboto"/>
                <a:sym typeface="Roboto"/>
              </a:rPr>
              <a:t> </a:t>
            </a:r>
            <a:r>
              <a:rPr lang="tr-TR" sz="1200" b="1" dirty="0">
                <a:solidFill>
                  <a:srgbClr val="3C3B37"/>
                </a:solidFill>
                <a:latin typeface="Roboto"/>
                <a:ea typeface="Roboto"/>
                <a:cs typeface="Roboto"/>
                <a:sym typeface="Roboto"/>
              </a:rPr>
              <a:t>ekibi korur ve süreci </a:t>
            </a:r>
            <a:r>
              <a:rPr lang="tr-TR" sz="1200" dirty="0">
                <a:solidFill>
                  <a:srgbClr val="3C3B37"/>
                </a:solidFill>
                <a:latin typeface="Roboto"/>
                <a:ea typeface="Roboto"/>
                <a:cs typeface="Roboto"/>
                <a:sym typeface="Roboto"/>
              </a:rPr>
              <a:t>korur.</a:t>
            </a:r>
          </a:p>
          <a:p>
            <a:pPr marL="0" lvl="0" indent="0" algn="l" rtl="0">
              <a:lnSpc>
                <a:spcPct val="115000"/>
              </a:lnSpc>
              <a:spcBef>
                <a:spcPts val="0"/>
              </a:spcBef>
              <a:spcAft>
                <a:spcPts val="0"/>
              </a:spcAft>
              <a:buClr>
                <a:schemeClr val="dk1"/>
              </a:buClr>
              <a:buSzPts val="1100"/>
              <a:buFont typeface="Arial"/>
              <a:buNone/>
            </a:pPr>
            <a:r>
              <a:rPr lang="tr-TR" sz="1200" dirty="0">
                <a:solidFill>
                  <a:srgbClr val="3C3B37"/>
                </a:solidFill>
                <a:latin typeface="Roboto"/>
                <a:ea typeface="Roboto"/>
                <a:cs typeface="Roboto"/>
                <a:sym typeface="Roboto"/>
              </a:rPr>
              <a:t>Scrum </a:t>
            </a:r>
            <a:r>
              <a:rPr lang="tr-TR" sz="1200" dirty="0" err="1">
                <a:solidFill>
                  <a:srgbClr val="3C3B37"/>
                </a:solidFill>
                <a:latin typeface="Roboto"/>
                <a:ea typeface="Roboto"/>
                <a:cs typeface="Roboto"/>
                <a:sym typeface="Roboto"/>
              </a:rPr>
              <a:t>Masters</a:t>
            </a:r>
            <a:r>
              <a:rPr lang="tr-TR" sz="1200" dirty="0">
                <a:solidFill>
                  <a:srgbClr val="3C3B37"/>
                </a:solidFill>
                <a:latin typeface="Roboto"/>
                <a:ea typeface="Roboto"/>
                <a:cs typeface="Roboto"/>
                <a:sym typeface="Roboto"/>
              </a:rPr>
              <a:t>, herkesin Scrum teorisini, uygulamalarını, kurallarını ve değerlerini anlamasına yardımcı olarak bu sorumlulukları yerine getirir.</a:t>
            </a:r>
          </a:p>
          <a:p>
            <a:pPr marL="0" lvl="0" indent="0" algn="l" rtl="0">
              <a:lnSpc>
                <a:spcPct val="115000"/>
              </a:lnSpc>
              <a:spcBef>
                <a:spcPts val="0"/>
              </a:spcBef>
              <a:spcAft>
                <a:spcPts val="0"/>
              </a:spcAft>
              <a:buClr>
                <a:schemeClr val="dk1"/>
              </a:buClr>
              <a:buSzPts val="1100"/>
              <a:buFont typeface="Arial"/>
              <a:buNone/>
            </a:pPr>
            <a:r>
              <a:rPr lang="tr-TR" sz="1200" dirty="0">
                <a:solidFill>
                  <a:srgbClr val="3C3B37"/>
                </a:solidFill>
                <a:latin typeface="Roboto"/>
                <a:ea typeface="Roboto"/>
                <a:cs typeface="Roboto"/>
                <a:sym typeface="Roboto"/>
              </a:rPr>
              <a:t>İnsanların talepleri ile ekibin ihtiyaçları arasında denge kurarlar.</a:t>
            </a:r>
          </a:p>
          <a:p>
            <a:pPr marL="0" lvl="0" indent="0" algn="l" rtl="0">
              <a:lnSpc>
                <a:spcPct val="115000"/>
              </a:lnSpc>
              <a:spcBef>
                <a:spcPts val="0"/>
              </a:spcBef>
              <a:spcAft>
                <a:spcPts val="0"/>
              </a:spcAft>
              <a:buClr>
                <a:schemeClr val="dk1"/>
              </a:buClr>
              <a:buSzPts val="1100"/>
              <a:buFont typeface="Arial"/>
              <a:buNone/>
            </a:pPr>
            <a:r>
              <a:rPr lang="tr-TR" sz="1200" dirty="0">
                <a:solidFill>
                  <a:srgbClr val="3C3B37"/>
                </a:solidFill>
                <a:latin typeface="Roboto"/>
                <a:ea typeface="Roboto"/>
                <a:cs typeface="Roboto"/>
                <a:sym typeface="Roboto"/>
              </a:rPr>
              <a:t>Bu rol, ekiplerin sürdürülebilir bir seviyede performans göstermesini sağlayan ilk emniyet supabıdır. </a:t>
            </a:r>
          </a:p>
          <a:p>
            <a:pPr marL="0" lvl="0" indent="0" algn="l" rtl="0">
              <a:lnSpc>
                <a:spcPct val="115000"/>
              </a:lnSpc>
              <a:spcBef>
                <a:spcPts val="0"/>
              </a:spcBef>
              <a:spcAft>
                <a:spcPts val="0"/>
              </a:spcAft>
              <a:buClr>
                <a:schemeClr val="dk1"/>
              </a:buClr>
              <a:buSzPts val="1100"/>
              <a:buFont typeface="Arial"/>
              <a:buNone/>
            </a:pPr>
            <a:r>
              <a:rPr lang="tr-TR" sz="1200" dirty="0">
                <a:solidFill>
                  <a:srgbClr val="3C3B37"/>
                </a:solidFill>
                <a:latin typeface="Roboto"/>
                <a:ea typeface="Roboto"/>
                <a:cs typeface="Roboto"/>
                <a:sym typeface="Roboto"/>
              </a:rPr>
              <a:t>Bitiş çizgisine ulaşmadan önce yanmalarını istemiyoruz.</a:t>
            </a:r>
          </a:p>
          <a:p>
            <a:pPr marL="0" lvl="0" indent="0" algn="l" rtl="0">
              <a:lnSpc>
                <a:spcPct val="115000"/>
              </a:lnSpc>
              <a:spcBef>
                <a:spcPts val="0"/>
              </a:spcBef>
              <a:spcAft>
                <a:spcPts val="0"/>
              </a:spcAft>
              <a:buClr>
                <a:schemeClr val="dk1"/>
              </a:buClr>
              <a:buSzPts val="1100"/>
              <a:buFont typeface="Arial"/>
              <a:buNone/>
            </a:pPr>
            <a:r>
              <a:rPr lang="tr-TR" sz="1200" dirty="0">
                <a:solidFill>
                  <a:srgbClr val="3C3B37"/>
                </a:solidFill>
                <a:latin typeface="Roboto"/>
                <a:ea typeface="Roboto"/>
                <a:cs typeface="Roboto"/>
                <a:sym typeface="Roboto"/>
              </a:rPr>
              <a:t>Dolayısıyla Scrum </a:t>
            </a:r>
            <a:r>
              <a:rPr lang="tr-TR" sz="1200" dirty="0" err="1">
                <a:solidFill>
                  <a:srgbClr val="3C3B37"/>
                </a:solidFill>
                <a:latin typeface="Roboto"/>
                <a:ea typeface="Roboto"/>
                <a:cs typeface="Roboto"/>
                <a:sym typeface="Roboto"/>
              </a:rPr>
              <a:t>Master'ların</a:t>
            </a:r>
            <a:r>
              <a:rPr lang="tr-TR" sz="1200" dirty="0">
                <a:solidFill>
                  <a:srgbClr val="3C3B37"/>
                </a:solidFill>
                <a:latin typeface="Roboto"/>
                <a:ea typeface="Roboto"/>
                <a:cs typeface="Roboto"/>
                <a:sym typeface="Roboto"/>
              </a:rPr>
              <a:t> ideal olarak şunlara sahip olması gerekir:</a:t>
            </a:r>
          </a:p>
          <a:p>
            <a:pPr marL="0" lvl="0" indent="0" algn="l" rtl="0">
              <a:lnSpc>
                <a:spcPct val="115000"/>
              </a:lnSpc>
              <a:spcBef>
                <a:spcPts val="0"/>
              </a:spcBef>
              <a:spcAft>
                <a:spcPts val="0"/>
              </a:spcAft>
              <a:buClr>
                <a:schemeClr val="dk1"/>
              </a:buClr>
              <a:buSzPts val="1100"/>
              <a:buFont typeface="Arial"/>
              <a:buNone/>
            </a:pPr>
            <a:r>
              <a:rPr lang="tr-TR" sz="1200" b="1" dirty="0">
                <a:solidFill>
                  <a:srgbClr val="3C3B37"/>
                </a:solidFill>
                <a:latin typeface="Roboto"/>
                <a:ea typeface="Roboto"/>
                <a:cs typeface="Roboto"/>
                <a:sym typeface="Roboto"/>
              </a:rPr>
              <a:t>Sorumlu</a:t>
            </a:r>
            <a:r>
              <a:rPr lang="tr-TR" sz="1200" dirty="0">
                <a:solidFill>
                  <a:srgbClr val="3C3B37"/>
                </a:solidFill>
                <a:latin typeface="Roboto"/>
                <a:ea typeface="Roboto"/>
                <a:cs typeface="Roboto"/>
                <a:sym typeface="Roboto"/>
              </a:rPr>
              <a:t>: Ekibi etkinleştirmek ve ekip çıktısını en üst düzeye çıkarmak</a:t>
            </a:r>
          </a:p>
          <a:p>
            <a:pPr marL="0" lvl="0" indent="0" algn="l" rtl="0">
              <a:lnSpc>
                <a:spcPct val="115000"/>
              </a:lnSpc>
              <a:spcBef>
                <a:spcPts val="0"/>
              </a:spcBef>
              <a:spcAft>
                <a:spcPts val="0"/>
              </a:spcAft>
              <a:buClr>
                <a:schemeClr val="dk1"/>
              </a:buClr>
              <a:buSzPts val="1100"/>
              <a:buFont typeface="Arial"/>
              <a:buNone/>
            </a:pPr>
            <a:r>
              <a:rPr lang="tr-TR" sz="1200" b="1" dirty="0">
                <a:solidFill>
                  <a:srgbClr val="3C3B37"/>
                </a:solidFill>
                <a:latin typeface="Roboto"/>
                <a:ea typeface="Roboto"/>
                <a:cs typeface="Roboto"/>
                <a:sym typeface="Roboto"/>
              </a:rPr>
              <a:t>Mütevazı</a:t>
            </a:r>
            <a:r>
              <a:rPr lang="tr-TR" sz="1200" dirty="0">
                <a:solidFill>
                  <a:srgbClr val="3C3B37"/>
                </a:solidFill>
                <a:latin typeface="Roboto"/>
                <a:ea typeface="Roboto"/>
                <a:cs typeface="Roboto"/>
                <a:sym typeface="Roboto"/>
              </a:rPr>
              <a:t>: Takımın egoya izin vermeden zafere ulaşmasını sağlar</a:t>
            </a:r>
          </a:p>
          <a:p>
            <a:pPr marL="0" lvl="0" indent="0" algn="l" rtl="0">
              <a:lnSpc>
                <a:spcPct val="115000"/>
              </a:lnSpc>
              <a:spcBef>
                <a:spcPts val="0"/>
              </a:spcBef>
              <a:spcAft>
                <a:spcPts val="0"/>
              </a:spcAft>
              <a:buClr>
                <a:schemeClr val="dk1"/>
              </a:buClr>
              <a:buSzPts val="1100"/>
              <a:buFont typeface="Arial"/>
              <a:buNone/>
            </a:pPr>
            <a:r>
              <a:rPr lang="tr-TR" sz="1200" b="1" dirty="0">
                <a:solidFill>
                  <a:srgbClr val="3C3B37"/>
                </a:solidFill>
                <a:latin typeface="Roboto"/>
                <a:ea typeface="Roboto"/>
                <a:cs typeface="Roboto"/>
                <a:sym typeface="Roboto"/>
              </a:rPr>
              <a:t>İşbirlikçi</a:t>
            </a:r>
            <a:r>
              <a:rPr lang="tr-TR" sz="1200" dirty="0">
                <a:solidFill>
                  <a:srgbClr val="3C3B37"/>
                </a:solidFill>
                <a:latin typeface="Roboto"/>
                <a:ea typeface="Roboto"/>
                <a:cs typeface="Roboto"/>
                <a:sym typeface="Roboto"/>
              </a:rPr>
              <a:t>: Takımda bir işbirliği kültürü yaratır</a:t>
            </a:r>
          </a:p>
          <a:p>
            <a:pPr marL="0" lvl="0" indent="0" algn="l" rtl="0">
              <a:lnSpc>
                <a:spcPct val="115000"/>
              </a:lnSpc>
              <a:spcBef>
                <a:spcPts val="0"/>
              </a:spcBef>
              <a:spcAft>
                <a:spcPts val="0"/>
              </a:spcAft>
              <a:buClr>
                <a:schemeClr val="dk1"/>
              </a:buClr>
              <a:buSzPts val="1100"/>
              <a:buFont typeface="Arial"/>
              <a:buNone/>
            </a:pPr>
            <a:r>
              <a:rPr lang="tr-TR" sz="1200" b="1" dirty="0">
                <a:solidFill>
                  <a:srgbClr val="3C3B37"/>
                </a:solidFill>
                <a:latin typeface="Roboto"/>
                <a:ea typeface="Roboto"/>
                <a:cs typeface="Roboto"/>
                <a:sym typeface="Roboto"/>
              </a:rPr>
              <a:t>Bağlılık</a:t>
            </a:r>
            <a:r>
              <a:rPr lang="tr-TR" sz="1200" dirty="0">
                <a:solidFill>
                  <a:srgbClr val="3C3B37"/>
                </a:solidFill>
                <a:latin typeface="Roboto"/>
                <a:ea typeface="Roboto"/>
                <a:cs typeface="Roboto"/>
                <a:sym typeface="Roboto"/>
              </a:rPr>
              <a:t>: tam zamanlı Scrum </a:t>
            </a:r>
            <a:r>
              <a:rPr lang="tr-TR" sz="1200" dirty="0" err="1">
                <a:solidFill>
                  <a:srgbClr val="3C3B37"/>
                </a:solidFill>
                <a:latin typeface="Roboto"/>
                <a:ea typeface="Roboto"/>
                <a:cs typeface="Roboto"/>
                <a:sym typeface="Roboto"/>
              </a:rPr>
              <a:t>Masters</a:t>
            </a:r>
            <a:r>
              <a:rPr lang="tr-TR" sz="1200" dirty="0">
                <a:solidFill>
                  <a:srgbClr val="3C3B37"/>
                </a:solidFill>
                <a:latin typeface="Roboto"/>
                <a:ea typeface="Roboto"/>
                <a:cs typeface="Roboto"/>
                <a:sym typeface="Roboto"/>
              </a:rPr>
              <a:t> olmasalar bile takıma %100 bağlılık gösterin</a:t>
            </a:r>
          </a:p>
          <a:p>
            <a:pPr marL="0" lvl="0" indent="0" algn="l" rtl="0">
              <a:lnSpc>
                <a:spcPct val="115000"/>
              </a:lnSpc>
              <a:spcBef>
                <a:spcPts val="0"/>
              </a:spcBef>
              <a:spcAft>
                <a:spcPts val="0"/>
              </a:spcAft>
              <a:buClr>
                <a:schemeClr val="dk1"/>
              </a:buClr>
              <a:buSzPts val="1100"/>
              <a:buFont typeface="Arial"/>
              <a:buNone/>
            </a:pPr>
            <a:r>
              <a:rPr lang="tr-TR" sz="1200" b="1" dirty="0">
                <a:solidFill>
                  <a:srgbClr val="3C3B37"/>
                </a:solidFill>
                <a:latin typeface="Roboto"/>
                <a:ea typeface="Roboto"/>
                <a:cs typeface="Roboto"/>
                <a:sym typeface="Roboto"/>
              </a:rPr>
              <a:t>Etkili</a:t>
            </a:r>
            <a:r>
              <a:rPr lang="tr-TR" sz="1200" dirty="0">
                <a:solidFill>
                  <a:srgbClr val="3C3B37"/>
                </a:solidFill>
                <a:latin typeface="Roboto"/>
                <a:ea typeface="Roboto"/>
                <a:cs typeface="Roboto"/>
                <a:sym typeface="Roboto"/>
              </a:rPr>
              <a:t>, Yetkisiz etki yapabilmek</a:t>
            </a:r>
          </a:p>
          <a:p>
            <a:pPr marL="0" lvl="0" indent="0" algn="l" rtl="0">
              <a:lnSpc>
                <a:spcPct val="115000"/>
              </a:lnSpc>
              <a:spcBef>
                <a:spcPts val="0"/>
              </a:spcBef>
              <a:spcAft>
                <a:spcPts val="0"/>
              </a:spcAft>
              <a:buClr>
                <a:schemeClr val="dk1"/>
              </a:buClr>
              <a:buSzPts val="1100"/>
              <a:buFont typeface="Arial"/>
              <a:buNone/>
            </a:pPr>
            <a:r>
              <a:rPr lang="tr-TR" sz="1200" b="1" dirty="0">
                <a:solidFill>
                  <a:srgbClr val="3C3B37"/>
                </a:solidFill>
                <a:latin typeface="Roboto"/>
                <a:ea typeface="Roboto"/>
                <a:cs typeface="Roboto"/>
                <a:sym typeface="Roboto"/>
              </a:rPr>
              <a:t>Bilgili</a:t>
            </a:r>
            <a:r>
              <a:rPr lang="tr-TR" sz="1200" dirty="0">
                <a:solidFill>
                  <a:srgbClr val="3C3B37"/>
                </a:solidFill>
                <a:latin typeface="Roboto"/>
                <a:ea typeface="Roboto"/>
                <a:cs typeface="Roboto"/>
                <a:sym typeface="Roboto"/>
              </a:rPr>
              <a:t>: Scrum uzmanı ve teknik çevre bilgisi.</a:t>
            </a:r>
          </a:p>
          <a:p>
            <a:pPr marL="0" lvl="0" indent="0" algn="l" rtl="0">
              <a:lnSpc>
                <a:spcPct val="115000"/>
              </a:lnSpc>
              <a:spcBef>
                <a:spcPts val="0"/>
              </a:spcBef>
              <a:spcAft>
                <a:spcPts val="0"/>
              </a:spcAft>
              <a:buClr>
                <a:schemeClr val="dk1"/>
              </a:buClr>
              <a:buSzPts val="1100"/>
              <a:buFont typeface="Arial"/>
              <a:buNone/>
            </a:pPr>
            <a:endParaRPr lang="tr-TR" sz="1200" dirty="0">
              <a:solidFill>
                <a:srgbClr val="3C3B37"/>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tr-TR" sz="1200" dirty="0" err="1">
                <a:solidFill>
                  <a:srgbClr val="3C3B37"/>
                </a:solidFill>
                <a:latin typeface="Roboto"/>
                <a:ea typeface="Roboto"/>
                <a:cs typeface="Roboto"/>
                <a:sym typeface="Roboto"/>
              </a:rPr>
              <a:t>Now</a:t>
            </a:r>
            <a:r>
              <a:rPr lang="tr-TR" sz="1200" dirty="0">
                <a:solidFill>
                  <a:srgbClr val="3C3B37"/>
                </a:solidFill>
                <a:latin typeface="Roboto"/>
                <a:ea typeface="Roboto"/>
                <a:cs typeface="Roboto"/>
                <a:sym typeface="Roboto"/>
              </a:rPr>
              <a:t> </a:t>
            </a:r>
            <a:r>
              <a:rPr lang="tr-TR" sz="1200" b="1" dirty="0" err="1">
                <a:solidFill>
                  <a:srgbClr val="3C3B37"/>
                </a:solidFill>
                <a:latin typeface="Roboto"/>
                <a:ea typeface="Roboto"/>
                <a:cs typeface="Roboto"/>
                <a:sym typeface="Roboto"/>
              </a:rPr>
              <a:t>if</a:t>
            </a:r>
            <a:r>
              <a:rPr lang="tr-TR" sz="1200" b="1" dirty="0">
                <a:solidFill>
                  <a:srgbClr val="3C3B37"/>
                </a:solidFill>
                <a:latin typeface="Roboto"/>
                <a:ea typeface="Roboto"/>
                <a:cs typeface="Roboto"/>
                <a:sym typeface="Roboto"/>
              </a:rPr>
              <a:t> </a:t>
            </a:r>
            <a:r>
              <a:rPr lang="tr-TR" sz="1200" b="1" dirty="0" err="1">
                <a:solidFill>
                  <a:srgbClr val="3C3B37"/>
                </a:solidFill>
                <a:latin typeface="Roboto"/>
                <a:ea typeface="Roboto"/>
                <a:cs typeface="Roboto"/>
                <a:sym typeface="Roboto"/>
              </a:rPr>
              <a:t>you're</a:t>
            </a:r>
            <a:r>
              <a:rPr lang="tr-TR" sz="1200" b="1" dirty="0">
                <a:solidFill>
                  <a:srgbClr val="3C3B37"/>
                </a:solidFill>
                <a:latin typeface="Roboto"/>
                <a:ea typeface="Roboto"/>
                <a:cs typeface="Roboto"/>
                <a:sym typeface="Roboto"/>
              </a:rPr>
              <a:t> </a:t>
            </a:r>
            <a:r>
              <a:rPr lang="tr-TR" sz="1200" b="1" dirty="0" err="1">
                <a:solidFill>
                  <a:srgbClr val="3C3B37"/>
                </a:solidFill>
                <a:latin typeface="Roboto"/>
                <a:ea typeface="Roboto"/>
                <a:cs typeface="Roboto"/>
                <a:sym typeface="Roboto"/>
              </a:rPr>
              <a:t>wondering</a:t>
            </a:r>
            <a:r>
              <a:rPr lang="tr-TR" sz="1200" b="1" dirty="0">
                <a:solidFill>
                  <a:srgbClr val="3C3B37"/>
                </a:solidFill>
                <a:latin typeface="Roboto"/>
                <a:ea typeface="Roboto"/>
                <a:cs typeface="Roboto"/>
                <a:sym typeface="Roboto"/>
              </a:rPr>
              <a:t> how on </a:t>
            </a:r>
            <a:r>
              <a:rPr lang="tr-TR" sz="1200" b="1" dirty="0" err="1">
                <a:solidFill>
                  <a:srgbClr val="3C3B37"/>
                </a:solidFill>
                <a:latin typeface="Roboto"/>
                <a:ea typeface="Roboto"/>
                <a:cs typeface="Roboto"/>
                <a:sym typeface="Roboto"/>
              </a:rPr>
              <a:t>earth</a:t>
            </a:r>
            <a:r>
              <a:rPr lang="tr-TR" sz="1200" b="1" dirty="0">
                <a:solidFill>
                  <a:srgbClr val="3C3B37"/>
                </a:solidFill>
                <a:latin typeface="Roboto"/>
                <a:ea typeface="Roboto"/>
                <a:cs typeface="Roboto"/>
                <a:sym typeface="Roboto"/>
              </a:rPr>
              <a:t> </a:t>
            </a:r>
            <a:r>
              <a:rPr lang="tr-TR" sz="1200" b="1" dirty="0" err="1">
                <a:solidFill>
                  <a:srgbClr val="3C3B37"/>
                </a:solidFill>
                <a:latin typeface="Roboto"/>
                <a:ea typeface="Roboto"/>
                <a:cs typeface="Roboto"/>
                <a:sym typeface="Roboto"/>
              </a:rPr>
              <a:t>the</a:t>
            </a:r>
            <a:r>
              <a:rPr lang="tr-TR" sz="1200" b="1" dirty="0">
                <a:solidFill>
                  <a:srgbClr val="3C3B37"/>
                </a:solidFill>
                <a:latin typeface="Roboto"/>
                <a:ea typeface="Roboto"/>
                <a:cs typeface="Roboto"/>
                <a:sym typeface="Roboto"/>
              </a:rPr>
              <a:t> </a:t>
            </a:r>
            <a:r>
              <a:rPr lang="tr-TR" sz="1200" b="1" dirty="0" err="1">
                <a:solidFill>
                  <a:srgbClr val="3C3B37"/>
                </a:solidFill>
                <a:latin typeface="Roboto"/>
                <a:ea typeface="Roboto"/>
                <a:cs typeface="Roboto"/>
                <a:sym typeface="Roboto"/>
              </a:rPr>
              <a:t>team</a:t>
            </a:r>
            <a:r>
              <a:rPr lang="tr-TR" sz="1200" b="1" dirty="0">
                <a:solidFill>
                  <a:srgbClr val="3C3B37"/>
                </a:solidFill>
                <a:latin typeface="Roboto"/>
                <a:ea typeface="Roboto"/>
                <a:cs typeface="Roboto"/>
                <a:sym typeface="Roboto"/>
              </a:rPr>
              <a:t> can </a:t>
            </a:r>
            <a:r>
              <a:rPr lang="tr-TR" sz="1200" b="1" dirty="0" err="1">
                <a:solidFill>
                  <a:srgbClr val="3C3B37"/>
                </a:solidFill>
                <a:latin typeface="Roboto"/>
                <a:ea typeface="Roboto"/>
                <a:cs typeface="Roboto"/>
                <a:sym typeface="Roboto"/>
              </a:rPr>
              <a:t>keep</a:t>
            </a:r>
            <a:r>
              <a:rPr lang="tr-TR" sz="1200" b="1" dirty="0">
                <a:solidFill>
                  <a:srgbClr val="3C3B37"/>
                </a:solidFill>
                <a:latin typeface="Roboto"/>
                <a:ea typeface="Roboto"/>
                <a:cs typeface="Roboto"/>
                <a:sym typeface="Roboto"/>
              </a:rPr>
              <a:t> </a:t>
            </a:r>
            <a:r>
              <a:rPr lang="tr-TR" sz="1200" b="1" dirty="0" err="1">
                <a:solidFill>
                  <a:srgbClr val="3C3B37"/>
                </a:solidFill>
                <a:latin typeface="Roboto"/>
                <a:ea typeface="Roboto"/>
                <a:cs typeface="Roboto"/>
                <a:sym typeface="Roboto"/>
              </a:rPr>
              <a:t>up</a:t>
            </a:r>
            <a:r>
              <a:rPr lang="tr-TR" sz="1200" b="1" dirty="0">
                <a:solidFill>
                  <a:srgbClr val="3C3B37"/>
                </a:solidFill>
                <a:latin typeface="Roboto"/>
                <a:ea typeface="Roboto"/>
                <a:cs typeface="Roboto"/>
                <a:sym typeface="Roboto"/>
              </a:rPr>
              <a:t> </a:t>
            </a:r>
            <a:r>
              <a:rPr lang="tr-TR" sz="1200" b="1" dirty="0" err="1">
                <a:solidFill>
                  <a:srgbClr val="3C3B37"/>
                </a:solidFill>
                <a:latin typeface="Roboto"/>
                <a:ea typeface="Roboto"/>
                <a:cs typeface="Roboto"/>
                <a:sym typeface="Roboto"/>
              </a:rPr>
              <a:t>with</a:t>
            </a:r>
            <a:r>
              <a:rPr lang="tr-TR" sz="1200" b="1" dirty="0">
                <a:solidFill>
                  <a:srgbClr val="3C3B37"/>
                </a:solidFill>
                <a:latin typeface="Roboto"/>
                <a:ea typeface="Roboto"/>
                <a:cs typeface="Roboto"/>
                <a:sym typeface="Roboto"/>
              </a:rPr>
              <a:t> </a:t>
            </a:r>
            <a:r>
              <a:rPr lang="tr-TR" sz="1200" b="1" dirty="0" err="1">
                <a:solidFill>
                  <a:srgbClr val="3C3B37"/>
                </a:solidFill>
                <a:latin typeface="Roboto"/>
                <a:ea typeface="Roboto"/>
                <a:cs typeface="Roboto"/>
                <a:sym typeface="Roboto"/>
              </a:rPr>
              <a:t>these</a:t>
            </a:r>
            <a:r>
              <a:rPr lang="tr-TR" sz="1200" b="1" dirty="0">
                <a:solidFill>
                  <a:srgbClr val="3C3B37"/>
                </a:solidFill>
                <a:latin typeface="Roboto"/>
                <a:ea typeface="Roboto"/>
                <a:cs typeface="Roboto"/>
                <a:sym typeface="Roboto"/>
              </a:rPr>
              <a:t> </a:t>
            </a:r>
            <a:r>
              <a:rPr lang="tr-TR" sz="1200" b="1" dirty="0" err="1">
                <a:solidFill>
                  <a:srgbClr val="3C3B37"/>
                </a:solidFill>
                <a:latin typeface="Roboto"/>
                <a:ea typeface="Roboto"/>
                <a:cs typeface="Roboto"/>
                <a:sym typeface="Roboto"/>
              </a:rPr>
              <a:t>demands</a:t>
            </a:r>
            <a:r>
              <a:rPr lang="tr-TR" sz="1200" b="1" dirty="0">
                <a:solidFill>
                  <a:srgbClr val="3C3B37"/>
                </a:solidFill>
                <a:latin typeface="Roboto"/>
                <a:ea typeface="Roboto"/>
                <a:cs typeface="Roboto"/>
                <a:sym typeface="Roboto"/>
              </a:rPr>
              <a:t> </a:t>
            </a:r>
            <a:r>
              <a:rPr lang="tr-TR" sz="1200" b="1" dirty="0" err="1">
                <a:solidFill>
                  <a:srgbClr val="3C3B37"/>
                </a:solidFill>
                <a:latin typeface="Roboto"/>
                <a:ea typeface="Roboto"/>
                <a:cs typeface="Roboto"/>
                <a:sym typeface="Roboto"/>
              </a:rPr>
              <a:t>you're</a:t>
            </a:r>
            <a:r>
              <a:rPr lang="tr-TR" sz="1200" b="1" dirty="0">
                <a:solidFill>
                  <a:srgbClr val="3C3B37"/>
                </a:solidFill>
                <a:latin typeface="Roboto"/>
                <a:ea typeface="Roboto"/>
                <a:cs typeface="Roboto"/>
                <a:sym typeface="Roboto"/>
              </a:rPr>
              <a:t> not </a:t>
            </a:r>
            <a:r>
              <a:rPr lang="tr-TR" sz="1200" b="1" dirty="0" err="1">
                <a:solidFill>
                  <a:srgbClr val="3C3B37"/>
                </a:solidFill>
                <a:latin typeface="Roboto"/>
                <a:ea typeface="Roboto"/>
                <a:cs typeface="Roboto"/>
                <a:sym typeface="Roboto"/>
              </a:rPr>
              <a:t>alone</a:t>
            </a:r>
            <a:r>
              <a:rPr lang="tr-TR" sz="1200" b="1" dirty="0">
                <a:solidFill>
                  <a:srgbClr val="3C3B37"/>
                </a:solidFill>
                <a:latin typeface="Roboto"/>
                <a:ea typeface="Roboto"/>
                <a:cs typeface="Roboto"/>
                <a:sym typeface="Roboto"/>
              </a:rPr>
              <a:t>.</a:t>
            </a:r>
            <a:endParaRPr dirty="0"/>
          </a:p>
          <a:p>
            <a:pPr marL="0" lvl="0" indent="0" algn="l" rtl="0">
              <a:spcBef>
                <a:spcPts val="0"/>
              </a:spcBef>
              <a:spcAft>
                <a:spcPts val="0"/>
              </a:spcAft>
              <a:buClr>
                <a:schemeClr val="dk1"/>
              </a:buClr>
              <a:buSzPts val="1100"/>
              <a:buFont typeface="Arial"/>
              <a:buNone/>
            </a:pPr>
            <a:endParaRPr dirty="0"/>
          </a:p>
          <a:p>
            <a:pPr marL="0" lvl="0" indent="0" algn="l" rtl="0">
              <a:lnSpc>
                <a:spcPct val="115000"/>
              </a:lnSpc>
              <a:spcBef>
                <a:spcPts val="0"/>
              </a:spcBef>
              <a:spcAft>
                <a:spcPts val="0"/>
              </a:spcAft>
              <a:buClr>
                <a:schemeClr val="dk1"/>
              </a:buClr>
              <a:buSzPts val="1100"/>
              <a:buFont typeface="Arial"/>
              <a:buNone/>
            </a:pPr>
            <a:r>
              <a:rPr lang="tr-TR" sz="1200" b="1" dirty="0" err="1">
                <a:solidFill>
                  <a:srgbClr val="3C3B37"/>
                </a:solidFill>
                <a:latin typeface="Roboto"/>
                <a:ea typeface="Roboto"/>
                <a:cs typeface="Roboto"/>
                <a:sym typeface="Roboto"/>
              </a:rPr>
              <a:t>The</a:t>
            </a:r>
            <a:r>
              <a:rPr lang="tr-TR" sz="1200" b="1" dirty="0">
                <a:solidFill>
                  <a:srgbClr val="3C3B37"/>
                </a:solidFill>
                <a:latin typeface="Roboto"/>
                <a:ea typeface="Roboto"/>
                <a:cs typeface="Roboto"/>
                <a:sym typeface="Roboto"/>
              </a:rPr>
              <a:t> </a:t>
            </a:r>
            <a:r>
              <a:rPr lang="tr-TR" sz="1200" b="1" dirty="0" err="1">
                <a:solidFill>
                  <a:srgbClr val="3C3B37"/>
                </a:solidFill>
                <a:latin typeface="Roboto"/>
                <a:ea typeface="Roboto"/>
                <a:cs typeface="Roboto"/>
                <a:sym typeface="Roboto"/>
              </a:rPr>
              <a:t>founders</a:t>
            </a:r>
            <a:r>
              <a:rPr lang="tr-TR" sz="1200" b="1" dirty="0">
                <a:solidFill>
                  <a:srgbClr val="3C3B37"/>
                </a:solidFill>
                <a:latin typeface="Roboto"/>
                <a:ea typeface="Roboto"/>
                <a:cs typeface="Roboto"/>
                <a:sym typeface="Roboto"/>
              </a:rPr>
              <a:t> of </a:t>
            </a:r>
            <a:r>
              <a:rPr lang="tr-TR" sz="1200" b="1" dirty="0" err="1">
                <a:solidFill>
                  <a:srgbClr val="3C3B37"/>
                </a:solidFill>
                <a:latin typeface="Roboto"/>
                <a:ea typeface="Roboto"/>
                <a:cs typeface="Roboto"/>
                <a:sym typeface="Roboto"/>
              </a:rPr>
              <a:t>scrum</a:t>
            </a:r>
            <a:r>
              <a:rPr lang="tr-TR" sz="1200" b="1" dirty="0">
                <a:solidFill>
                  <a:srgbClr val="3C3B37"/>
                </a:solidFill>
                <a:latin typeface="Roboto"/>
                <a:ea typeface="Roboto"/>
                <a:cs typeface="Roboto"/>
                <a:sym typeface="Roboto"/>
              </a:rPr>
              <a:t> </a:t>
            </a:r>
            <a:r>
              <a:rPr lang="tr-TR" sz="1200" b="1" dirty="0" err="1">
                <a:solidFill>
                  <a:srgbClr val="3C3B37"/>
                </a:solidFill>
                <a:latin typeface="Roboto"/>
                <a:ea typeface="Roboto"/>
                <a:cs typeface="Roboto"/>
                <a:sym typeface="Roboto"/>
              </a:rPr>
              <a:t>recognises</a:t>
            </a:r>
            <a:r>
              <a:rPr lang="tr-TR" sz="1200" b="1" dirty="0">
                <a:solidFill>
                  <a:srgbClr val="3C3B37"/>
                </a:solidFill>
                <a:latin typeface="Roboto"/>
                <a:ea typeface="Roboto"/>
                <a:cs typeface="Roboto"/>
                <a:sym typeface="Roboto"/>
              </a:rPr>
              <a:t> </a:t>
            </a:r>
            <a:r>
              <a:rPr lang="tr-TR" sz="1200" b="1" dirty="0" err="1">
                <a:solidFill>
                  <a:srgbClr val="3C3B37"/>
                </a:solidFill>
                <a:latin typeface="Roboto"/>
                <a:ea typeface="Roboto"/>
                <a:cs typeface="Roboto"/>
                <a:sym typeface="Roboto"/>
              </a:rPr>
              <a:t>the</a:t>
            </a:r>
            <a:r>
              <a:rPr lang="tr-TR" sz="1200" b="1" dirty="0">
                <a:solidFill>
                  <a:srgbClr val="3C3B37"/>
                </a:solidFill>
                <a:latin typeface="Roboto"/>
                <a:ea typeface="Roboto"/>
                <a:cs typeface="Roboto"/>
                <a:sym typeface="Roboto"/>
              </a:rPr>
              <a:t> </a:t>
            </a:r>
            <a:r>
              <a:rPr lang="tr-TR" sz="1200" b="1" dirty="0" err="1">
                <a:solidFill>
                  <a:srgbClr val="3C3B37"/>
                </a:solidFill>
                <a:latin typeface="Roboto"/>
                <a:ea typeface="Roboto"/>
                <a:cs typeface="Roboto"/>
                <a:sym typeface="Roboto"/>
              </a:rPr>
              <a:t>need</a:t>
            </a:r>
            <a:r>
              <a:rPr lang="tr-TR" sz="1200" b="1" dirty="0">
                <a:solidFill>
                  <a:srgbClr val="3C3B37"/>
                </a:solidFill>
                <a:latin typeface="Roboto"/>
                <a:ea typeface="Roboto"/>
                <a:cs typeface="Roboto"/>
                <a:sym typeface="Roboto"/>
              </a:rPr>
              <a:t> </a:t>
            </a:r>
            <a:r>
              <a:rPr lang="tr-TR" sz="1200" b="1" dirty="0" err="1">
                <a:solidFill>
                  <a:srgbClr val="3C3B37"/>
                </a:solidFill>
                <a:latin typeface="Roboto"/>
                <a:ea typeface="Roboto"/>
                <a:cs typeface="Roboto"/>
                <a:sym typeface="Roboto"/>
              </a:rPr>
              <a:t>for</a:t>
            </a:r>
            <a:r>
              <a:rPr lang="tr-TR" sz="1200" b="1" dirty="0">
                <a:solidFill>
                  <a:srgbClr val="3C3B37"/>
                </a:solidFill>
                <a:latin typeface="Roboto"/>
                <a:ea typeface="Roboto"/>
                <a:cs typeface="Roboto"/>
                <a:sym typeface="Roboto"/>
              </a:rPr>
              <a:t> </a:t>
            </a:r>
            <a:r>
              <a:rPr lang="tr-TR" sz="1200" b="1" dirty="0" err="1">
                <a:solidFill>
                  <a:srgbClr val="3C3B37"/>
                </a:solidFill>
                <a:latin typeface="Roboto"/>
                <a:ea typeface="Roboto"/>
                <a:cs typeface="Roboto"/>
                <a:sym typeface="Roboto"/>
              </a:rPr>
              <a:t>counter-balance</a:t>
            </a:r>
            <a:r>
              <a:rPr lang="tr-TR" sz="1200" b="1" dirty="0">
                <a:solidFill>
                  <a:srgbClr val="3C3B37"/>
                </a:solidFill>
                <a:latin typeface="Roboto"/>
                <a:ea typeface="Roboto"/>
                <a:cs typeface="Roboto"/>
                <a:sym typeface="Roboto"/>
              </a:rPr>
              <a:t> </a:t>
            </a:r>
            <a:r>
              <a:rPr lang="tr-TR" sz="1200" b="1" dirty="0" err="1">
                <a:solidFill>
                  <a:srgbClr val="3C3B37"/>
                </a:solidFill>
                <a:latin typeface="Roboto"/>
                <a:ea typeface="Roboto"/>
                <a:cs typeface="Roboto"/>
                <a:sym typeface="Roboto"/>
              </a:rPr>
              <a:t>to</a:t>
            </a:r>
            <a:r>
              <a:rPr lang="tr-TR" sz="1200" b="1" dirty="0">
                <a:solidFill>
                  <a:srgbClr val="3C3B37"/>
                </a:solidFill>
                <a:latin typeface="Roboto"/>
                <a:ea typeface="Roboto"/>
                <a:cs typeface="Roboto"/>
                <a:sym typeface="Roboto"/>
              </a:rPr>
              <a:t> </a:t>
            </a:r>
            <a:r>
              <a:rPr lang="tr-TR" sz="1200" b="1" dirty="0" err="1">
                <a:solidFill>
                  <a:srgbClr val="3C3B37"/>
                </a:solidFill>
                <a:latin typeface="Roboto"/>
                <a:ea typeface="Roboto"/>
                <a:cs typeface="Roboto"/>
                <a:sym typeface="Roboto"/>
              </a:rPr>
              <a:t>the</a:t>
            </a:r>
            <a:r>
              <a:rPr lang="tr-TR" sz="1200" b="1" dirty="0">
                <a:solidFill>
                  <a:srgbClr val="3C3B37"/>
                </a:solidFill>
                <a:latin typeface="Roboto"/>
                <a:ea typeface="Roboto"/>
                <a:cs typeface="Roboto"/>
                <a:sym typeface="Roboto"/>
              </a:rPr>
              <a:t> “</a:t>
            </a:r>
            <a:r>
              <a:rPr lang="tr-TR" sz="1200" b="1" dirty="0" err="1">
                <a:solidFill>
                  <a:srgbClr val="3C3B37"/>
                </a:solidFill>
                <a:latin typeface="Roboto"/>
                <a:ea typeface="Roboto"/>
                <a:cs typeface="Roboto"/>
                <a:sym typeface="Roboto"/>
              </a:rPr>
              <a:t>product</a:t>
            </a:r>
            <a:r>
              <a:rPr lang="tr-TR" sz="1200" b="1" dirty="0">
                <a:solidFill>
                  <a:srgbClr val="3C3B37"/>
                </a:solidFill>
                <a:latin typeface="Roboto"/>
                <a:ea typeface="Roboto"/>
                <a:cs typeface="Roboto"/>
                <a:sym typeface="Roboto"/>
              </a:rPr>
              <a:t> </a:t>
            </a:r>
            <a:r>
              <a:rPr lang="tr-TR" sz="1200" b="1" dirty="0" err="1">
                <a:solidFill>
                  <a:srgbClr val="3C3B37"/>
                </a:solidFill>
                <a:latin typeface="Roboto"/>
                <a:ea typeface="Roboto"/>
                <a:cs typeface="Roboto"/>
                <a:sym typeface="Roboto"/>
              </a:rPr>
              <a:t>owner</a:t>
            </a:r>
            <a:r>
              <a:rPr lang="tr-TR" sz="1200" b="1" dirty="0">
                <a:solidFill>
                  <a:srgbClr val="3C3B37"/>
                </a:solidFill>
                <a:latin typeface="Roboto"/>
                <a:ea typeface="Roboto"/>
                <a:cs typeface="Roboto"/>
                <a:sym typeface="Roboto"/>
              </a:rPr>
              <a:t>” role.</a:t>
            </a:r>
            <a:endParaRPr sz="1200" b="1" dirty="0">
              <a:solidFill>
                <a:srgbClr val="3C3B37"/>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tr-TR" sz="1200" b="1" dirty="0" err="1">
                <a:solidFill>
                  <a:srgbClr val="3C3B37"/>
                </a:solidFill>
                <a:latin typeface="Roboto"/>
                <a:ea typeface="Roboto"/>
                <a:cs typeface="Roboto"/>
                <a:sym typeface="Roboto"/>
              </a:rPr>
              <a:t>So</a:t>
            </a:r>
            <a:r>
              <a:rPr lang="tr-TR" sz="1200" b="1" dirty="0">
                <a:solidFill>
                  <a:srgbClr val="3C3B37"/>
                </a:solidFill>
                <a:latin typeface="Roboto"/>
                <a:ea typeface="Roboto"/>
                <a:cs typeface="Roboto"/>
                <a:sym typeface="Roboto"/>
              </a:rPr>
              <a:t> </a:t>
            </a:r>
            <a:r>
              <a:rPr lang="tr-TR" sz="1200" b="1" dirty="0" err="1">
                <a:solidFill>
                  <a:srgbClr val="3C3B37"/>
                </a:solidFill>
                <a:latin typeface="Roboto"/>
                <a:ea typeface="Roboto"/>
                <a:cs typeface="Roboto"/>
                <a:sym typeface="Roboto"/>
              </a:rPr>
              <a:t>they</a:t>
            </a:r>
            <a:r>
              <a:rPr lang="tr-TR" sz="1200" b="1" dirty="0">
                <a:solidFill>
                  <a:srgbClr val="3C3B37"/>
                </a:solidFill>
                <a:latin typeface="Roboto"/>
                <a:ea typeface="Roboto"/>
                <a:cs typeface="Roboto"/>
                <a:sym typeface="Roboto"/>
              </a:rPr>
              <a:t> </a:t>
            </a:r>
            <a:r>
              <a:rPr lang="tr-TR" sz="1200" b="1" dirty="0" err="1">
                <a:solidFill>
                  <a:srgbClr val="3C3B37"/>
                </a:solidFill>
                <a:latin typeface="Roboto"/>
                <a:ea typeface="Roboto"/>
                <a:cs typeface="Roboto"/>
                <a:sym typeface="Roboto"/>
              </a:rPr>
              <a:t>created</a:t>
            </a:r>
            <a:r>
              <a:rPr lang="tr-TR" sz="1200" b="1" dirty="0">
                <a:solidFill>
                  <a:srgbClr val="3C3B37"/>
                </a:solidFill>
                <a:latin typeface="Roboto"/>
                <a:ea typeface="Roboto"/>
                <a:cs typeface="Roboto"/>
                <a:sym typeface="Roboto"/>
              </a:rPr>
              <a:t> a role of </a:t>
            </a:r>
            <a:r>
              <a:rPr lang="tr-TR" sz="1200" b="1" dirty="0" err="1">
                <a:solidFill>
                  <a:srgbClr val="3C3B37"/>
                </a:solidFill>
                <a:latin typeface="Roboto"/>
                <a:ea typeface="Roboto"/>
                <a:cs typeface="Roboto"/>
                <a:sym typeface="Roboto"/>
              </a:rPr>
              <a:t>master</a:t>
            </a:r>
            <a:r>
              <a:rPr lang="tr-TR" sz="1200" b="1" dirty="0">
                <a:solidFill>
                  <a:srgbClr val="3C3B37"/>
                </a:solidFill>
                <a:latin typeface="Roboto"/>
                <a:ea typeface="Roboto"/>
                <a:cs typeface="Roboto"/>
                <a:sym typeface="Roboto"/>
              </a:rPr>
              <a:t>. </a:t>
            </a:r>
            <a:endParaRPr sz="1200" b="1" dirty="0">
              <a:solidFill>
                <a:srgbClr val="3C3B37"/>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tr-TR" sz="1200" b="1" dirty="0">
                <a:solidFill>
                  <a:srgbClr val="3C3B37"/>
                </a:solidFill>
                <a:latin typeface="Roboto"/>
                <a:ea typeface="Roboto"/>
                <a:cs typeface="Roboto"/>
                <a:sym typeface="Roboto"/>
              </a:rPr>
              <a:t> </a:t>
            </a:r>
            <a:r>
              <a:rPr lang="tr-TR" sz="1200" b="1" dirty="0" err="1">
                <a:solidFill>
                  <a:srgbClr val="3C3B37"/>
                </a:solidFill>
                <a:latin typeface="Roboto"/>
                <a:ea typeface="Roboto"/>
                <a:cs typeface="Roboto"/>
                <a:sym typeface="Roboto"/>
              </a:rPr>
              <a:t>the</a:t>
            </a:r>
            <a:r>
              <a:rPr lang="tr-TR" sz="1200" b="1" dirty="0">
                <a:solidFill>
                  <a:srgbClr val="3C3B37"/>
                </a:solidFill>
                <a:latin typeface="Roboto"/>
                <a:ea typeface="Roboto"/>
                <a:cs typeface="Roboto"/>
                <a:sym typeface="Roboto"/>
              </a:rPr>
              <a:t> </a:t>
            </a:r>
            <a:r>
              <a:rPr lang="tr-TR" sz="1200" b="1" dirty="0" err="1">
                <a:solidFill>
                  <a:srgbClr val="3C3B37"/>
                </a:solidFill>
                <a:latin typeface="Roboto"/>
                <a:ea typeface="Roboto"/>
                <a:cs typeface="Roboto"/>
                <a:sym typeface="Roboto"/>
              </a:rPr>
              <a:t>scrum</a:t>
            </a:r>
            <a:r>
              <a:rPr lang="tr-TR" sz="1200" b="1" dirty="0">
                <a:solidFill>
                  <a:srgbClr val="3C3B37"/>
                </a:solidFill>
                <a:latin typeface="Roboto"/>
                <a:ea typeface="Roboto"/>
                <a:cs typeface="Roboto"/>
                <a:sym typeface="Roboto"/>
              </a:rPr>
              <a:t> </a:t>
            </a:r>
            <a:r>
              <a:rPr lang="tr-TR" sz="1200" b="1" dirty="0" err="1">
                <a:solidFill>
                  <a:srgbClr val="3C3B37"/>
                </a:solidFill>
                <a:latin typeface="Roboto"/>
                <a:ea typeface="Roboto"/>
                <a:cs typeface="Roboto"/>
                <a:sym typeface="Roboto"/>
              </a:rPr>
              <a:t>master</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protects</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the</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team</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and</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protects</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the</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process</a:t>
            </a:r>
            <a:r>
              <a:rPr lang="tr-TR" sz="1200" dirty="0">
                <a:solidFill>
                  <a:srgbClr val="3C3B37"/>
                </a:solidFill>
                <a:latin typeface="Roboto"/>
                <a:ea typeface="Roboto"/>
                <a:cs typeface="Roboto"/>
                <a:sym typeface="Roboto"/>
              </a:rPr>
              <a:t>.</a:t>
            </a:r>
            <a:endParaRPr sz="1200" dirty="0">
              <a:solidFill>
                <a:srgbClr val="3C3B37"/>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tr-TR" dirty="0"/>
              <a:t>Scrum </a:t>
            </a:r>
            <a:r>
              <a:rPr lang="tr-TR" dirty="0" err="1"/>
              <a:t>Masters</a:t>
            </a:r>
            <a:r>
              <a:rPr lang="tr-TR" dirty="0"/>
              <a:t> </a:t>
            </a:r>
            <a:r>
              <a:rPr lang="tr-TR" dirty="0" err="1"/>
              <a:t>fulfill</a:t>
            </a:r>
            <a:r>
              <a:rPr lang="tr-TR" dirty="0"/>
              <a:t> </a:t>
            </a:r>
            <a:r>
              <a:rPr lang="tr-TR" dirty="0" err="1"/>
              <a:t>these</a:t>
            </a:r>
            <a:r>
              <a:rPr lang="tr-TR" dirty="0"/>
              <a:t> </a:t>
            </a:r>
            <a:r>
              <a:rPr lang="tr-TR" dirty="0" err="1"/>
              <a:t>responsibilities</a:t>
            </a:r>
            <a:r>
              <a:rPr lang="tr-TR" dirty="0"/>
              <a:t> </a:t>
            </a:r>
            <a:r>
              <a:rPr lang="tr-TR" dirty="0" err="1"/>
              <a:t>by</a:t>
            </a:r>
            <a:r>
              <a:rPr lang="tr-TR" dirty="0"/>
              <a:t> </a:t>
            </a:r>
            <a:r>
              <a:rPr lang="tr-TR" dirty="0" err="1"/>
              <a:t>helping</a:t>
            </a:r>
            <a:r>
              <a:rPr lang="tr-TR" dirty="0"/>
              <a:t> </a:t>
            </a:r>
            <a:r>
              <a:rPr lang="tr-TR" dirty="0" err="1"/>
              <a:t>everyone</a:t>
            </a:r>
            <a:r>
              <a:rPr lang="tr-TR" dirty="0"/>
              <a:t> </a:t>
            </a:r>
            <a:r>
              <a:rPr lang="tr-TR" dirty="0" err="1"/>
              <a:t>understand</a:t>
            </a:r>
            <a:r>
              <a:rPr lang="tr-TR" dirty="0"/>
              <a:t> Scrum </a:t>
            </a:r>
            <a:r>
              <a:rPr lang="tr-TR" dirty="0" err="1"/>
              <a:t>theory</a:t>
            </a:r>
            <a:r>
              <a:rPr lang="tr-TR" dirty="0"/>
              <a:t>, </a:t>
            </a:r>
            <a:r>
              <a:rPr lang="tr-TR" dirty="0" err="1"/>
              <a:t>practices</a:t>
            </a:r>
            <a:r>
              <a:rPr lang="tr-TR" dirty="0"/>
              <a:t>, </a:t>
            </a:r>
            <a:r>
              <a:rPr lang="tr-TR" dirty="0" err="1"/>
              <a:t>rules</a:t>
            </a:r>
            <a:r>
              <a:rPr lang="tr-TR" dirty="0"/>
              <a:t>, </a:t>
            </a:r>
            <a:r>
              <a:rPr lang="tr-TR" dirty="0" err="1"/>
              <a:t>and</a:t>
            </a:r>
            <a:r>
              <a:rPr lang="tr-TR" dirty="0"/>
              <a:t> </a:t>
            </a:r>
            <a:r>
              <a:rPr lang="tr-TR" dirty="0" err="1"/>
              <a:t>values</a:t>
            </a:r>
            <a:r>
              <a:rPr lang="tr-TR" dirty="0"/>
              <a:t>.</a:t>
            </a:r>
            <a:endParaRPr dirty="0"/>
          </a:p>
          <a:p>
            <a:pPr marL="0" lvl="0" indent="0" algn="l" rtl="0">
              <a:lnSpc>
                <a:spcPct val="115000"/>
              </a:lnSpc>
              <a:spcBef>
                <a:spcPts val="0"/>
              </a:spcBef>
              <a:spcAft>
                <a:spcPts val="0"/>
              </a:spcAft>
              <a:buClr>
                <a:schemeClr val="dk1"/>
              </a:buClr>
              <a:buSzPts val="1100"/>
              <a:buFont typeface="Arial"/>
              <a:buNone/>
            </a:pPr>
            <a:r>
              <a:rPr lang="tr-TR" sz="1200" dirty="0" err="1">
                <a:solidFill>
                  <a:srgbClr val="3C3B37"/>
                </a:solidFill>
                <a:latin typeface="Roboto"/>
                <a:ea typeface="Roboto"/>
                <a:cs typeface="Roboto"/>
                <a:sym typeface="Roboto"/>
              </a:rPr>
              <a:t>They</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balance</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the</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demands</a:t>
            </a:r>
            <a:r>
              <a:rPr lang="tr-TR" sz="1200" dirty="0">
                <a:solidFill>
                  <a:srgbClr val="3C3B37"/>
                </a:solidFill>
                <a:latin typeface="Roboto"/>
                <a:ea typeface="Roboto"/>
                <a:cs typeface="Roboto"/>
                <a:sym typeface="Roboto"/>
              </a:rPr>
              <a:t> of </a:t>
            </a:r>
            <a:r>
              <a:rPr lang="tr-TR" sz="1200" dirty="0" err="1">
                <a:solidFill>
                  <a:srgbClr val="3C3B37"/>
                </a:solidFill>
                <a:latin typeface="Roboto"/>
                <a:ea typeface="Roboto"/>
                <a:cs typeface="Roboto"/>
                <a:sym typeface="Roboto"/>
              </a:rPr>
              <a:t>the</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people</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against</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the</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needs</a:t>
            </a:r>
            <a:r>
              <a:rPr lang="tr-TR" sz="1200" dirty="0">
                <a:solidFill>
                  <a:srgbClr val="3C3B37"/>
                </a:solidFill>
                <a:latin typeface="Roboto"/>
                <a:ea typeface="Roboto"/>
                <a:cs typeface="Roboto"/>
                <a:sym typeface="Roboto"/>
              </a:rPr>
              <a:t> of </a:t>
            </a:r>
            <a:r>
              <a:rPr lang="tr-TR" sz="1200" dirty="0" err="1">
                <a:solidFill>
                  <a:srgbClr val="3C3B37"/>
                </a:solidFill>
                <a:latin typeface="Roboto"/>
                <a:ea typeface="Roboto"/>
                <a:cs typeface="Roboto"/>
                <a:sym typeface="Roboto"/>
              </a:rPr>
              <a:t>the</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team</a:t>
            </a:r>
            <a:r>
              <a:rPr lang="tr-TR" sz="1200" dirty="0">
                <a:solidFill>
                  <a:srgbClr val="3C3B37"/>
                </a:solidFill>
                <a:latin typeface="Roboto"/>
                <a:ea typeface="Roboto"/>
                <a:cs typeface="Roboto"/>
                <a:sym typeface="Roboto"/>
              </a:rPr>
              <a:t>.</a:t>
            </a:r>
            <a:endParaRPr sz="1200" dirty="0">
              <a:solidFill>
                <a:srgbClr val="3C3B37"/>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dirty="0">
              <a:solidFill>
                <a:srgbClr val="3C3B37"/>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tr-TR" sz="1200" dirty="0" err="1">
                <a:solidFill>
                  <a:srgbClr val="3C3B37"/>
                </a:solidFill>
                <a:latin typeface="Roboto"/>
                <a:ea typeface="Roboto"/>
                <a:cs typeface="Roboto"/>
                <a:sym typeface="Roboto"/>
              </a:rPr>
              <a:t>This</a:t>
            </a:r>
            <a:r>
              <a:rPr lang="tr-TR" sz="1200" dirty="0">
                <a:solidFill>
                  <a:srgbClr val="3C3B37"/>
                </a:solidFill>
                <a:latin typeface="Roboto"/>
                <a:ea typeface="Roboto"/>
                <a:cs typeface="Roboto"/>
                <a:sym typeface="Roboto"/>
              </a:rPr>
              <a:t> role is </a:t>
            </a:r>
            <a:r>
              <a:rPr lang="tr-TR" sz="1200" dirty="0" err="1">
                <a:solidFill>
                  <a:srgbClr val="3C3B37"/>
                </a:solidFill>
                <a:latin typeface="Roboto"/>
                <a:ea typeface="Roboto"/>
                <a:cs typeface="Roboto"/>
                <a:sym typeface="Roboto"/>
              </a:rPr>
              <a:t>the</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first</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safety</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valve</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to</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ensure</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that</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teams</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are</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performing</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to</a:t>
            </a:r>
            <a:r>
              <a:rPr lang="tr-TR" sz="1200" dirty="0">
                <a:solidFill>
                  <a:srgbClr val="3C3B37"/>
                </a:solidFill>
                <a:latin typeface="Roboto"/>
                <a:ea typeface="Roboto"/>
                <a:cs typeface="Roboto"/>
                <a:sym typeface="Roboto"/>
              </a:rPr>
              <a:t> a </a:t>
            </a:r>
            <a:r>
              <a:rPr lang="tr-TR" sz="1200" dirty="0" err="1">
                <a:solidFill>
                  <a:srgbClr val="3C3B37"/>
                </a:solidFill>
                <a:latin typeface="Roboto"/>
                <a:ea typeface="Roboto"/>
                <a:cs typeface="Roboto"/>
                <a:sym typeface="Roboto"/>
              </a:rPr>
              <a:t>sustainable</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level</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We</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don't</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want</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them</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to</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get</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burned</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out</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before</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they</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reach</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the</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finish</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line</a:t>
            </a:r>
            <a:r>
              <a:rPr lang="tr-TR" sz="1200" dirty="0">
                <a:solidFill>
                  <a:srgbClr val="3C3B37"/>
                </a:solidFill>
                <a:latin typeface="Roboto"/>
                <a:ea typeface="Roboto"/>
                <a:cs typeface="Roboto"/>
                <a:sym typeface="Roboto"/>
              </a:rPr>
              <a:t>.</a:t>
            </a:r>
            <a:endParaRPr sz="1200" dirty="0">
              <a:solidFill>
                <a:srgbClr val="3C3B37"/>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dirty="0">
              <a:solidFill>
                <a:srgbClr val="3C3B37"/>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tr-TR" dirty="0" err="1"/>
              <a:t>So</a:t>
            </a:r>
            <a:r>
              <a:rPr lang="tr-TR" dirty="0"/>
              <a:t> Scrum </a:t>
            </a:r>
            <a:r>
              <a:rPr lang="tr-TR" dirty="0" err="1"/>
              <a:t>Masters</a:t>
            </a:r>
            <a:r>
              <a:rPr lang="tr-TR" dirty="0"/>
              <a:t> </a:t>
            </a:r>
            <a:r>
              <a:rPr lang="tr-TR" dirty="0" err="1"/>
              <a:t>should</a:t>
            </a:r>
            <a:r>
              <a:rPr lang="tr-TR" dirty="0"/>
              <a:t> </a:t>
            </a:r>
            <a:r>
              <a:rPr lang="tr-TR" dirty="0" err="1"/>
              <a:t>ideally</a:t>
            </a:r>
            <a:r>
              <a:rPr lang="tr-TR" dirty="0"/>
              <a:t> </a:t>
            </a:r>
            <a:r>
              <a:rPr lang="tr-TR" dirty="0" err="1"/>
              <a:t>have</a:t>
            </a:r>
            <a:r>
              <a:rPr lang="tr-TR" dirty="0"/>
              <a:t>:</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tr-TR" dirty="0" err="1"/>
              <a:t>Responsible</a:t>
            </a:r>
            <a:r>
              <a:rPr lang="tr-TR" dirty="0"/>
              <a:t>: </a:t>
            </a:r>
            <a:r>
              <a:rPr lang="tr-TR" dirty="0" err="1"/>
              <a:t>Activating</a:t>
            </a:r>
            <a:r>
              <a:rPr lang="tr-TR" dirty="0"/>
              <a:t> </a:t>
            </a:r>
            <a:r>
              <a:rPr lang="tr-TR" dirty="0" err="1"/>
              <a:t>the</a:t>
            </a:r>
            <a:r>
              <a:rPr lang="tr-TR" dirty="0"/>
              <a:t> </a:t>
            </a:r>
            <a:r>
              <a:rPr lang="tr-TR" dirty="0" err="1"/>
              <a:t>team</a:t>
            </a:r>
            <a:r>
              <a:rPr lang="tr-TR" dirty="0"/>
              <a:t> </a:t>
            </a:r>
            <a:r>
              <a:rPr lang="tr-TR" dirty="0" err="1"/>
              <a:t>and</a:t>
            </a:r>
            <a:r>
              <a:rPr lang="tr-TR" dirty="0"/>
              <a:t> </a:t>
            </a:r>
            <a:r>
              <a:rPr lang="tr-TR" dirty="0" err="1"/>
              <a:t>maximizing</a:t>
            </a:r>
            <a:r>
              <a:rPr lang="tr-TR" dirty="0"/>
              <a:t> </a:t>
            </a:r>
            <a:r>
              <a:rPr lang="tr-TR" dirty="0" err="1"/>
              <a:t>team</a:t>
            </a:r>
            <a:r>
              <a:rPr lang="tr-TR" dirty="0"/>
              <a:t> </a:t>
            </a:r>
            <a:r>
              <a:rPr lang="tr-TR" dirty="0" err="1"/>
              <a:t>output</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tr-TR" dirty="0" err="1"/>
              <a:t>Humble</a:t>
            </a:r>
            <a:r>
              <a:rPr lang="tr-TR" dirty="0"/>
              <a:t>: </a:t>
            </a:r>
            <a:r>
              <a:rPr lang="tr-TR" dirty="0" err="1"/>
              <a:t>Allows</a:t>
            </a:r>
            <a:r>
              <a:rPr lang="tr-TR" dirty="0"/>
              <a:t> </a:t>
            </a:r>
            <a:r>
              <a:rPr lang="tr-TR" dirty="0" err="1"/>
              <a:t>the</a:t>
            </a:r>
            <a:r>
              <a:rPr lang="tr-TR" dirty="0"/>
              <a:t> </a:t>
            </a:r>
            <a:r>
              <a:rPr lang="tr-TR" dirty="0" err="1"/>
              <a:t>team</a:t>
            </a:r>
            <a:r>
              <a:rPr lang="tr-TR" dirty="0"/>
              <a:t> </a:t>
            </a:r>
            <a:r>
              <a:rPr lang="tr-TR" dirty="0" err="1"/>
              <a:t>to</a:t>
            </a:r>
            <a:r>
              <a:rPr lang="tr-TR" dirty="0"/>
              <a:t> </a:t>
            </a:r>
            <a:r>
              <a:rPr lang="tr-TR" dirty="0" err="1"/>
              <a:t>achieve</a:t>
            </a:r>
            <a:r>
              <a:rPr lang="tr-TR" dirty="0"/>
              <a:t> </a:t>
            </a:r>
            <a:r>
              <a:rPr lang="tr-TR" dirty="0" err="1"/>
              <a:t>victory</a:t>
            </a:r>
            <a:r>
              <a:rPr lang="tr-TR" dirty="0"/>
              <a:t> </a:t>
            </a:r>
            <a:r>
              <a:rPr lang="tr-TR" dirty="0" err="1"/>
              <a:t>without</a:t>
            </a:r>
            <a:r>
              <a:rPr lang="tr-TR" dirty="0"/>
              <a:t> </a:t>
            </a:r>
            <a:r>
              <a:rPr lang="tr-TR" dirty="0" err="1"/>
              <a:t>letting</a:t>
            </a:r>
            <a:r>
              <a:rPr lang="tr-TR" dirty="0"/>
              <a:t> </a:t>
            </a:r>
            <a:r>
              <a:rPr lang="tr-TR" dirty="0" err="1"/>
              <a:t>the</a:t>
            </a:r>
            <a:r>
              <a:rPr lang="tr-TR" dirty="0"/>
              <a:t> ego</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tr-TR" dirty="0" err="1"/>
              <a:t>Collaborative</a:t>
            </a:r>
            <a:r>
              <a:rPr lang="tr-TR" dirty="0"/>
              <a:t>: </a:t>
            </a:r>
            <a:r>
              <a:rPr lang="tr-TR" dirty="0" err="1"/>
              <a:t>Creates</a:t>
            </a:r>
            <a:r>
              <a:rPr lang="tr-TR" dirty="0"/>
              <a:t> a </a:t>
            </a:r>
            <a:r>
              <a:rPr lang="tr-TR" dirty="0" err="1"/>
              <a:t>culture</a:t>
            </a:r>
            <a:r>
              <a:rPr lang="tr-TR" dirty="0"/>
              <a:t> of </a:t>
            </a:r>
            <a:r>
              <a:rPr lang="tr-TR" dirty="0" err="1"/>
              <a:t>collaboration</a:t>
            </a:r>
            <a:r>
              <a:rPr lang="tr-TR" dirty="0"/>
              <a:t> in </a:t>
            </a:r>
            <a:r>
              <a:rPr lang="tr-TR" dirty="0" err="1"/>
              <a:t>the</a:t>
            </a:r>
            <a:r>
              <a:rPr lang="tr-TR" dirty="0"/>
              <a:t> </a:t>
            </a:r>
            <a:r>
              <a:rPr lang="tr-TR" dirty="0" err="1"/>
              <a:t>team</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tr-TR" dirty="0" err="1"/>
              <a:t>Commitment</a:t>
            </a:r>
            <a:r>
              <a:rPr lang="tr-TR" dirty="0"/>
              <a:t>: </a:t>
            </a:r>
            <a:r>
              <a:rPr lang="tr-TR" dirty="0" err="1"/>
              <a:t>show</a:t>
            </a:r>
            <a:r>
              <a:rPr lang="tr-TR" dirty="0"/>
              <a:t> 100% </a:t>
            </a:r>
            <a:r>
              <a:rPr lang="tr-TR" dirty="0" err="1"/>
              <a:t>commitment</a:t>
            </a:r>
            <a:r>
              <a:rPr lang="tr-TR" dirty="0"/>
              <a:t> </a:t>
            </a:r>
            <a:r>
              <a:rPr lang="tr-TR" dirty="0" err="1"/>
              <a:t>to</a:t>
            </a:r>
            <a:r>
              <a:rPr lang="tr-TR" dirty="0"/>
              <a:t> </a:t>
            </a:r>
            <a:r>
              <a:rPr lang="tr-TR" dirty="0" err="1"/>
              <a:t>the</a:t>
            </a:r>
            <a:r>
              <a:rPr lang="tr-TR" dirty="0"/>
              <a:t> </a:t>
            </a:r>
            <a:r>
              <a:rPr lang="tr-TR" dirty="0" err="1"/>
              <a:t>team</a:t>
            </a:r>
            <a:r>
              <a:rPr lang="tr-TR" dirty="0"/>
              <a:t>, </a:t>
            </a:r>
            <a:r>
              <a:rPr lang="tr-TR" dirty="0" err="1"/>
              <a:t>even</a:t>
            </a:r>
            <a:r>
              <a:rPr lang="tr-TR" dirty="0"/>
              <a:t> </a:t>
            </a:r>
            <a:r>
              <a:rPr lang="tr-TR" dirty="0" err="1"/>
              <a:t>if</a:t>
            </a:r>
            <a:r>
              <a:rPr lang="tr-TR" dirty="0"/>
              <a:t> they </a:t>
            </a:r>
            <a:r>
              <a:rPr lang="tr-TR" dirty="0" err="1"/>
              <a:t>are</a:t>
            </a:r>
            <a:r>
              <a:rPr lang="tr-TR" dirty="0"/>
              <a:t> not </a:t>
            </a:r>
            <a:r>
              <a:rPr lang="tr-TR" dirty="0" err="1"/>
              <a:t>full</a:t>
            </a:r>
            <a:r>
              <a:rPr lang="tr-TR" dirty="0"/>
              <a:t>-time Scrum </a:t>
            </a:r>
            <a:r>
              <a:rPr lang="tr-TR" dirty="0" err="1"/>
              <a:t>Masters</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tr-TR" dirty="0" err="1"/>
              <a:t>Influential</a:t>
            </a:r>
            <a:r>
              <a:rPr lang="tr-TR" dirty="0"/>
              <a:t>, </a:t>
            </a:r>
            <a:r>
              <a:rPr lang="tr-TR" dirty="0" err="1"/>
              <a:t>said</a:t>
            </a:r>
            <a:r>
              <a:rPr lang="tr-TR" dirty="0"/>
              <a:t>: </a:t>
            </a:r>
            <a:r>
              <a:rPr lang="tr-TR" dirty="0" err="1"/>
              <a:t>Being</a:t>
            </a:r>
            <a:r>
              <a:rPr lang="tr-TR" dirty="0"/>
              <a:t> </a:t>
            </a:r>
            <a:r>
              <a:rPr lang="tr-TR" dirty="0" err="1"/>
              <a:t>able</a:t>
            </a:r>
            <a:r>
              <a:rPr lang="tr-TR" dirty="0"/>
              <a:t> </a:t>
            </a:r>
            <a:r>
              <a:rPr lang="tr-TR" dirty="0" err="1"/>
              <a:t>to</a:t>
            </a:r>
            <a:r>
              <a:rPr lang="tr-TR" dirty="0"/>
              <a:t> </a:t>
            </a:r>
            <a:r>
              <a:rPr lang="tr-TR" dirty="0" err="1"/>
              <a:t>make</a:t>
            </a:r>
            <a:r>
              <a:rPr lang="tr-TR" dirty="0"/>
              <a:t> an </a:t>
            </a:r>
            <a:r>
              <a:rPr lang="tr-TR" dirty="0" err="1"/>
              <a:t>impact</a:t>
            </a:r>
            <a:r>
              <a:rPr lang="tr-TR" dirty="0"/>
              <a:t> </a:t>
            </a:r>
            <a:r>
              <a:rPr lang="tr-TR" dirty="0" err="1"/>
              <a:t>without</a:t>
            </a:r>
            <a:r>
              <a:rPr lang="tr-TR" dirty="0"/>
              <a:t> </a:t>
            </a:r>
            <a:r>
              <a:rPr lang="tr-TR" dirty="0" err="1"/>
              <a:t>authority</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tr-TR" dirty="0" err="1"/>
              <a:t>Knowledgeable</a:t>
            </a:r>
            <a:r>
              <a:rPr lang="tr-TR" dirty="0"/>
              <a:t>: Scrum </a:t>
            </a:r>
            <a:r>
              <a:rPr lang="tr-TR" dirty="0" err="1"/>
              <a:t>expert</a:t>
            </a:r>
            <a:r>
              <a:rPr lang="tr-TR" dirty="0"/>
              <a:t> </a:t>
            </a:r>
            <a:r>
              <a:rPr lang="tr-TR" dirty="0" err="1"/>
              <a:t>and</a:t>
            </a:r>
            <a:r>
              <a:rPr lang="tr-TR" dirty="0"/>
              <a:t> </a:t>
            </a:r>
            <a:r>
              <a:rPr lang="tr-TR" dirty="0" err="1"/>
              <a:t>technical</a:t>
            </a:r>
            <a:r>
              <a:rPr lang="tr-TR" dirty="0"/>
              <a:t> </a:t>
            </a:r>
            <a:r>
              <a:rPr lang="tr-TR" dirty="0" err="1"/>
              <a:t>environmental</a:t>
            </a:r>
            <a:r>
              <a:rPr lang="tr-TR" dirty="0"/>
              <a:t> </a:t>
            </a:r>
            <a:r>
              <a:rPr lang="tr-TR" dirty="0" err="1"/>
              <a:t>knowledge</a:t>
            </a:r>
            <a:endParaRPr dirty="0"/>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gbb74fd3b0a_0_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0" name="Google Shape;1240;gbb74fd3b0a_0_9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tr-TR" dirty="0"/>
              <a:t>Geliştirme Ekibi, </a:t>
            </a:r>
          </a:p>
          <a:p>
            <a:pPr marL="0" lvl="0" indent="0" algn="l" rtl="0">
              <a:spcBef>
                <a:spcPts val="0"/>
              </a:spcBef>
              <a:spcAft>
                <a:spcPts val="0"/>
              </a:spcAft>
              <a:buClr>
                <a:schemeClr val="dk1"/>
              </a:buClr>
              <a:buSzPts val="1100"/>
              <a:buFont typeface="Arial"/>
              <a:buNone/>
            </a:pPr>
            <a:r>
              <a:rPr lang="tr-TR" dirty="0"/>
              <a:t>her </a:t>
            </a:r>
            <a:r>
              <a:rPr lang="tr-TR" dirty="0" err="1"/>
              <a:t>Sprint'in</a:t>
            </a:r>
            <a:r>
              <a:rPr lang="tr-TR" dirty="0"/>
              <a:t> (yineleme) sonunda "</a:t>
            </a:r>
            <a:r>
              <a:rPr lang="tr-TR" b="1" dirty="0"/>
              <a:t>Bitti" tanımını karşılayan, ürünün </a:t>
            </a:r>
            <a:r>
              <a:rPr lang="tr-TR" dirty="0"/>
              <a:t>potansiyel olarak serbest bırakılabilir bir bölümünü </a:t>
            </a:r>
            <a:r>
              <a:rPr lang="tr-TR" b="1" dirty="0"/>
              <a:t>teslim etmekten </a:t>
            </a:r>
            <a:r>
              <a:rPr lang="tr-TR" dirty="0"/>
              <a:t>sorumlu profesyonellerden oluşur.</a:t>
            </a:r>
          </a:p>
          <a:p>
            <a:pPr marL="0" lvl="0" indent="0" algn="l" rtl="0">
              <a:spcBef>
                <a:spcPts val="0"/>
              </a:spcBef>
              <a:spcAft>
                <a:spcPts val="0"/>
              </a:spcAft>
              <a:buClr>
                <a:schemeClr val="dk1"/>
              </a:buClr>
              <a:buSzPts val="1100"/>
              <a:buFont typeface="Arial"/>
              <a:buNone/>
            </a:pPr>
            <a:endParaRPr lang="tr-TR" dirty="0"/>
          </a:p>
          <a:p>
            <a:pPr marL="0" lvl="0" indent="0" algn="l" rtl="0">
              <a:spcBef>
                <a:spcPts val="0"/>
              </a:spcBef>
              <a:spcAft>
                <a:spcPts val="0"/>
              </a:spcAft>
              <a:buClr>
                <a:schemeClr val="dk1"/>
              </a:buClr>
              <a:buSzPts val="1100"/>
              <a:buFont typeface="Arial"/>
              <a:buNone/>
            </a:pPr>
            <a:r>
              <a:rPr lang="tr-TR" dirty="0"/>
              <a:t>Sprint İncelemesinde "Bitti" tanımını karşılayan bir ürün parçası gereklidir.</a:t>
            </a:r>
          </a:p>
          <a:p>
            <a:pPr marL="0" lvl="0" indent="0" algn="l" rtl="0">
              <a:spcBef>
                <a:spcPts val="0"/>
              </a:spcBef>
              <a:spcAft>
                <a:spcPts val="0"/>
              </a:spcAft>
              <a:buClr>
                <a:schemeClr val="dk1"/>
              </a:buClr>
              <a:buSzPts val="1100"/>
              <a:buFont typeface="Arial"/>
              <a:buNone/>
            </a:pPr>
            <a:r>
              <a:rPr lang="tr-TR" dirty="0"/>
              <a:t>Ürün Parçasını yalnızca Geliştirme Ekibinin üyeleri geliştirir.</a:t>
            </a:r>
          </a:p>
          <a:p>
            <a:pPr marL="0" lvl="0" indent="0" algn="l" rtl="0">
              <a:spcBef>
                <a:spcPts val="0"/>
              </a:spcBef>
              <a:spcAft>
                <a:spcPts val="0"/>
              </a:spcAft>
              <a:buClr>
                <a:schemeClr val="dk1"/>
              </a:buClr>
              <a:buSzPts val="1100"/>
              <a:buFont typeface="Arial"/>
              <a:buNone/>
            </a:pPr>
            <a:endParaRPr lang="tr-TR" dirty="0"/>
          </a:p>
          <a:p>
            <a:pPr marL="0" lvl="0" indent="0" algn="l" rtl="0">
              <a:spcBef>
                <a:spcPts val="0"/>
              </a:spcBef>
              <a:spcAft>
                <a:spcPts val="0"/>
              </a:spcAft>
              <a:buClr>
                <a:schemeClr val="dk1"/>
              </a:buClr>
              <a:buSzPts val="1100"/>
              <a:buFont typeface="Arial"/>
              <a:buNone/>
            </a:pPr>
            <a:r>
              <a:rPr lang="tr-TR" dirty="0"/>
              <a:t>Geliştirme Ekipleri, kendi çalışmalarını organize etmek ve yönetmek için kuruluş tarafından kurulan ve yetkilendirilen ekiplerdir.</a:t>
            </a:r>
          </a:p>
          <a:p>
            <a:pPr marL="0" lvl="0" indent="0" algn="l" rtl="0">
              <a:spcBef>
                <a:spcPts val="0"/>
              </a:spcBef>
              <a:spcAft>
                <a:spcPts val="0"/>
              </a:spcAft>
              <a:buClr>
                <a:schemeClr val="dk1"/>
              </a:buClr>
              <a:buSzPts val="1100"/>
              <a:buFont typeface="Arial"/>
              <a:buNone/>
            </a:pPr>
            <a:r>
              <a:rPr lang="tr-TR" dirty="0"/>
              <a:t>Ortaya çıkan </a:t>
            </a:r>
            <a:r>
              <a:rPr lang="tr-TR" b="1" dirty="0"/>
              <a:t>sinerji, </a:t>
            </a:r>
            <a:r>
              <a:rPr lang="tr-TR" dirty="0"/>
              <a:t>Geliştirme Ekibinin genel </a:t>
            </a:r>
            <a:r>
              <a:rPr lang="tr-TR" b="1" dirty="0"/>
              <a:t>verimliliğini ve etkinliğini en üst düzeye çıkarır</a:t>
            </a:r>
            <a:r>
              <a:rPr lang="tr-TR" dirty="0"/>
              <a:t>.</a:t>
            </a:r>
          </a:p>
          <a:p>
            <a:pPr marL="0" lvl="0" indent="0" algn="l" rtl="0">
              <a:spcBef>
                <a:spcPts val="0"/>
              </a:spcBef>
              <a:spcAft>
                <a:spcPts val="0"/>
              </a:spcAft>
              <a:buClr>
                <a:schemeClr val="dk1"/>
              </a:buClr>
              <a:buSzPts val="1100"/>
              <a:buFont typeface="Arial"/>
              <a:buNone/>
            </a:pPr>
            <a:endParaRPr lang="tr-TR" dirty="0"/>
          </a:p>
          <a:p>
            <a:pPr marL="0" lvl="0" indent="0" algn="l" rtl="0">
              <a:spcBef>
                <a:spcPts val="0"/>
              </a:spcBef>
              <a:spcAft>
                <a:spcPts val="0"/>
              </a:spcAft>
              <a:buClr>
                <a:schemeClr val="dk1"/>
              </a:buClr>
              <a:buSzPts val="1100"/>
              <a:buFont typeface="Arial"/>
              <a:buNone/>
            </a:pPr>
            <a:r>
              <a:rPr lang="tr-TR" dirty="0" err="1"/>
              <a:t>The</a:t>
            </a:r>
            <a:r>
              <a:rPr lang="tr-TR" dirty="0"/>
              <a:t> Development Team </a:t>
            </a:r>
            <a:r>
              <a:rPr lang="tr-TR" dirty="0" err="1"/>
              <a:t>consists</a:t>
            </a:r>
            <a:r>
              <a:rPr lang="tr-TR" dirty="0"/>
              <a:t> of </a:t>
            </a:r>
            <a:r>
              <a:rPr lang="tr-TR" dirty="0" err="1"/>
              <a:t>professionals</a:t>
            </a:r>
            <a:r>
              <a:rPr lang="tr-TR" dirty="0"/>
              <a:t> </a:t>
            </a:r>
            <a:r>
              <a:rPr lang="tr-TR" dirty="0" err="1"/>
              <a:t>who</a:t>
            </a:r>
            <a:r>
              <a:rPr lang="tr-TR" dirty="0"/>
              <a:t> </a:t>
            </a:r>
            <a:r>
              <a:rPr lang="tr-TR" dirty="0" err="1"/>
              <a:t>are</a:t>
            </a:r>
            <a:r>
              <a:rPr lang="tr-TR" dirty="0"/>
              <a:t> </a:t>
            </a:r>
            <a:r>
              <a:rPr lang="tr-TR" dirty="0" err="1"/>
              <a:t>responsible</a:t>
            </a:r>
            <a:r>
              <a:rPr lang="tr-TR" dirty="0"/>
              <a:t> </a:t>
            </a:r>
            <a:r>
              <a:rPr lang="tr-TR" dirty="0" err="1"/>
              <a:t>for</a:t>
            </a:r>
            <a:r>
              <a:rPr lang="tr-TR" dirty="0"/>
              <a:t> </a:t>
            </a:r>
            <a:r>
              <a:rPr lang="tr-TR" dirty="0" err="1"/>
              <a:t>delivering</a:t>
            </a:r>
            <a:r>
              <a:rPr lang="tr-TR" dirty="0"/>
              <a:t> a </a:t>
            </a:r>
            <a:r>
              <a:rPr lang="tr-TR" dirty="0" err="1"/>
              <a:t>potentially</a:t>
            </a:r>
            <a:r>
              <a:rPr lang="tr-TR" dirty="0"/>
              <a:t> </a:t>
            </a:r>
            <a:r>
              <a:rPr lang="tr-TR" dirty="0" err="1"/>
              <a:t>releasable</a:t>
            </a:r>
            <a:r>
              <a:rPr lang="tr-TR" dirty="0"/>
              <a:t> </a:t>
            </a:r>
            <a:r>
              <a:rPr lang="tr-TR" dirty="0" err="1"/>
              <a:t>part</a:t>
            </a:r>
            <a:r>
              <a:rPr lang="tr-TR" dirty="0"/>
              <a:t> of </a:t>
            </a:r>
            <a:r>
              <a:rPr lang="tr-TR" dirty="0" err="1"/>
              <a:t>the</a:t>
            </a:r>
            <a:r>
              <a:rPr lang="tr-TR" dirty="0"/>
              <a:t> </a:t>
            </a:r>
            <a:r>
              <a:rPr lang="tr-TR" dirty="0" err="1"/>
              <a:t>product</a:t>
            </a:r>
            <a:r>
              <a:rPr lang="tr-TR" dirty="0"/>
              <a:t> </a:t>
            </a:r>
            <a:r>
              <a:rPr lang="tr-TR" dirty="0" err="1"/>
              <a:t>that</a:t>
            </a:r>
            <a:r>
              <a:rPr lang="tr-TR" dirty="0"/>
              <a:t> </a:t>
            </a:r>
            <a:r>
              <a:rPr lang="tr-TR" dirty="0" err="1"/>
              <a:t>meets</a:t>
            </a:r>
            <a:r>
              <a:rPr lang="tr-TR" dirty="0"/>
              <a:t> </a:t>
            </a:r>
            <a:r>
              <a:rPr lang="tr-TR" dirty="0" err="1"/>
              <a:t>the</a:t>
            </a:r>
            <a:r>
              <a:rPr lang="tr-TR" dirty="0"/>
              <a:t> </a:t>
            </a:r>
            <a:r>
              <a:rPr lang="tr-TR" dirty="0" err="1"/>
              <a:t>definition</a:t>
            </a:r>
            <a:r>
              <a:rPr lang="tr-TR" dirty="0"/>
              <a:t> of "Done" at </a:t>
            </a:r>
            <a:r>
              <a:rPr lang="tr-TR" dirty="0" err="1"/>
              <a:t>the</a:t>
            </a:r>
            <a:r>
              <a:rPr lang="tr-TR" dirty="0"/>
              <a:t> </a:t>
            </a:r>
            <a:r>
              <a:rPr lang="tr-TR" dirty="0" err="1"/>
              <a:t>end</a:t>
            </a:r>
            <a:r>
              <a:rPr lang="tr-TR" dirty="0"/>
              <a:t> of </a:t>
            </a:r>
            <a:r>
              <a:rPr lang="tr-TR" dirty="0" err="1"/>
              <a:t>each</a:t>
            </a:r>
            <a:r>
              <a:rPr lang="tr-TR" dirty="0"/>
              <a:t> Sprint (</a:t>
            </a:r>
            <a:r>
              <a:rPr lang="tr-TR" dirty="0" err="1"/>
              <a:t>iteration</a:t>
            </a:r>
            <a:r>
              <a:rPr lang="tr-TR" dirty="0"/>
              <a:t>). </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tr-TR" dirty="0"/>
              <a:t>A </a:t>
            </a:r>
            <a:r>
              <a:rPr lang="tr-TR" dirty="0" err="1"/>
              <a:t>piece</a:t>
            </a:r>
            <a:r>
              <a:rPr lang="tr-TR" dirty="0"/>
              <a:t> of </a:t>
            </a:r>
            <a:r>
              <a:rPr lang="tr-TR" dirty="0" err="1"/>
              <a:t>product</a:t>
            </a:r>
            <a:r>
              <a:rPr lang="tr-TR" dirty="0"/>
              <a:t> </a:t>
            </a:r>
            <a:r>
              <a:rPr lang="tr-TR" dirty="0" err="1"/>
              <a:t>that</a:t>
            </a:r>
            <a:r>
              <a:rPr lang="tr-TR" dirty="0"/>
              <a:t> </a:t>
            </a:r>
            <a:r>
              <a:rPr lang="tr-TR" dirty="0" err="1"/>
              <a:t>meets</a:t>
            </a:r>
            <a:r>
              <a:rPr lang="tr-TR" dirty="0"/>
              <a:t> </a:t>
            </a:r>
            <a:r>
              <a:rPr lang="tr-TR" dirty="0" err="1"/>
              <a:t>the</a:t>
            </a:r>
            <a:r>
              <a:rPr lang="tr-TR" dirty="0"/>
              <a:t> </a:t>
            </a:r>
            <a:r>
              <a:rPr lang="tr-TR" dirty="0" err="1"/>
              <a:t>definition</a:t>
            </a:r>
            <a:r>
              <a:rPr lang="tr-TR" dirty="0"/>
              <a:t> of "Done" in </a:t>
            </a:r>
            <a:r>
              <a:rPr lang="tr-TR" dirty="0" err="1"/>
              <a:t>the</a:t>
            </a:r>
            <a:r>
              <a:rPr lang="tr-TR" dirty="0"/>
              <a:t> Sprint </a:t>
            </a:r>
            <a:r>
              <a:rPr lang="tr-TR" dirty="0" err="1"/>
              <a:t>Review</a:t>
            </a:r>
            <a:r>
              <a:rPr lang="tr-TR" dirty="0"/>
              <a:t> is </a:t>
            </a:r>
            <a:r>
              <a:rPr lang="tr-TR" dirty="0" err="1"/>
              <a:t>required</a:t>
            </a:r>
            <a:r>
              <a:rPr lang="tr-TR" dirty="0"/>
              <a:t>. </a:t>
            </a:r>
            <a:r>
              <a:rPr lang="tr-TR" dirty="0" err="1"/>
              <a:t>Only</a:t>
            </a:r>
            <a:r>
              <a:rPr lang="tr-TR" dirty="0"/>
              <a:t> </a:t>
            </a:r>
            <a:r>
              <a:rPr lang="tr-TR" dirty="0" err="1"/>
              <a:t>members</a:t>
            </a:r>
            <a:r>
              <a:rPr lang="tr-TR" dirty="0"/>
              <a:t> of </a:t>
            </a:r>
            <a:r>
              <a:rPr lang="tr-TR" dirty="0" err="1"/>
              <a:t>the</a:t>
            </a:r>
            <a:r>
              <a:rPr lang="tr-TR" dirty="0"/>
              <a:t> Development Team </a:t>
            </a:r>
            <a:r>
              <a:rPr lang="tr-TR" dirty="0" err="1"/>
              <a:t>develop</a:t>
            </a:r>
            <a:r>
              <a:rPr lang="tr-TR" dirty="0"/>
              <a:t> </a:t>
            </a:r>
            <a:r>
              <a:rPr lang="tr-TR" dirty="0" err="1"/>
              <a:t>the</a:t>
            </a:r>
            <a:r>
              <a:rPr lang="tr-TR" dirty="0"/>
              <a:t> </a:t>
            </a:r>
            <a:r>
              <a:rPr lang="tr-TR" dirty="0" err="1"/>
              <a:t>Increment</a:t>
            </a:r>
            <a:r>
              <a:rPr lang="tr-TR" dirty="0"/>
              <a:t>.</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r>
              <a:rPr lang="tr-TR" dirty="0"/>
              <a:t>Development </a:t>
            </a:r>
            <a:r>
              <a:rPr lang="tr-TR" dirty="0" err="1"/>
              <a:t>Teams</a:t>
            </a:r>
            <a:r>
              <a:rPr lang="tr-TR" dirty="0"/>
              <a:t> </a:t>
            </a:r>
            <a:r>
              <a:rPr lang="tr-TR" dirty="0" err="1"/>
              <a:t>are</a:t>
            </a:r>
            <a:r>
              <a:rPr lang="tr-TR" dirty="0"/>
              <a:t> </a:t>
            </a:r>
            <a:r>
              <a:rPr lang="tr-TR" dirty="0" err="1"/>
              <a:t>teams</a:t>
            </a:r>
            <a:r>
              <a:rPr lang="tr-TR" dirty="0"/>
              <a:t> </a:t>
            </a:r>
            <a:r>
              <a:rPr lang="tr-TR" dirty="0" err="1"/>
              <a:t>established</a:t>
            </a:r>
            <a:r>
              <a:rPr lang="tr-TR" dirty="0"/>
              <a:t> </a:t>
            </a:r>
            <a:r>
              <a:rPr lang="tr-TR" dirty="0" err="1"/>
              <a:t>and</a:t>
            </a:r>
            <a:r>
              <a:rPr lang="tr-TR" dirty="0"/>
              <a:t> </a:t>
            </a:r>
            <a:r>
              <a:rPr lang="tr-TR" dirty="0" err="1"/>
              <a:t>empowered</a:t>
            </a:r>
            <a:r>
              <a:rPr lang="tr-TR" dirty="0"/>
              <a:t> </a:t>
            </a:r>
            <a:r>
              <a:rPr lang="tr-TR" dirty="0" err="1"/>
              <a:t>by</a:t>
            </a:r>
            <a:r>
              <a:rPr lang="tr-TR" dirty="0"/>
              <a:t> </a:t>
            </a:r>
            <a:r>
              <a:rPr lang="tr-TR" dirty="0" err="1"/>
              <a:t>the</a:t>
            </a:r>
            <a:r>
              <a:rPr lang="tr-TR" dirty="0"/>
              <a:t> </a:t>
            </a:r>
            <a:r>
              <a:rPr lang="tr-TR" dirty="0" err="1"/>
              <a:t>organization</a:t>
            </a:r>
            <a:r>
              <a:rPr lang="tr-TR" dirty="0"/>
              <a:t> </a:t>
            </a:r>
            <a:r>
              <a:rPr lang="tr-TR" dirty="0" err="1"/>
              <a:t>to</a:t>
            </a:r>
            <a:r>
              <a:rPr lang="tr-TR" dirty="0"/>
              <a:t> organize </a:t>
            </a:r>
            <a:r>
              <a:rPr lang="tr-TR" dirty="0" err="1"/>
              <a:t>and</a:t>
            </a:r>
            <a:r>
              <a:rPr lang="tr-TR" dirty="0"/>
              <a:t> </a:t>
            </a:r>
            <a:r>
              <a:rPr lang="tr-TR" dirty="0" err="1"/>
              <a:t>manage</a:t>
            </a:r>
            <a:r>
              <a:rPr lang="tr-TR" dirty="0"/>
              <a:t> </a:t>
            </a:r>
            <a:r>
              <a:rPr lang="tr-TR" dirty="0" err="1"/>
              <a:t>their</a:t>
            </a:r>
            <a:r>
              <a:rPr lang="tr-TR" dirty="0"/>
              <a:t> </a:t>
            </a:r>
            <a:r>
              <a:rPr lang="tr-TR" dirty="0" err="1"/>
              <a:t>own</a:t>
            </a:r>
            <a:r>
              <a:rPr lang="tr-TR" dirty="0"/>
              <a:t> </a:t>
            </a:r>
            <a:r>
              <a:rPr lang="tr-TR" dirty="0" err="1"/>
              <a:t>work</a:t>
            </a:r>
            <a:r>
              <a:rPr lang="tr-TR" dirty="0"/>
              <a:t>. </a:t>
            </a:r>
            <a:r>
              <a:rPr lang="tr-TR" dirty="0" err="1"/>
              <a:t>The</a:t>
            </a:r>
            <a:r>
              <a:rPr lang="tr-TR" dirty="0"/>
              <a:t> </a:t>
            </a:r>
            <a:r>
              <a:rPr lang="tr-TR" dirty="0" err="1"/>
              <a:t>resulting</a:t>
            </a:r>
            <a:r>
              <a:rPr lang="tr-TR" dirty="0"/>
              <a:t> </a:t>
            </a:r>
            <a:r>
              <a:rPr lang="tr-TR" dirty="0" err="1"/>
              <a:t>synergy</a:t>
            </a:r>
            <a:r>
              <a:rPr lang="tr-TR" dirty="0"/>
              <a:t> </a:t>
            </a:r>
            <a:r>
              <a:rPr lang="tr-TR" dirty="0" err="1"/>
              <a:t>maximizes</a:t>
            </a:r>
            <a:r>
              <a:rPr lang="tr-TR" dirty="0"/>
              <a:t> </a:t>
            </a:r>
            <a:r>
              <a:rPr lang="tr-TR" dirty="0" err="1"/>
              <a:t>the</a:t>
            </a:r>
            <a:r>
              <a:rPr lang="tr-TR" dirty="0"/>
              <a:t> Development </a:t>
            </a:r>
            <a:r>
              <a:rPr lang="tr-TR" dirty="0" err="1"/>
              <a:t>Team's</a:t>
            </a:r>
            <a:r>
              <a:rPr lang="tr-TR" dirty="0"/>
              <a:t> </a:t>
            </a:r>
            <a:r>
              <a:rPr lang="tr-TR" dirty="0" err="1"/>
              <a:t>overall</a:t>
            </a:r>
            <a:r>
              <a:rPr lang="tr-TR" dirty="0"/>
              <a:t> </a:t>
            </a:r>
            <a:r>
              <a:rPr lang="tr-TR" dirty="0" err="1"/>
              <a:t>efficiency</a:t>
            </a:r>
            <a:r>
              <a:rPr lang="tr-TR" dirty="0"/>
              <a:t> </a:t>
            </a:r>
            <a:r>
              <a:rPr lang="tr-TR" dirty="0" err="1"/>
              <a:t>and</a:t>
            </a:r>
            <a:r>
              <a:rPr lang="tr-TR" dirty="0"/>
              <a:t> </a:t>
            </a:r>
            <a:r>
              <a:rPr lang="tr-TR" dirty="0" err="1"/>
              <a:t>effectiveness</a:t>
            </a:r>
            <a:r>
              <a:rPr lang="tr-TR" dirty="0"/>
              <a:t>.</a:t>
            </a:r>
            <a:endParaRPr dirty="0"/>
          </a:p>
          <a:p>
            <a:pPr marL="0" lvl="0" indent="0" algn="l" rtl="0">
              <a:spcBef>
                <a:spcPts val="0"/>
              </a:spcBef>
              <a:spcAft>
                <a:spcPts val="0"/>
              </a:spcAft>
              <a:buNone/>
            </a:pPr>
            <a:endParaRPr dirty="0"/>
          </a:p>
          <a:p>
            <a:pPr marL="0" lvl="0" indent="0" algn="l" rtl="0">
              <a:lnSpc>
                <a:spcPct val="218181"/>
              </a:lnSpc>
              <a:spcBef>
                <a:spcPts val="1700"/>
              </a:spcBef>
              <a:spcAft>
                <a:spcPts val="0"/>
              </a:spcAft>
              <a:buNone/>
            </a:pPr>
            <a:endParaRPr sz="12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87d04b6ea4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87d04b6ea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a:solidFill>
                  <a:schemeClr val="dk1"/>
                </a:solidFill>
              </a:rPr>
              <a:t>🍐 This is a Pear Deck Multiple Choice Slide. Your current options are: A: Dictates the development team how to do things, B: Orders the items in the Product Backlog to best achieve goals and missions, C: Serves the development team and shields them from any distractions, </a:t>
            </a:r>
            <a:endParaRPr b="1">
              <a:solidFill>
                <a:schemeClr val="dk1"/>
              </a:solidFill>
            </a:endParaRPr>
          </a:p>
          <a:p>
            <a:pPr marL="0" lvl="0" indent="0" algn="l" rtl="0">
              <a:spcBef>
                <a:spcPts val="0"/>
              </a:spcBef>
              <a:spcAft>
                <a:spcPts val="0"/>
              </a:spcAft>
              <a:buNone/>
            </a:pPr>
            <a:r>
              <a:rPr lang="tr-TR" b="1">
                <a:solidFill>
                  <a:schemeClr val="dk1"/>
                </a:solidFill>
              </a:rPr>
              <a:t>🍐  To edit the type of question or choices, go back to the "Ask Students a Question" in the Pear Deck sidebar.</a:t>
            </a:r>
            <a:endParaRPr b="1">
              <a:solidFill>
                <a:schemeClr val="dk1"/>
              </a:solidFill>
            </a:endParaRPr>
          </a:p>
          <a:p>
            <a:pPr marL="0" lvl="0" indent="0" algn="l" rtl="0">
              <a:spcBef>
                <a:spcPts val="0"/>
              </a:spcBef>
              <a:spcAft>
                <a:spcPts val="0"/>
              </a:spcAft>
              <a:buNone/>
            </a:pPr>
            <a:endParaRPr sz="200" b="1">
              <a:solidFill>
                <a:schemeClr val="dk1"/>
              </a:solidFill>
            </a:endParaRPr>
          </a:p>
          <a:p>
            <a:pPr marL="0" lvl="0" indent="0" algn="l" rtl="0">
              <a:spcBef>
                <a:spcPts val="0"/>
              </a:spcBef>
              <a:spcAft>
                <a:spcPts val="0"/>
              </a:spcAft>
              <a:buClr>
                <a:schemeClr val="dk1"/>
              </a:buClr>
              <a:buSzPts val="1100"/>
              <a:buFont typeface="Arial"/>
              <a:buNone/>
            </a:pPr>
            <a:r>
              <a:rPr lang="tr-TR" sz="1700">
                <a:solidFill>
                  <a:srgbClr val="0A3534"/>
                </a:solidFill>
                <a:latin typeface="Proxima Nova Semibold"/>
                <a:ea typeface="Proxima Nova Semibold"/>
                <a:cs typeface="Proxima Nova Semibold"/>
                <a:sym typeface="Proxima Nova Semibold"/>
              </a:rPr>
              <a:t>What is the role of the Scrum Master?</a:t>
            </a:r>
            <a:endParaRPr sz="1700">
              <a:solidFill>
                <a:srgbClr val="0A3534"/>
              </a:solidFill>
              <a:latin typeface="Proxima Nova Semibold"/>
              <a:ea typeface="Proxima Nova Semibold"/>
              <a:cs typeface="Proxima Nova Semibold"/>
              <a:sym typeface="Proxima Nova Semibold"/>
            </a:endParaRPr>
          </a:p>
          <a:p>
            <a:pPr marL="0" lvl="0" indent="0" algn="l" rtl="0">
              <a:spcBef>
                <a:spcPts val="0"/>
              </a:spcBef>
              <a:spcAft>
                <a:spcPts val="0"/>
              </a:spcAft>
              <a:buClr>
                <a:schemeClr val="dk1"/>
              </a:buClr>
              <a:buSzPts val="1100"/>
              <a:buFont typeface="Arial"/>
              <a:buNone/>
            </a:pPr>
            <a:endParaRPr sz="1700">
              <a:solidFill>
                <a:srgbClr val="0A3534"/>
              </a:solidFill>
              <a:latin typeface="Proxima Nova Semibold"/>
              <a:ea typeface="Proxima Nova Semibold"/>
              <a:cs typeface="Proxima Nova Semibold"/>
              <a:sym typeface="Proxima Nova Semibold"/>
            </a:endParaRPr>
          </a:p>
          <a:p>
            <a:pPr marL="0" lvl="0" indent="0" algn="l" rtl="0">
              <a:spcBef>
                <a:spcPts val="0"/>
              </a:spcBef>
              <a:spcAft>
                <a:spcPts val="0"/>
              </a:spcAft>
              <a:buClr>
                <a:schemeClr val="dk1"/>
              </a:buClr>
              <a:buSzPts val="1100"/>
              <a:buFont typeface="Arial"/>
              <a:buNone/>
            </a:pPr>
            <a:r>
              <a:rPr lang="tr-TR" sz="1700">
                <a:solidFill>
                  <a:srgbClr val="0A3534"/>
                </a:solidFill>
                <a:latin typeface="Proxima Nova Semibold"/>
                <a:ea typeface="Proxima Nova Semibold"/>
                <a:cs typeface="Proxima Nova Semibold"/>
                <a:sym typeface="Proxima Nova Semibold"/>
              </a:rPr>
              <a:t>maybe you can say also B is true but the point is scrum master does not order, maybe we can say just guide and follow the process. </a:t>
            </a:r>
            <a:endParaRPr sz="1700">
              <a:solidFill>
                <a:srgbClr val="0A3534"/>
              </a:solidFill>
              <a:latin typeface="Proxima Nova Semibold"/>
              <a:ea typeface="Proxima Nova Semibold"/>
              <a:cs typeface="Proxima Nova Semibold"/>
              <a:sym typeface="Proxima Nova Semibold"/>
            </a:endParaRPr>
          </a:p>
          <a:p>
            <a:pPr marL="0" lvl="0" indent="0" algn="l" rtl="0">
              <a:spcBef>
                <a:spcPts val="0"/>
              </a:spcBef>
              <a:spcAft>
                <a:spcPts val="0"/>
              </a:spcAft>
              <a:buClr>
                <a:schemeClr val="dk1"/>
              </a:buClr>
              <a:buSzPts val="1100"/>
              <a:buFont typeface="Arial"/>
              <a:buNone/>
            </a:pPr>
            <a:r>
              <a:rPr lang="tr-TR" sz="1700">
                <a:solidFill>
                  <a:srgbClr val="0A3534"/>
                </a:solidFill>
                <a:latin typeface="Proxima Nova Semibold"/>
                <a:ea typeface="Proxima Nova Semibold"/>
                <a:cs typeface="Proxima Nova Semibold"/>
                <a:sym typeface="Proxima Nova Semibold"/>
              </a:rPr>
              <a:t>so  the answer is C.</a:t>
            </a:r>
            <a:endParaRPr sz="1700">
              <a:solidFill>
                <a:srgbClr val="0A3534"/>
              </a:solidFill>
              <a:latin typeface="Proxima Nova Semibold"/>
              <a:ea typeface="Proxima Nova Semibold"/>
              <a:cs typeface="Proxima Nova Semibold"/>
              <a:sym typeface="Proxima Nova Semibo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87604b6a1a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9" name="Google Shape;809;g87604b6a1a_1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Now here comes the today’s topics.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8076383dd3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1" name="Google Shape;921;g8076383dd3_0_1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300">
                <a:solidFill>
                  <a:srgbClr val="202124"/>
                </a:solidFill>
                <a:highlight>
                  <a:srgbClr val="F8F9FA"/>
                </a:highlight>
              </a:rPr>
              <a:t>The three basic terms used in Scrum projects are Epic, User Story  and Task. To fully understand a scrum project, it is necessary to understand what these concepts are. There is hierarchy among these concepts.</a:t>
            </a:r>
            <a:endParaRPr sz="1300">
              <a:solidFill>
                <a:srgbClr val="202124"/>
              </a:solidFill>
              <a:highlight>
                <a:srgbClr val="F8F9FA"/>
              </a:highlight>
            </a:endParaRPr>
          </a:p>
          <a:p>
            <a:pPr marL="0" lvl="0" indent="0" algn="l" rtl="0">
              <a:lnSpc>
                <a:spcPct val="100000"/>
              </a:lnSpc>
              <a:spcBef>
                <a:spcPts val="0"/>
              </a:spcBef>
              <a:spcAft>
                <a:spcPts val="0"/>
              </a:spcAft>
              <a:buSzPts val="1400"/>
              <a:buNone/>
            </a:pPr>
            <a:endParaRPr sz="1300">
              <a:solidFill>
                <a:srgbClr val="202124"/>
              </a:solidFill>
              <a:highlight>
                <a:srgbClr val="F8F9FA"/>
              </a:highlight>
            </a:endParaRPr>
          </a:p>
          <a:p>
            <a:pPr marL="0" lvl="0" indent="0" algn="l" rtl="0">
              <a:lnSpc>
                <a:spcPct val="100000"/>
              </a:lnSpc>
              <a:spcBef>
                <a:spcPts val="0"/>
              </a:spcBef>
              <a:spcAft>
                <a:spcPts val="0"/>
              </a:spcAft>
              <a:buSzPts val="1400"/>
              <a:buNone/>
            </a:pPr>
            <a:r>
              <a:rPr lang="tr-TR" sz="1300">
                <a:solidFill>
                  <a:srgbClr val="202124"/>
                </a:solidFill>
                <a:highlight>
                  <a:srgbClr val="F8F9FA"/>
                </a:highlight>
              </a:rPr>
              <a:t>Epic defines business needs.</a:t>
            </a:r>
            <a:endParaRPr sz="1300">
              <a:solidFill>
                <a:srgbClr val="202124"/>
              </a:solidFill>
              <a:highlight>
                <a:srgbClr val="F8F9FA"/>
              </a:highlight>
            </a:endParaRPr>
          </a:p>
          <a:p>
            <a:pPr marL="0" lvl="0" indent="0" algn="l" rtl="0">
              <a:lnSpc>
                <a:spcPct val="100000"/>
              </a:lnSpc>
              <a:spcBef>
                <a:spcPts val="0"/>
              </a:spcBef>
              <a:spcAft>
                <a:spcPts val="0"/>
              </a:spcAft>
              <a:buSzPts val="1400"/>
              <a:buNone/>
            </a:pPr>
            <a:endParaRPr sz="1300">
              <a:solidFill>
                <a:srgbClr val="202124"/>
              </a:solidFill>
              <a:highlight>
                <a:srgbClr val="F8F9FA"/>
              </a:highlight>
            </a:endParaRPr>
          </a:p>
          <a:p>
            <a:pPr marL="0" lvl="0" indent="0" algn="l" rtl="0">
              <a:lnSpc>
                <a:spcPct val="100000"/>
              </a:lnSpc>
              <a:spcBef>
                <a:spcPts val="0"/>
              </a:spcBef>
              <a:spcAft>
                <a:spcPts val="0"/>
              </a:spcAft>
              <a:buSzPts val="1400"/>
              <a:buNone/>
            </a:pPr>
            <a:r>
              <a:rPr lang="tr-TR" sz="1300">
                <a:solidFill>
                  <a:srgbClr val="202124"/>
                </a:solidFill>
                <a:highlight>
                  <a:srgbClr val="F8F9FA"/>
                </a:highlight>
              </a:rPr>
              <a:t>User Story defines customer needs.</a:t>
            </a:r>
            <a:endParaRPr sz="1300">
              <a:solidFill>
                <a:srgbClr val="202124"/>
              </a:solidFill>
              <a:highlight>
                <a:srgbClr val="F8F9FA"/>
              </a:highlight>
            </a:endParaRPr>
          </a:p>
          <a:p>
            <a:pPr marL="0" lvl="0" indent="0" algn="l" rtl="0">
              <a:lnSpc>
                <a:spcPct val="100000"/>
              </a:lnSpc>
              <a:spcBef>
                <a:spcPts val="0"/>
              </a:spcBef>
              <a:spcAft>
                <a:spcPts val="0"/>
              </a:spcAft>
              <a:buSzPts val="1400"/>
              <a:buNone/>
            </a:pPr>
            <a:endParaRPr sz="13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1300">
                <a:solidFill>
                  <a:srgbClr val="202124"/>
                </a:solidFill>
                <a:highlight>
                  <a:srgbClr val="F8F9FA"/>
                </a:highlight>
              </a:rPr>
              <a:t>Task is what needs to be done to meet customer needs.</a:t>
            </a:r>
            <a:endParaRPr sz="1300">
              <a:solidFill>
                <a:srgbClr val="202124"/>
              </a:solidFill>
              <a:highlight>
                <a:srgbClr val="F8F9FA"/>
              </a:highlight>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880c0c7e2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8" name="Google Shape;928;g880c0c7e24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300">
                <a:solidFill>
                  <a:srgbClr val="202124"/>
                </a:solidFill>
                <a:highlight>
                  <a:srgbClr val="F8F9FA"/>
                </a:highlight>
              </a:rPr>
              <a:t>Epic is a great user story that cannot be finished and delivered in a single iteration. </a:t>
            </a:r>
            <a:endParaRPr sz="1300">
              <a:solidFill>
                <a:srgbClr val="202124"/>
              </a:solidFill>
              <a:highlight>
                <a:srgbClr val="F8F9FA"/>
              </a:highlight>
            </a:endParaRPr>
          </a:p>
          <a:p>
            <a:pPr marL="0" lvl="0" indent="0" algn="l" rtl="0">
              <a:lnSpc>
                <a:spcPct val="100000"/>
              </a:lnSpc>
              <a:spcBef>
                <a:spcPts val="0"/>
              </a:spcBef>
              <a:spcAft>
                <a:spcPts val="0"/>
              </a:spcAft>
              <a:buSzPts val="1400"/>
              <a:buNone/>
            </a:pPr>
            <a:r>
              <a:rPr lang="tr-TR" sz="1300">
                <a:solidFill>
                  <a:srgbClr val="202124"/>
                </a:solidFill>
                <a:highlight>
                  <a:srgbClr val="F8F9FA"/>
                </a:highlight>
              </a:rPr>
              <a:t>It can contain multiple user stories. So an epic is big enough to be broken down into smaller user stories.</a:t>
            </a:r>
            <a:endParaRPr sz="1300">
              <a:solidFill>
                <a:srgbClr val="202124"/>
              </a:solidFill>
              <a:highlight>
                <a:srgbClr val="F8F9FA"/>
              </a:highlight>
            </a:endParaRPr>
          </a:p>
          <a:p>
            <a:pPr marL="0" lvl="0" indent="0" algn="l" rtl="0">
              <a:lnSpc>
                <a:spcPct val="100000"/>
              </a:lnSpc>
              <a:spcBef>
                <a:spcPts val="0"/>
              </a:spcBef>
              <a:spcAft>
                <a:spcPts val="0"/>
              </a:spcAft>
              <a:buSzPts val="1400"/>
              <a:buNone/>
            </a:pPr>
            <a:r>
              <a:rPr lang="tr-TR" sz="1300">
                <a:solidFill>
                  <a:srgbClr val="202124"/>
                </a:solidFill>
                <a:highlight>
                  <a:srgbClr val="F8F9FA"/>
                </a:highlight>
              </a:rPr>
              <a:t>Think about a movie about some heroes. There are many incidents happening in the movie so we call it an epic film. </a:t>
            </a:r>
            <a:endParaRPr sz="1300">
              <a:solidFill>
                <a:srgbClr val="202124"/>
              </a:solidFill>
              <a:highlight>
                <a:srgbClr val="F8F9FA"/>
              </a:highlight>
            </a:endParaRPr>
          </a:p>
          <a:p>
            <a:pPr marL="0" lvl="0" indent="0" algn="l" rtl="0">
              <a:lnSpc>
                <a:spcPct val="100000"/>
              </a:lnSpc>
              <a:spcBef>
                <a:spcPts val="0"/>
              </a:spcBef>
              <a:spcAft>
                <a:spcPts val="0"/>
              </a:spcAft>
              <a:buSzPts val="1400"/>
              <a:buNone/>
            </a:pPr>
            <a:r>
              <a:rPr lang="tr-TR" sz="1300">
                <a:solidFill>
                  <a:srgbClr val="202124"/>
                </a:solidFill>
                <a:highlight>
                  <a:srgbClr val="F8F9FA"/>
                </a:highlight>
              </a:rPr>
              <a:t>The whole movie is called epic. And the incidents in the movie are stories. </a:t>
            </a:r>
            <a:endParaRPr sz="1300">
              <a:solidFill>
                <a:srgbClr val="202124"/>
              </a:solidFill>
              <a:highlight>
                <a:srgbClr val="F8F9FA"/>
              </a:highlight>
            </a:endParaRPr>
          </a:p>
          <a:p>
            <a:pPr marL="0" lvl="0" indent="0" algn="l" rtl="0">
              <a:lnSpc>
                <a:spcPct val="100000"/>
              </a:lnSpc>
              <a:spcBef>
                <a:spcPts val="0"/>
              </a:spcBef>
              <a:spcAft>
                <a:spcPts val="0"/>
              </a:spcAft>
              <a:buSzPts val="1400"/>
              <a:buNone/>
            </a:pPr>
            <a:endParaRPr sz="1300">
              <a:solidFill>
                <a:srgbClr val="202124"/>
              </a:solidFill>
              <a:highlight>
                <a:srgbClr val="F8F9FA"/>
              </a:highlight>
            </a:endParaRPr>
          </a:p>
          <a:p>
            <a:pPr marL="0" lvl="0" indent="0" algn="l" rtl="0">
              <a:lnSpc>
                <a:spcPct val="100000"/>
              </a:lnSpc>
              <a:spcBef>
                <a:spcPts val="0"/>
              </a:spcBef>
              <a:spcAft>
                <a:spcPts val="0"/>
              </a:spcAft>
              <a:buSzPts val="1400"/>
              <a:buNone/>
            </a:pPr>
            <a:r>
              <a:rPr lang="tr-TR" sz="1300">
                <a:solidFill>
                  <a:srgbClr val="202124"/>
                </a:solidFill>
                <a:highlight>
                  <a:srgbClr val="F8F9FA"/>
                </a:highlight>
              </a:rPr>
              <a:t>In fact, there is no standard notation to represent Epics. Some teams use familiar user story formats.</a:t>
            </a:r>
            <a:endParaRPr sz="1300">
              <a:solidFill>
                <a:srgbClr val="202124"/>
              </a:solidFill>
              <a:highlight>
                <a:srgbClr val="F8F9FA"/>
              </a:highlight>
            </a:endParaRPr>
          </a:p>
          <a:p>
            <a:pPr marL="0" lvl="0" indent="0" algn="l" rtl="0">
              <a:lnSpc>
                <a:spcPct val="100000"/>
              </a:lnSpc>
              <a:spcBef>
                <a:spcPts val="0"/>
              </a:spcBef>
              <a:spcAft>
                <a:spcPts val="0"/>
              </a:spcAft>
              <a:buSzPts val="1400"/>
              <a:buNone/>
            </a:pPr>
            <a:endParaRPr sz="13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1300">
                <a:solidFill>
                  <a:srgbClr val="202124"/>
                </a:solidFill>
                <a:highlight>
                  <a:srgbClr val="F8F9FA"/>
                </a:highlight>
              </a:rPr>
              <a:t>Some teams represent the epics with a short phrase.</a:t>
            </a:r>
            <a:endParaRPr sz="13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endParaRPr sz="1300">
              <a:solidFill>
                <a:srgbClr val="202124"/>
              </a:solidFill>
              <a:highlight>
                <a:srgbClr val="F8F9FA"/>
              </a:highlight>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880c0c7e2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9" name="Google Shape;939;g880c0c7e24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sz="1550" i="1">
                <a:solidFill>
                  <a:srgbClr val="091E42"/>
                </a:solidFill>
                <a:highlight>
                  <a:srgbClr val="FFFFFF"/>
                </a:highlight>
                <a:latin typeface="Roboto"/>
                <a:ea typeface="Roboto"/>
                <a:cs typeface="Roboto"/>
                <a:sym typeface="Roboto"/>
              </a:rPr>
              <a:t>A user story is an informal, general explanation of a software feature written from the perspective of the end user. </a:t>
            </a:r>
            <a:endParaRPr sz="1300">
              <a:solidFill>
                <a:srgbClr val="202124"/>
              </a:solidFill>
              <a:highlight>
                <a:srgbClr val="F8F9FA"/>
              </a:highlight>
            </a:endParaRPr>
          </a:p>
          <a:p>
            <a:pPr marL="0" lvl="0" indent="0" algn="l" rtl="0">
              <a:lnSpc>
                <a:spcPct val="100000"/>
              </a:lnSpc>
              <a:spcBef>
                <a:spcPts val="0"/>
              </a:spcBef>
              <a:spcAft>
                <a:spcPts val="0"/>
              </a:spcAft>
              <a:buNone/>
            </a:pPr>
            <a:endParaRPr sz="1300">
              <a:solidFill>
                <a:srgbClr val="202124"/>
              </a:solidFill>
              <a:highlight>
                <a:srgbClr val="F8F9FA"/>
              </a:highlight>
            </a:endParaRPr>
          </a:p>
          <a:p>
            <a:pPr marL="0" lvl="0" indent="0" algn="l" rtl="0">
              <a:lnSpc>
                <a:spcPct val="100000"/>
              </a:lnSpc>
              <a:spcBef>
                <a:spcPts val="0"/>
              </a:spcBef>
              <a:spcAft>
                <a:spcPts val="0"/>
              </a:spcAft>
              <a:buNone/>
            </a:pPr>
            <a:r>
              <a:rPr lang="tr-TR" sz="1300">
                <a:solidFill>
                  <a:srgbClr val="202124"/>
                </a:solidFill>
                <a:highlight>
                  <a:srgbClr val="F8F9FA"/>
                </a:highlight>
              </a:rPr>
              <a:t>Software helps people to do things. </a:t>
            </a:r>
            <a:endParaRPr sz="1300">
              <a:solidFill>
                <a:srgbClr val="202124"/>
              </a:solidFill>
              <a:highlight>
                <a:srgbClr val="F8F9FA"/>
              </a:highlight>
            </a:endParaRPr>
          </a:p>
          <a:p>
            <a:pPr marL="0" lvl="0" indent="0" algn="l" rtl="0">
              <a:lnSpc>
                <a:spcPct val="100000"/>
              </a:lnSpc>
              <a:spcBef>
                <a:spcPts val="0"/>
              </a:spcBef>
              <a:spcAft>
                <a:spcPts val="0"/>
              </a:spcAft>
              <a:buNone/>
            </a:pPr>
            <a:r>
              <a:rPr lang="tr-TR" sz="1300">
                <a:solidFill>
                  <a:srgbClr val="202124"/>
                </a:solidFill>
                <a:highlight>
                  <a:srgbClr val="F8F9FA"/>
                </a:highlight>
              </a:rPr>
              <a:t>a customer or user wants a software team to create an application , because they want to do something that they cannot do, or to do it faster or better.  </a:t>
            </a:r>
            <a:endParaRPr sz="1300">
              <a:solidFill>
                <a:srgbClr val="202124"/>
              </a:solidFill>
              <a:highlight>
                <a:srgbClr val="F8F9FA"/>
              </a:highlight>
            </a:endParaRPr>
          </a:p>
          <a:p>
            <a:pPr marL="0" lvl="0" indent="0" algn="l" rtl="0">
              <a:lnSpc>
                <a:spcPct val="100000"/>
              </a:lnSpc>
              <a:spcBef>
                <a:spcPts val="0"/>
              </a:spcBef>
              <a:spcAft>
                <a:spcPts val="0"/>
              </a:spcAft>
              <a:buNone/>
            </a:pPr>
            <a:r>
              <a:rPr lang="tr-TR" sz="1300">
                <a:solidFill>
                  <a:srgbClr val="202124"/>
                </a:solidFill>
                <a:highlight>
                  <a:srgbClr val="F8F9FA"/>
                </a:highlight>
              </a:rPr>
              <a:t>The most effective way to ensure that the team is building the right thing for the customer</a:t>
            </a:r>
            <a:endParaRPr sz="1300">
              <a:solidFill>
                <a:srgbClr val="202124"/>
              </a:solidFill>
              <a:highlight>
                <a:srgbClr val="F8F9FA"/>
              </a:highlight>
            </a:endParaRPr>
          </a:p>
          <a:p>
            <a:pPr marL="0" lvl="0" indent="0" algn="l" rtl="0">
              <a:lnSpc>
                <a:spcPct val="100000"/>
              </a:lnSpc>
              <a:spcBef>
                <a:spcPts val="0"/>
              </a:spcBef>
              <a:spcAft>
                <a:spcPts val="0"/>
              </a:spcAft>
              <a:buNone/>
            </a:pPr>
            <a:r>
              <a:rPr lang="tr-TR" sz="1300">
                <a:solidFill>
                  <a:srgbClr val="202124"/>
                </a:solidFill>
                <a:highlight>
                  <a:srgbClr val="F8F9FA"/>
                </a:highlight>
              </a:rPr>
              <a:t>is to keep these needs in mind during the development process and record them from the user perspective.</a:t>
            </a:r>
            <a:endParaRPr sz="1300">
              <a:solidFill>
                <a:srgbClr val="202124"/>
              </a:solidFill>
              <a:highlight>
                <a:srgbClr val="F8F9FA"/>
              </a:highlight>
            </a:endParaRPr>
          </a:p>
          <a:p>
            <a:pPr marL="0" lvl="0" indent="0" algn="l" rtl="0">
              <a:lnSpc>
                <a:spcPct val="100000"/>
              </a:lnSpc>
              <a:spcBef>
                <a:spcPts val="0"/>
              </a:spcBef>
              <a:spcAft>
                <a:spcPts val="0"/>
              </a:spcAft>
              <a:buNone/>
            </a:pPr>
            <a:endParaRPr sz="1300">
              <a:solidFill>
                <a:srgbClr val="202124"/>
              </a:solidFill>
              <a:highlight>
                <a:srgbClr val="F8F9FA"/>
              </a:highlight>
            </a:endParaRPr>
          </a:p>
          <a:p>
            <a:pPr marL="0" lvl="0" indent="0" algn="l" rtl="0">
              <a:lnSpc>
                <a:spcPct val="100000"/>
              </a:lnSpc>
              <a:spcBef>
                <a:spcPts val="0"/>
              </a:spcBef>
              <a:spcAft>
                <a:spcPts val="0"/>
              </a:spcAft>
              <a:buNone/>
            </a:pPr>
            <a:r>
              <a:rPr lang="tr-TR" sz="1300">
                <a:solidFill>
                  <a:srgbClr val="202124"/>
                </a:solidFill>
                <a:highlight>
                  <a:srgbClr val="F8F9FA"/>
                </a:highlight>
              </a:rPr>
              <a:t>User story is a software system requirement, expressed in a few short sentences using non-technical language.</a:t>
            </a:r>
            <a:endParaRPr sz="1300">
              <a:solidFill>
                <a:srgbClr val="202124"/>
              </a:solidFill>
              <a:highlight>
                <a:srgbClr val="F8F9FA"/>
              </a:highlight>
            </a:endParaRPr>
          </a:p>
          <a:p>
            <a:pPr marL="0" lvl="0" indent="0" algn="l" rtl="0">
              <a:lnSpc>
                <a:spcPct val="100000"/>
              </a:lnSpc>
              <a:spcBef>
                <a:spcPts val="0"/>
              </a:spcBef>
              <a:spcAft>
                <a:spcPts val="0"/>
              </a:spcAft>
              <a:buNone/>
            </a:pPr>
            <a:endParaRPr sz="1300">
              <a:solidFill>
                <a:srgbClr val="202124"/>
              </a:solidFill>
              <a:highlight>
                <a:srgbClr val="F8F9FA"/>
              </a:highlight>
            </a:endParaRPr>
          </a:p>
          <a:p>
            <a:pPr marL="0" lvl="0" indent="0" algn="l" rtl="0">
              <a:lnSpc>
                <a:spcPct val="100000"/>
              </a:lnSpc>
              <a:spcBef>
                <a:spcPts val="0"/>
              </a:spcBef>
              <a:spcAft>
                <a:spcPts val="0"/>
              </a:spcAft>
              <a:buNone/>
            </a:pPr>
            <a:r>
              <a:rPr lang="tr-TR" sz="1300">
                <a:solidFill>
                  <a:srgbClr val="202124"/>
                </a:solidFill>
                <a:highlight>
                  <a:srgbClr val="F8F9FA"/>
                </a:highlight>
              </a:rPr>
              <a:t>Actually each user story is one of  function of the software.</a:t>
            </a:r>
            <a:endParaRPr sz="1300">
              <a:solidFill>
                <a:srgbClr val="202124"/>
              </a:solidFill>
              <a:highlight>
                <a:srgbClr val="F8F9FA"/>
              </a:highlight>
            </a:endParaRPr>
          </a:p>
          <a:p>
            <a:pPr marL="0" marR="38100" lvl="0" indent="0" algn="l" rtl="0">
              <a:lnSpc>
                <a:spcPct val="128571"/>
              </a:lnSpc>
              <a:spcBef>
                <a:spcPts val="0"/>
              </a:spcBef>
              <a:spcAft>
                <a:spcPts val="0"/>
              </a:spcAft>
              <a:buNone/>
            </a:pPr>
            <a:endParaRPr sz="13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1550">
                <a:solidFill>
                  <a:srgbClr val="091E42"/>
                </a:solidFill>
                <a:highlight>
                  <a:srgbClr val="FFFFFF"/>
                </a:highlight>
                <a:latin typeface="Roboto"/>
                <a:ea typeface="Roboto"/>
                <a:cs typeface="Roboto"/>
                <a:sym typeface="Roboto"/>
              </a:rPr>
              <a:t>and they are something the team can commit to finish within a one or two-week sprint.</a:t>
            </a:r>
            <a:endParaRPr sz="1300">
              <a:solidFill>
                <a:srgbClr val="202124"/>
              </a:solidFill>
              <a:highlight>
                <a:srgbClr val="F8F9FA"/>
              </a:highlight>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SLIDES_API22026673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SLIDES_API22026673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a:solidFill>
                  <a:schemeClr val="dk1"/>
                </a:solidFill>
              </a:rPr>
              <a:t>🍐 This is a Pear Deck Multiple Choice Slide. Your current options are: A: I finished completely., B: I finished partially., C: No, I didn't finish., </a:t>
            </a:r>
            <a:endParaRPr b="1">
              <a:solidFill>
                <a:schemeClr val="dk1"/>
              </a:solidFill>
            </a:endParaRPr>
          </a:p>
          <a:p>
            <a:pPr marL="0" lvl="0" indent="0" algn="l" rtl="0">
              <a:spcBef>
                <a:spcPts val="0"/>
              </a:spcBef>
              <a:spcAft>
                <a:spcPts val="0"/>
              </a:spcAft>
              <a:buNone/>
            </a:pPr>
            <a:r>
              <a:rPr lang="tr-TR" b="1">
                <a:solidFill>
                  <a:schemeClr val="dk1"/>
                </a:solidFill>
              </a:rPr>
              <a:t>🍐  To edit the type of question or choices, go back to the "Ask Students a Question" in the Pear Deck sidebar.</a:t>
            </a:r>
            <a:endParaRPr b="1">
              <a:solidFill>
                <a:schemeClr val="dk1"/>
              </a:solidFill>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880c0c7e2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0" name="Google Shape;960;g880c0c7e24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solidFill>
                  <a:srgbClr val="202124"/>
                </a:solidFill>
                <a:highlight>
                  <a:srgbClr val="F8F9FA"/>
                </a:highlight>
              </a:rPr>
              <a:t>Shortly;</a:t>
            </a:r>
            <a:endParaRPr>
              <a:solidFill>
                <a:srgbClr val="202124"/>
              </a:solidFill>
              <a:highlight>
                <a:srgbClr val="F8F9FA"/>
              </a:highlight>
            </a:endParaRPr>
          </a:p>
          <a:p>
            <a:pPr marL="0" lvl="0" indent="0" algn="l" rtl="0">
              <a:lnSpc>
                <a:spcPct val="100000"/>
              </a:lnSpc>
              <a:spcBef>
                <a:spcPts val="0"/>
              </a:spcBef>
              <a:spcAft>
                <a:spcPts val="0"/>
              </a:spcAft>
              <a:buSzPts val="1400"/>
              <a:buNone/>
            </a:pPr>
            <a:r>
              <a:rPr lang="tr-TR">
                <a:solidFill>
                  <a:srgbClr val="202124"/>
                </a:solidFill>
                <a:highlight>
                  <a:srgbClr val="F8F9FA"/>
                </a:highlight>
              </a:rPr>
              <a:t>User stories explain how the user want to use the software in a few sentences.</a:t>
            </a:r>
            <a:endParaRPr>
              <a:solidFill>
                <a:srgbClr val="202124"/>
              </a:solidFill>
              <a:highlight>
                <a:srgbClr val="F8F9FA"/>
              </a:highlight>
            </a:endParaRPr>
          </a:p>
          <a:p>
            <a:pPr marL="0" lvl="0" indent="0" algn="l" rtl="0">
              <a:lnSpc>
                <a:spcPct val="100000"/>
              </a:lnSpc>
              <a:spcBef>
                <a:spcPts val="0"/>
              </a:spcBef>
              <a:spcAft>
                <a:spcPts val="0"/>
              </a:spcAft>
              <a:buSzPts val="1400"/>
              <a:buNone/>
            </a:pPr>
            <a:endParaRPr>
              <a:solidFill>
                <a:srgbClr val="202124"/>
              </a:solidFill>
              <a:highlight>
                <a:srgbClr val="F8F9FA"/>
              </a:highlight>
            </a:endParaRPr>
          </a:p>
          <a:p>
            <a:pPr marL="0" lvl="0" indent="0" algn="l" rtl="0">
              <a:lnSpc>
                <a:spcPct val="100000"/>
              </a:lnSpc>
              <a:spcBef>
                <a:spcPts val="0"/>
              </a:spcBef>
              <a:spcAft>
                <a:spcPts val="0"/>
              </a:spcAft>
              <a:buSzPts val="1400"/>
              <a:buNone/>
            </a:pPr>
            <a:endParaRPr>
              <a:solidFill>
                <a:srgbClr val="202124"/>
              </a:solidFill>
              <a:highlight>
                <a:srgbClr val="F8F9FA"/>
              </a:highlight>
            </a:endParaRPr>
          </a:p>
          <a:p>
            <a:pPr marL="0" lvl="0" indent="0" algn="l" rtl="0">
              <a:lnSpc>
                <a:spcPct val="100000"/>
              </a:lnSpc>
              <a:spcBef>
                <a:spcPts val="0"/>
              </a:spcBef>
              <a:spcAft>
                <a:spcPts val="0"/>
              </a:spcAft>
              <a:buSzPts val="1400"/>
              <a:buNone/>
            </a:pPr>
            <a:r>
              <a:rPr lang="tr-TR">
                <a:solidFill>
                  <a:srgbClr val="202124"/>
                </a:solidFill>
                <a:highlight>
                  <a:srgbClr val="F8F9FA"/>
                </a:highlight>
              </a:rPr>
              <a:t>In expressions starting with the &lt;As a&gt; structure, the role played by the user while using the software is highlighted.</a:t>
            </a:r>
            <a:endParaRPr>
              <a:solidFill>
                <a:srgbClr val="202124"/>
              </a:solidFill>
              <a:highlight>
                <a:srgbClr val="F8F9FA"/>
              </a:highlight>
            </a:endParaRPr>
          </a:p>
          <a:p>
            <a:pPr marL="0" lvl="0" indent="0" algn="l" rtl="0">
              <a:lnSpc>
                <a:spcPct val="100000"/>
              </a:lnSpc>
              <a:spcBef>
                <a:spcPts val="0"/>
              </a:spcBef>
              <a:spcAft>
                <a:spcPts val="0"/>
              </a:spcAft>
              <a:buSzPts val="1400"/>
              <a:buNone/>
            </a:pPr>
            <a:endParaRPr>
              <a:solidFill>
                <a:srgbClr val="202124"/>
              </a:solidFill>
              <a:highlight>
                <a:srgbClr val="F8F9FA"/>
              </a:highlight>
            </a:endParaRPr>
          </a:p>
          <a:p>
            <a:pPr marL="0" lvl="0" indent="0" algn="l" rtl="0">
              <a:lnSpc>
                <a:spcPct val="100000"/>
              </a:lnSpc>
              <a:spcBef>
                <a:spcPts val="0"/>
              </a:spcBef>
              <a:spcAft>
                <a:spcPts val="0"/>
              </a:spcAft>
              <a:buSzPts val="1400"/>
              <a:buNone/>
            </a:pPr>
            <a:r>
              <a:rPr lang="tr-TR">
                <a:solidFill>
                  <a:srgbClr val="202124"/>
                </a:solidFill>
                <a:highlight>
                  <a:srgbClr val="F8F9FA"/>
                </a:highlight>
              </a:rPr>
              <a:t>In expressions starting with the &lt;I want&gt; structure, the action the user wants to perform in the software is highlighted.</a:t>
            </a:r>
            <a:endParaRPr>
              <a:solidFill>
                <a:srgbClr val="202124"/>
              </a:solidFill>
              <a:highlight>
                <a:srgbClr val="F8F9FA"/>
              </a:highlight>
            </a:endParaRPr>
          </a:p>
          <a:p>
            <a:pPr marL="0" lvl="0" indent="0" algn="l" rtl="0">
              <a:lnSpc>
                <a:spcPct val="100000"/>
              </a:lnSpc>
              <a:spcBef>
                <a:spcPts val="0"/>
              </a:spcBef>
              <a:spcAft>
                <a:spcPts val="0"/>
              </a:spcAft>
              <a:buSzPts val="1400"/>
              <a:buNone/>
            </a:pPr>
            <a:endParaRPr>
              <a:solidFill>
                <a:srgbClr val="202124"/>
              </a:solidFill>
              <a:highlight>
                <a:srgbClr val="F8F9FA"/>
              </a:highlight>
            </a:endParaRPr>
          </a:p>
          <a:p>
            <a:pPr marL="0" marR="38100" lvl="0" indent="0" algn="l" rtl="0">
              <a:lnSpc>
                <a:spcPct val="128571"/>
              </a:lnSpc>
              <a:spcBef>
                <a:spcPts val="0"/>
              </a:spcBef>
              <a:spcAft>
                <a:spcPts val="0"/>
              </a:spcAft>
              <a:buSzPts val="1100"/>
              <a:buNone/>
            </a:pPr>
            <a:r>
              <a:rPr lang="tr-TR">
                <a:solidFill>
                  <a:srgbClr val="202124"/>
                </a:solidFill>
                <a:highlight>
                  <a:srgbClr val="F8F9FA"/>
                </a:highlight>
              </a:rPr>
              <a:t>Expressions starting with the &lt;So that&gt; structure tell why the user wants the feature.</a:t>
            </a:r>
            <a:endParaRPr>
              <a:solidFill>
                <a:srgbClr val="202124"/>
              </a:solidFill>
              <a:highlight>
                <a:srgbClr val="F8F9FA"/>
              </a:highlight>
            </a:endParaRPr>
          </a:p>
          <a:p>
            <a:pPr marL="0" marR="38100" lvl="0" indent="0" algn="l" rtl="0">
              <a:lnSpc>
                <a:spcPct val="128571"/>
              </a:lnSpc>
              <a:spcBef>
                <a:spcPts val="0"/>
              </a:spcBef>
              <a:spcAft>
                <a:spcPts val="0"/>
              </a:spcAft>
              <a:buSzPts val="1100"/>
              <a:buNone/>
            </a:pPr>
            <a:endParaRPr>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endParaRPr>
              <a:solidFill>
                <a:srgbClr val="202124"/>
              </a:solidFill>
              <a:highlight>
                <a:srgbClr val="F8F9FA"/>
              </a:highlight>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880c0c7e24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5" name="Google Shape;975;g880c0c7e24_0_1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200">
                <a:solidFill>
                  <a:srgbClr val="737C85"/>
                </a:solidFill>
                <a:highlight>
                  <a:srgbClr val="FFFFFF"/>
                </a:highlight>
                <a:latin typeface="SimSun"/>
                <a:ea typeface="SimSun"/>
                <a:cs typeface="SimSun"/>
                <a:sym typeface="SimSun"/>
              </a:rPr>
              <a:t>Tasks are decomposed parts of a story that get into HOW the story will be completed. </a:t>
            </a:r>
            <a:endParaRPr sz="1200">
              <a:solidFill>
                <a:srgbClr val="737C85"/>
              </a:solidFill>
              <a:highlight>
                <a:srgbClr val="FFFFFF"/>
              </a:highlight>
              <a:latin typeface="SimSun"/>
              <a:ea typeface="SimSun"/>
              <a:cs typeface="SimSun"/>
              <a:sym typeface="SimSun"/>
            </a:endParaRPr>
          </a:p>
          <a:p>
            <a:pPr marL="0" lvl="0" indent="0" algn="l" rtl="0">
              <a:lnSpc>
                <a:spcPct val="100000"/>
              </a:lnSpc>
              <a:spcBef>
                <a:spcPts val="0"/>
              </a:spcBef>
              <a:spcAft>
                <a:spcPts val="0"/>
              </a:spcAft>
              <a:buSzPts val="1400"/>
              <a:buNone/>
            </a:pPr>
            <a:endParaRPr sz="1200">
              <a:solidFill>
                <a:srgbClr val="737C85"/>
              </a:solidFill>
              <a:highlight>
                <a:srgbClr val="FFFFFF"/>
              </a:highlight>
              <a:latin typeface="SimSun"/>
              <a:ea typeface="SimSun"/>
              <a:cs typeface="SimSun"/>
              <a:sym typeface="SimSun"/>
            </a:endParaRPr>
          </a:p>
          <a:p>
            <a:pPr marL="0" lvl="0" indent="0" algn="l" rtl="0">
              <a:lnSpc>
                <a:spcPct val="100000"/>
              </a:lnSpc>
              <a:spcBef>
                <a:spcPts val="0"/>
              </a:spcBef>
              <a:spcAft>
                <a:spcPts val="0"/>
              </a:spcAft>
              <a:buSzPts val="1400"/>
              <a:buNone/>
            </a:pPr>
            <a:r>
              <a:rPr lang="tr-TR" sz="1200">
                <a:solidFill>
                  <a:srgbClr val="737C85"/>
                </a:solidFill>
                <a:highlight>
                  <a:srgbClr val="FFFFFF"/>
                </a:highlight>
                <a:latin typeface="SimSun"/>
                <a:ea typeface="SimSun"/>
                <a:cs typeface="SimSun"/>
                <a:sym typeface="SimSun"/>
              </a:rPr>
              <a:t>Tasks are usually defined by the people doing the work (developers, QA, etc), </a:t>
            </a:r>
            <a:endParaRPr sz="1200">
              <a:solidFill>
                <a:srgbClr val="737C85"/>
              </a:solidFill>
              <a:highlight>
                <a:srgbClr val="FFFFFF"/>
              </a:highlight>
              <a:latin typeface="SimSun"/>
              <a:ea typeface="SimSun"/>
              <a:cs typeface="SimSun"/>
              <a:sym typeface="SimSun"/>
            </a:endParaRPr>
          </a:p>
          <a:p>
            <a:pPr marL="0" lvl="0" indent="0" algn="l" rtl="0">
              <a:lnSpc>
                <a:spcPct val="100000"/>
              </a:lnSpc>
              <a:spcBef>
                <a:spcPts val="0"/>
              </a:spcBef>
              <a:spcAft>
                <a:spcPts val="0"/>
              </a:spcAft>
              <a:buSzPts val="1400"/>
              <a:buNone/>
            </a:pPr>
            <a:r>
              <a:rPr lang="tr-TR" sz="1200">
                <a:solidFill>
                  <a:srgbClr val="737C85"/>
                </a:solidFill>
                <a:highlight>
                  <a:srgbClr val="FFFFFF"/>
                </a:highlight>
                <a:latin typeface="SimSun"/>
                <a:ea typeface="SimSun"/>
                <a:cs typeface="SimSun"/>
                <a:sym typeface="SimSun"/>
              </a:rPr>
              <a:t>whereas stories and epics are generally created by the customer or the product owner on behalf of the customer.</a:t>
            </a:r>
            <a:endParaRPr sz="1200">
              <a:solidFill>
                <a:srgbClr val="737C85"/>
              </a:solidFill>
              <a:highlight>
                <a:srgbClr val="FFFFFF"/>
              </a:highlight>
              <a:latin typeface="SimSun"/>
              <a:ea typeface="SimSun"/>
              <a:cs typeface="SimSun"/>
              <a:sym typeface="SimSun"/>
            </a:endParaRPr>
          </a:p>
          <a:p>
            <a:pPr marL="0" lvl="0" indent="0" algn="l" rtl="0">
              <a:lnSpc>
                <a:spcPct val="100000"/>
              </a:lnSpc>
              <a:spcBef>
                <a:spcPts val="0"/>
              </a:spcBef>
              <a:spcAft>
                <a:spcPts val="0"/>
              </a:spcAft>
              <a:buSzPts val="1400"/>
              <a:buNone/>
            </a:pPr>
            <a:endParaRPr sz="1200">
              <a:solidFill>
                <a:srgbClr val="737C85"/>
              </a:solidFill>
              <a:highlight>
                <a:srgbClr val="FFFFFF"/>
              </a:highlight>
              <a:latin typeface="SimSun"/>
              <a:ea typeface="SimSun"/>
              <a:cs typeface="SimSun"/>
              <a:sym typeface="SimSun"/>
            </a:endParaRPr>
          </a:p>
          <a:p>
            <a:pPr marL="0" lvl="0" indent="0" algn="l" rtl="0">
              <a:lnSpc>
                <a:spcPct val="100000"/>
              </a:lnSpc>
              <a:spcBef>
                <a:spcPts val="0"/>
              </a:spcBef>
              <a:spcAft>
                <a:spcPts val="0"/>
              </a:spcAft>
              <a:buSzPts val="1400"/>
              <a:buNone/>
            </a:pPr>
            <a:r>
              <a:rPr lang="tr-TR" sz="1200">
                <a:solidFill>
                  <a:srgbClr val="737C85"/>
                </a:solidFill>
                <a:highlight>
                  <a:srgbClr val="FFFFFF"/>
                </a:highlight>
                <a:latin typeface="SimSun"/>
                <a:ea typeface="SimSun"/>
                <a:cs typeface="SimSun"/>
                <a:sym typeface="SimSun"/>
              </a:rPr>
              <a:t>Tasks are the small functional parts of the user strories</a:t>
            </a:r>
            <a:endParaRPr sz="1200">
              <a:solidFill>
                <a:srgbClr val="737C85"/>
              </a:solidFill>
              <a:highlight>
                <a:srgbClr val="FFFFFF"/>
              </a:highlight>
              <a:latin typeface="SimSun"/>
              <a:ea typeface="SimSun"/>
              <a:cs typeface="SimSun"/>
              <a:sym typeface="SimSu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880c0c7e24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6" name="Google Shape;986;g880c0c7e24_0_1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Here is a sample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I will give a party. This is epic, I can broke down this issue into small pieces to prepare it.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There are 3 stories in this example.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First one;</a:t>
            </a:r>
            <a:endParaRPr/>
          </a:p>
          <a:p>
            <a:pPr marL="0" lvl="0" indent="0" algn="l" rtl="0">
              <a:lnSpc>
                <a:spcPct val="100000"/>
              </a:lnSpc>
              <a:spcBef>
                <a:spcPts val="0"/>
              </a:spcBef>
              <a:spcAft>
                <a:spcPts val="0"/>
              </a:spcAft>
              <a:buSzPts val="1400"/>
              <a:buNone/>
            </a:pPr>
            <a:r>
              <a:rPr lang="tr-TR"/>
              <a:t>As a party owner, I should go to shopping to be ready for the party.</a:t>
            </a:r>
            <a:endParaRPr/>
          </a:p>
          <a:p>
            <a:pPr marL="0" lvl="0" indent="0" algn="l" rtl="0">
              <a:lnSpc>
                <a:spcPct val="100000"/>
              </a:lnSpc>
              <a:spcBef>
                <a:spcPts val="0"/>
              </a:spcBef>
              <a:spcAft>
                <a:spcPts val="0"/>
              </a:spcAft>
              <a:buSzPts val="1400"/>
              <a:buNone/>
            </a:pPr>
            <a:r>
              <a:rPr lang="tr-TR"/>
              <a:t>And the tasks for the first user story are; I will buy raw materials for cooking and I will buy gift for the guests.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Second one;</a:t>
            </a:r>
            <a:endParaRPr/>
          </a:p>
          <a:p>
            <a:pPr marL="0" lvl="0" indent="0" algn="l" rtl="0">
              <a:lnSpc>
                <a:spcPct val="100000"/>
              </a:lnSpc>
              <a:spcBef>
                <a:spcPts val="0"/>
              </a:spcBef>
              <a:spcAft>
                <a:spcPts val="0"/>
              </a:spcAft>
              <a:buSzPts val="1400"/>
              <a:buNone/>
            </a:pPr>
            <a:r>
              <a:rPr lang="tr-TR"/>
              <a:t>As a party owner I should decorate the house </a:t>
            </a:r>
            <a:endParaRPr/>
          </a:p>
          <a:p>
            <a:pPr marL="0" lvl="0" indent="0" algn="l" rtl="0">
              <a:lnSpc>
                <a:spcPct val="100000"/>
              </a:lnSpc>
              <a:spcBef>
                <a:spcPts val="0"/>
              </a:spcBef>
              <a:spcAft>
                <a:spcPts val="0"/>
              </a:spcAft>
              <a:buSzPts val="1400"/>
              <a:buNone/>
            </a:pPr>
            <a:r>
              <a:rPr lang="tr-TR"/>
              <a:t>tasks are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and the third one:</a:t>
            </a:r>
            <a:endParaRPr/>
          </a:p>
          <a:p>
            <a:pPr marL="0" lvl="0" indent="0" algn="l" rtl="0">
              <a:lnSpc>
                <a:spcPct val="100000"/>
              </a:lnSpc>
              <a:spcBef>
                <a:spcPts val="0"/>
              </a:spcBef>
              <a:spcAft>
                <a:spcPts val="0"/>
              </a:spcAft>
              <a:buSzPts val="1400"/>
              <a:buNone/>
            </a:pPr>
            <a:r>
              <a:rPr lang="tr-TR"/>
              <a:t>As a party owner I should prepare meals and make the cooking</a:t>
            </a:r>
            <a:endParaRPr/>
          </a:p>
          <a:p>
            <a:pPr marL="0" lvl="0" indent="0" algn="l" rtl="0">
              <a:lnSpc>
                <a:spcPct val="100000"/>
              </a:lnSpc>
              <a:spcBef>
                <a:spcPts val="0"/>
              </a:spcBef>
              <a:spcAft>
                <a:spcPts val="0"/>
              </a:spcAft>
              <a:buSzPts val="1400"/>
              <a:buNone/>
            </a:pPr>
            <a:r>
              <a:rPr lang="tr-TR"/>
              <a:t>The tasks are: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SLIDES_API153918241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 name="Google Shape;993;SLIDES_API153918241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a:t>🍐 This is a Pear Deck Multiple Choice Slide. Your current options are: A: Not any, B: ClickUp, C: Jira, D: Trello, E: monday.com, F: All of them, </a:t>
            </a:r>
            <a:endParaRPr/>
          </a:p>
          <a:p>
            <a:pPr marL="0" lvl="0" indent="0" algn="l" rtl="0">
              <a:spcBef>
                <a:spcPts val="0"/>
              </a:spcBef>
              <a:spcAft>
                <a:spcPts val="0"/>
              </a:spcAft>
              <a:buNone/>
            </a:pPr>
            <a:r>
              <a:rPr lang="tr-TR"/>
              <a:t>🍐  To edit the type of question or choices, go back to the "Ask Students a Question" in the Pear Deck sidebar.</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tr-TR" sz="1900">
                <a:solidFill>
                  <a:srgbClr val="0A3534"/>
                </a:solidFill>
                <a:latin typeface="Proxima Nova Semibold"/>
                <a:ea typeface="Proxima Nova Semibold"/>
                <a:cs typeface="Proxima Nova Semibold"/>
                <a:sym typeface="Proxima Nova Semibold"/>
              </a:rPr>
              <a:t>Which project management tool are you familiar with?</a:t>
            </a:r>
            <a:endParaRPr sz="1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880c0c7e24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6" name="Google Shape;1006;g880c0c7e24_0_5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350">
                <a:solidFill>
                  <a:srgbClr val="2D3754"/>
                </a:solidFill>
                <a:highlight>
                  <a:srgbClr val="FFFFFF"/>
                </a:highlight>
              </a:rPr>
              <a:t>When it comes to project management, the big question is always </a:t>
            </a:r>
            <a:r>
              <a:rPr lang="tr-TR" sz="1350" b="1">
                <a:solidFill>
                  <a:srgbClr val="2D3754"/>
                </a:solidFill>
                <a:highlight>
                  <a:srgbClr val="FFFFFF"/>
                </a:highlight>
              </a:rPr>
              <a:t>“How long will this take?”</a:t>
            </a:r>
            <a:r>
              <a:rPr lang="tr-TR" sz="1350">
                <a:solidFill>
                  <a:srgbClr val="2D3754"/>
                </a:solidFill>
                <a:highlight>
                  <a:srgbClr val="FFFFFF"/>
                </a:highlight>
              </a:rPr>
              <a:t>. </a:t>
            </a:r>
            <a:endParaRPr sz="1350">
              <a:solidFill>
                <a:srgbClr val="2D3754"/>
              </a:solidFill>
              <a:highlight>
                <a:srgbClr val="FFFFFF"/>
              </a:highlight>
            </a:endParaRPr>
          </a:p>
          <a:p>
            <a:pPr marL="0" lvl="0" indent="0" algn="l" rtl="0">
              <a:lnSpc>
                <a:spcPct val="100000"/>
              </a:lnSpc>
              <a:spcBef>
                <a:spcPts val="0"/>
              </a:spcBef>
              <a:spcAft>
                <a:spcPts val="0"/>
              </a:spcAft>
              <a:buSzPts val="1400"/>
              <a:buNone/>
            </a:pPr>
            <a:endParaRPr sz="1350">
              <a:solidFill>
                <a:srgbClr val="2D3754"/>
              </a:solidFill>
              <a:highlight>
                <a:srgbClr val="FFFFFF"/>
              </a:highlight>
            </a:endParaRPr>
          </a:p>
          <a:p>
            <a:pPr marL="0" lvl="0" indent="0" algn="l" rtl="0">
              <a:lnSpc>
                <a:spcPct val="100000"/>
              </a:lnSpc>
              <a:spcBef>
                <a:spcPts val="0"/>
              </a:spcBef>
              <a:spcAft>
                <a:spcPts val="0"/>
              </a:spcAft>
              <a:buSzPts val="1400"/>
              <a:buNone/>
            </a:pPr>
            <a:r>
              <a:rPr lang="tr-TR" sz="1350">
                <a:solidFill>
                  <a:srgbClr val="2D3754"/>
                </a:solidFill>
                <a:highlight>
                  <a:srgbClr val="FFFFFF"/>
                </a:highlight>
              </a:rPr>
              <a:t>making accurate delivery forecast is the best way for customer satisfaction.</a:t>
            </a:r>
            <a:endParaRPr sz="1250">
              <a:solidFill>
                <a:srgbClr val="091E42"/>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endParaRPr sz="1250">
              <a:solidFill>
                <a:srgbClr val="091E42"/>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tr-TR" sz="1250">
                <a:solidFill>
                  <a:srgbClr val="091E42"/>
                </a:solidFill>
                <a:highlight>
                  <a:srgbClr val="FFFFFF"/>
                </a:highlight>
                <a:latin typeface="Roboto"/>
                <a:ea typeface="Roboto"/>
                <a:cs typeface="Roboto"/>
                <a:sym typeface="Roboto"/>
              </a:rPr>
              <a:t>In scrum, The estimation is about the user strories. And it is a relative scoring.</a:t>
            </a:r>
            <a:endParaRPr sz="1250">
              <a:solidFill>
                <a:srgbClr val="091E42"/>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endParaRPr sz="1250">
              <a:solidFill>
                <a:srgbClr val="091E42"/>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tr-TR" sz="1250">
                <a:solidFill>
                  <a:srgbClr val="091E42"/>
                </a:solidFill>
                <a:highlight>
                  <a:srgbClr val="FFFFFF"/>
                </a:highlight>
                <a:latin typeface="Roboto"/>
                <a:ea typeface="Roboto"/>
                <a:cs typeface="Roboto"/>
                <a:sym typeface="Roboto"/>
              </a:rPr>
              <a:t>Estimation is not easy actually.. For software developers, it's among the most difficult aspects of the job.</a:t>
            </a:r>
            <a:endParaRPr sz="1250">
              <a:solidFill>
                <a:srgbClr val="091E42"/>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endParaRPr sz="1250">
              <a:solidFill>
                <a:srgbClr val="091E42"/>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tr-TR" sz="1250">
                <a:solidFill>
                  <a:srgbClr val="091E42"/>
                </a:solidFill>
                <a:highlight>
                  <a:srgbClr val="FFFFFF"/>
                </a:highlight>
                <a:latin typeface="Roboto"/>
                <a:ea typeface="Roboto"/>
                <a:cs typeface="Roboto"/>
                <a:sym typeface="Roboto"/>
              </a:rPr>
              <a:t>Involving everyone (developers, designers, testers, deployers... everyone) on the team is key. Each team member brings a different perspective on the product </a:t>
            </a:r>
            <a:endParaRPr>
              <a:solidFill>
                <a:srgbClr val="202124"/>
              </a:solidFill>
              <a:highlight>
                <a:srgbClr val="F8F9FA"/>
              </a:highlight>
            </a:endParaRPr>
          </a:p>
          <a:p>
            <a:pPr marL="0" lvl="0" indent="0" algn="l" rtl="0">
              <a:lnSpc>
                <a:spcPct val="100000"/>
              </a:lnSpc>
              <a:spcBef>
                <a:spcPts val="0"/>
              </a:spcBef>
              <a:spcAft>
                <a:spcPts val="0"/>
              </a:spcAft>
              <a:buSzPts val="1400"/>
              <a:buNone/>
            </a:pPr>
            <a:endParaRPr sz="1400">
              <a:solidFill>
                <a:srgbClr val="202124"/>
              </a:solidFill>
              <a:highlight>
                <a:srgbClr val="F8F9FA"/>
              </a:highlight>
            </a:endParaRPr>
          </a:p>
          <a:p>
            <a:pPr marL="0" lvl="0" indent="0" algn="l" rtl="0">
              <a:lnSpc>
                <a:spcPct val="100000"/>
              </a:lnSpc>
              <a:spcBef>
                <a:spcPts val="0"/>
              </a:spcBef>
              <a:spcAft>
                <a:spcPts val="0"/>
              </a:spcAft>
              <a:buSzPts val="1400"/>
              <a:buNone/>
            </a:pPr>
            <a:r>
              <a:rPr lang="tr-TR" sz="1400">
                <a:solidFill>
                  <a:srgbClr val="202124"/>
                </a:solidFill>
                <a:highlight>
                  <a:srgbClr val="F8F9FA"/>
                </a:highlight>
              </a:rPr>
              <a:t>The story point makes the team to focus on the size for each user story.</a:t>
            </a:r>
            <a:endParaRPr sz="1400">
              <a:solidFill>
                <a:srgbClr val="202124"/>
              </a:solidFill>
              <a:highlight>
                <a:srgbClr val="F8F9FA"/>
              </a:highlight>
            </a:endParaRPr>
          </a:p>
          <a:p>
            <a:pPr marL="0" lvl="0" indent="0" algn="l" rtl="0">
              <a:lnSpc>
                <a:spcPct val="100000"/>
              </a:lnSpc>
              <a:spcBef>
                <a:spcPts val="0"/>
              </a:spcBef>
              <a:spcAft>
                <a:spcPts val="0"/>
              </a:spcAft>
              <a:buSzPts val="1400"/>
              <a:buNone/>
            </a:pPr>
            <a:endParaRPr sz="1400">
              <a:solidFill>
                <a:srgbClr val="202124"/>
              </a:solidFill>
              <a:highlight>
                <a:srgbClr val="F8F9FA"/>
              </a:highlight>
            </a:endParaRPr>
          </a:p>
          <a:p>
            <a:pPr marL="0" lvl="0" indent="0" algn="l" rtl="0">
              <a:lnSpc>
                <a:spcPct val="100000"/>
              </a:lnSpc>
              <a:spcBef>
                <a:spcPts val="0"/>
              </a:spcBef>
              <a:spcAft>
                <a:spcPts val="0"/>
              </a:spcAft>
              <a:buSzPts val="1400"/>
              <a:buNone/>
            </a:pPr>
            <a:r>
              <a:rPr lang="tr-TR" sz="1400">
                <a:solidFill>
                  <a:srgbClr val="202124"/>
                </a:solidFill>
                <a:highlight>
                  <a:srgbClr val="F8F9FA"/>
                </a:highlight>
              </a:rPr>
              <a:t>The purpose of planning is to estimate the exact completion dates of the stories.</a:t>
            </a:r>
            <a:endParaRPr sz="1400">
              <a:solidFill>
                <a:srgbClr val="202124"/>
              </a:solidFill>
              <a:highlight>
                <a:srgbClr val="F8F9FA"/>
              </a:highlight>
            </a:endParaRPr>
          </a:p>
          <a:p>
            <a:pPr marL="0" lvl="0" indent="0" algn="l" rtl="0">
              <a:lnSpc>
                <a:spcPct val="100000"/>
              </a:lnSpc>
              <a:spcBef>
                <a:spcPts val="0"/>
              </a:spcBef>
              <a:spcAft>
                <a:spcPts val="0"/>
              </a:spcAft>
              <a:buSzPts val="1400"/>
              <a:buNone/>
            </a:pPr>
            <a:endParaRPr sz="1400">
              <a:solidFill>
                <a:srgbClr val="202124"/>
              </a:solidFill>
              <a:highlight>
                <a:srgbClr val="F8F9FA"/>
              </a:highlight>
            </a:endParaRPr>
          </a:p>
          <a:p>
            <a:pPr marL="0" lvl="0" indent="0" algn="l" rtl="0">
              <a:lnSpc>
                <a:spcPct val="100000"/>
              </a:lnSpc>
              <a:spcBef>
                <a:spcPts val="0"/>
              </a:spcBef>
              <a:spcAft>
                <a:spcPts val="0"/>
              </a:spcAft>
              <a:buSzPts val="1400"/>
              <a:buNone/>
            </a:pPr>
            <a:r>
              <a:rPr lang="tr-TR" sz="1400">
                <a:solidFill>
                  <a:srgbClr val="202124"/>
                </a:solidFill>
                <a:highlight>
                  <a:srgbClr val="F8F9FA"/>
                </a:highlight>
              </a:rPr>
              <a:t>The team assigns a point value to each story depending on how big it is.</a:t>
            </a:r>
            <a:endParaRPr sz="1400">
              <a:solidFill>
                <a:srgbClr val="202124"/>
              </a:solidFill>
              <a:highlight>
                <a:srgbClr val="F8F9FA"/>
              </a:highlight>
            </a:endParaRPr>
          </a:p>
          <a:p>
            <a:pPr marL="0" lvl="0" indent="0" algn="l" rtl="0">
              <a:lnSpc>
                <a:spcPct val="100000"/>
              </a:lnSpc>
              <a:spcBef>
                <a:spcPts val="0"/>
              </a:spcBef>
              <a:spcAft>
                <a:spcPts val="0"/>
              </a:spcAft>
              <a:buSzPts val="1400"/>
              <a:buNone/>
            </a:pPr>
            <a:endParaRPr sz="1400">
              <a:solidFill>
                <a:srgbClr val="202124"/>
              </a:solidFill>
              <a:highlight>
                <a:srgbClr val="F8F9FA"/>
              </a:highlight>
            </a:endParaRPr>
          </a:p>
          <a:p>
            <a:pPr marL="0" lvl="0" indent="0" algn="l" rtl="0">
              <a:lnSpc>
                <a:spcPct val="100000"/>
              </a:lnSpc>
              <a:spcBef>
                <a:spcPts val="0"/>
              </a:spcBef>
              <a:spcAft>
                <a:spcPts val="0"/>
              </a:spcAft>
              <a:buSzPts val="1400"/>
              <a:buNone/>
            </a:pPr>
            <a:r>
              <a:rPr lang="tr-TR" sz="1400">
                <a:solidFill>
                  <a:srgbClr val="202124"/>
                </a:solidFill>
                <a:highlight>
                  <a:srgbClr val="F8F9FA"/>
                </a:highlight>
              </a:rPr>
              <a:t>One way teams can estimate is to split stories into T-shirt sizes and assign a point value to each size.</a:t>
            </a:r>
            <a:endParaRPr sz="1400">
              <a:solidFill>
                <a:srgbClr val="202124"/>
              </a:solidFill>
              <a:highlight>
                <a:srgbClr val="F8F9FA"/>
              </a:highlight>
            </a:endParaRPr>
          </a:p>
          <a:p>
            <a:pPr marL="0" lvl="0" indent="0" algn="l" rtl="0">
              <a:lnSpc>
                <a:spcPct val="100000"/>
              </a:lnSpc>
              <a:spcBef>
                <a:spcPts val="0"/>
              </a:spcBef>
              <a:spcAft>
                <a:spcPts val="0"/>
              </a:spcAft>
              <a:buSzPts val="1400"/>
              <a:buNone/>
            </a:pPr>
            <a:endParaRPr sz="1400">
              <a:solidFill>
                <a:srgbClr val="202124"/>
              </a:solidFill>
              <a:highlight>
                <a:srgbClr val="F8F9FA"/>
              </a:highlight>
            </a:endParaRPr>
          </a:p>
          <a:p>
            <a:pPr marL="0" lvl="0" indent="0" algn="l" rtl="0">
              <a:lnSpc>
                <a:spcPct val="100000"/>
              </a:lnSpc>
              <a:spcBef>
                <a:spcPts val="0"/>
              </a:spcBef>
              <a:spcAft>
                <a:spcPts val="0"/>
              </a:spcAft>
              <a:buSzPts val="1400"/>
              <a:buNone/>
            </a:pPr>
            <a:r>
              <a:rPr lang="tr-TR" sz="1400">
                <a:solidFill>
                  <a:srgbClr val="202124"/>
                </a:solidFill>
                <a:highlight>
                  <a:srgbClr val="F8F9FA"/>
                </a:highlight>
              </a:rPr>
              <a:t>For example, they may decide to use 1 point for extra small features, 2 points for small features and 3 points for medium features, 4 points for large and 5 points for extra large features.</a:t>
            </a:r>
            <a:endParaRPr sz="1400">
              <a:solidFill>
                <a:srgbClr val="202124"/>
              </a:solidFill>
              <a:highlight>
                <a:srgbClr val="F8F9FA"/>
              </a:highlight>
            </a:endParaRPr>
          </a:p>
          <a:p>
            <a:pPr marL="0" lvl="0" indent="0" algn="l" rtl="0">
              <a:lnSpc>
                <a:spcPct val="100000"/>
              </a:lnSpc>
              <a:spcBef>
                <a:spcPts val="0"/>
              </a:spcBef>
              <a:spcAft>
                <a:spcPts val="0"/>
              </a:spcAft>
              <a:buSzPts val="1400"/>
              <a:buNone/>
            </a:pPr>
            <a:endParaRPr sz="1400">
              <a:solidFill>
                <a:srgbClr val="202124"/>
              </a:solidFill>
              <a:highlight>
                <a:srgbClr val="F8F9FA"/>
              </a:highlight>
            </a:endParaRPr>
          </a:p>
          <a:p>
            <a:pPr marL="0" lvl="0" indent="0" algn="l" rtl="0">
              <a:lnSpc>
                <a:spcPct val="100000"/>
              </a:lnSpc>
              <a:spcBef>
                <a:spcPts val="0"/>
              </a:spcBef>
              <a:spcAft>
                <a:spcPts val="0"/>
              </a:spcAft>
              <a:buSzPts val="1400"/>
              <a:buNone/>
            </a:pPr>
            <a:r>
              <a:rPr lang="tr-TR" sz="1400">
                <a:solidFill>
                  <a:srgbClr val="202124"/>
                </a:solidFill>
                <a:highlight>
                  <a:srgbClr val="F8F9FA"/>
                </a:highlight>
              </a:rPr>
              <a:t>After deciding on a scale, they must decide which category each story fits into.</a:t>
            </a:r>
            <a:endParaRPr sz="1400">
              <a:solidFill>
                <a:srgbClr val="202124"/>
              </a:solidFill>
              <a:highlight>
                <a:srgbClr val="F8F9FA"/>
              </a:highlight>
            </a:endParaRPr>
          </a:p>
          <a:p>
            <a:pPr marL="0" lvl="0" indent="0" algn="l" rtl="0">
              <a:lnSpc>
                <a:spcPct val="100000"/>
              </a:lnSpc>
              <a:spcBef>
                <a:spcPts val="0"/>
              </a:spcBef>
              <a:spcAft>
                <a:spcPts val="0"/>
              </a:spcAft>
              <a:buSzPts val="1400"/>
              <a:buNone/>
            </a:pPr>
            <a:endParaRPr sz="14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1400">
                <a:solidFill>
                  <a:srgbClr val="202124"/>
                </a:solidFill>
                <a:highlight>
                  <a:srgbClr val="F8F9FA"/>
                </a:highlight>
              </a:rPr>
              <a:t>Some teams use the Fibonacci sequence (1, 2, 3, 5, 8, 13, 21 ...) for story point because they think it's more realistic for larger features.</a:t>
            </a:r>
            <a:endParaRPr sz="1400">
              <a:solidFill>
                <a:srgbClr val="202124"/>
              </a:solidFill>
              <a:highlight>
                <a:srgbClr val="F8F9FA"/>
              </a:highlight>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d999ef361f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1" name="Google Shape;1021;gd999ef361f_0_1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550">
              <a:solidFill>
                <a:srgbClr val="091E42"/>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tr-TR" sz="1550">
                <a:solidFill>
                  <a:srgbClr val="091E42"/>
                </a:solidFill>
                <a:highlight>
                  <a:srgbClr val="FFFFFF"/>
                </a:highlight>
                <a:latin typeface="Roboto"/>
                <a:ea typeface="Roboto"/>
                <a:cs typeface="Roboto"/>
                <a:sym typeface="Roboto"/>
              </a:rPr>
              <a:t>In this slide there is a sample story point estimation cheat sheet</a:t>
            </a:r>
            <a:endParaRPr sz="1550">
              <a:solidFill>
                <a:srgbClr val="091E42"/>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endParaRPr sz="1550">
              <a:solidFill>
                <a:srgbClr val="091E42"/>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tr-TR" sz="1550">
                <a:solidFill>
                  <a:srgbClr val="091E42"/>
                </a:solidFill>
                <a:highlight>
                  <a:srgbClr val="FFFFFF"/>
                </a:highlight>
                <a:latin typeface="Roboto"/>
                <a:ea typeface="Roboto"/>
                <a:cs typeface="Roboto"/>
                <a:sym typeface="Roboto"/>
              </a:rPr>
              <a:t>For example your team always uses flask framework for deployment but this time  it needs django framework. You don’t have enough experience and you don’t know dependencies so you can give it to 8 or maybe 13 points.</a:t>
            </a:r>
            <a:endParaRPr sz="1550">
              <a:solidFill>
                <a:srgbClr val="091E42"/>
              </a:solidFill>
              <a:highlight>
                <a:srgbClr val="FFFFFF"/>
              </a:highlight>
              <a:latin typeface="Roboto"/>
              <a:ea typeface="Roboto"/>
              <a:cs typeface="Roboto"/>
              <a:sym typeface="Robo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880c0c7e24_0_5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880c0c7e24_0_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a:t>🍐 This is a Pear Deck Multiple Choice Slide. Your current options are: A: Minutes and Hours, B: T-shirt Sizes, C: Story Points, </a:t>
            </a:r>
            <a:endParaRPr/>
          </a:p>
          <a:p>
            <a:pPr marL="0" lvl="0" indent="0" algn="l" rtl="0">
              <a:spcBef>
                <a:spcPts val="0"/>
              </a:spcBef>
              <a:spcAft>
                <a:spcPts val="0"/>
              </a:spcAft>
              <a:buNone/>
            </a:pPr>
            <a:r>
              <a:rPr lang="tr-TR"/>
              <a:t>🍐  To edit the type of question or choices, go back to the "Ask Students a Question" in the Pear Deck sidebar.</a:t>
            </a:r>
            <a:endParaRPr/>
          </a:p>
          <a:p>
            <a:pPr marL="0" lvl="0" indent="0" algn="l" rtl="0">
              <a:spcBef>
                <a:spcPts val="0"/>
              </a:spcBef>
              <a:spcAft>
                <a:spcPts val="0"/>
              </a:spcAft>
              <a:buNone/>
            </a:pPr>
            <a:endParaRPr/>
          </a:p>
          <a:p>
            <a:pPr marL="0" lvl="0" indent="0" algn="l" rtl="0">
              <a:spcBef>
                <a:spcPts val="0"/>
              </a:spcBef>
              <a:spcAft>
                <a:spcPts val="0"/>
              </a:spcAft>
              <a:buNone/>
            </a:pPr>
            <a:r>
              <a:rPr lang="tr-TR" sz="2100">
                <a:solidFill>
                  <a:srgbClr val="0A3534"/>
                </a:solidFill>
                <a:latin typeface="Proxima Nova Semibold"/>
                <a:ea typeface="Proxima Nova Semibold"/>
                <a:cs typeface="Proxima Nova Semibold"/>
                <a:sym typeface="Proxima Nova Semibold"/>
              </a:rPr>
              <a:t>Which one is NOT relative estimation of story?</a:t>
            </a:r>
            <a:endParaRPr sz="2100">
              <a:solidFill>
                <a:srgbClr val="0A3534"/>
              </a:solidFill>
              <a:latin typeface="Proxima Nova Semibold"/>
              <a:ea typeface="Proxima Nova Semibold"/>
              <a:cs typeface="Proxima Nova Semibold"/>
              <a:sym typeface="Proxima Nova Semibold"/>
            </a:endParaRPr>
          </a:p>
          <a:p>
            <a:pPr marL="0" lvl="0" indent="0" algn="l" rtl="0">
              <a:spcBef>
                <a:spcPts val="0"/>
              </a:spcBef>
              <a:spcAft>
                <a:spcPts val="0"/>
              </a:spcAft>
              <a:buNone/>
            </a:pPr>
            <a:endParaRPr sz="2100">
              <a:solidFill>
                <a:srgbClr val="0A3534"/>
              </a:solidFill>
              <a:latin typeface="Proxima Nova Semibold"/>
              <a:ea typeface="Proxima Nova Semibold"/>
              <a:cs typeface="Proxima Nova Semibold"/>
              <a:sym typeface="Proxima Nova Semibold"/>
            </a:endParaRPr>
          </a:p>
          <a:p>
            <a:pPr marL="0" lvl="0" indent="0" algn="l" rtl="0">
              <a:spcBef>
                <a:spcPts val="0"/>
              </a:spcBef>
              <a:spcAft>
                <a:spcPts val="0"/>
              </a:spcAft>
              <a:buNone/>
            </a:pPr>
            <a:r>
              <a:rPr lang="tr-TR" sz="1350">
                <a:solidFill>
                  <a:srgbClr val="7A7A7A"/>
                </a:solidFill>
                <a:highlight>
                  <a:srgbClr val="FFFFFF"/>
                </a:highlight>
              </a:rPr>
              <a:t>The first rule about  sizing user stories is, never ever (directly or indirectly) size stories in any unit of time.</a:t>
            </a:r>
            <a:endParaRPr sz="1350">
              <a:solidFill>
                <a:srgbClr val="7A7A7A"/>
              </a:solidFill>
              <a:highlight>
                <a:srgbClr val="FFFFFF"/>
              </a:highlight>
            </a:endParaRPr>
          </a:p>
          <a:p>
            <a:pPr marL="0" lvl="0" indent="0" algn="l" rtl="0">
              <a:spcBef>
                <a:spcPts val="0"/>
              </a:spcBef>
              <a:spcAft>
                <a:spcPts val="0"/>
              </a:spcAft>
              <a:buNone/>
            </a:pPr>
            <a:r>
              <a:rPr lang="tr-TR" sz="1350">
                <a:solidFill>
                  <a:srgbClr val="7A7A7A"/>
                </a:solidFill>
                <a:highlight>
                  <a:srgbClr val="FFFFFF"/>
                </a:highlight>
              </a:rPr>
              <a:t> The second rule is to always use relative sizing like tshirt sizes, small-medium large or </a:t>
            </a:r>
            <a:endParaRPr sz="1350">
              <a:solidFill>
                <a:srgbClr val="7A7A7A"/>
              </a:solidFill>
              <a:highlight>
                <a:srgbClr val="FFFFFF"/>
              </a:highlight>
            </a:endParaRPr>
          </a:p>
          <a:p>
            <a:pPr marL="0" lvl="0" indent="0" algn="l" rtl="0">
              <a:spcBef>
                <a:spcPts val="0"/>
              </a:spcBef>
              <a:spcAft>
                <a:spcPts val="0"/>
              </a:spcAft>
              <a:buClr>
                <a:schemeClr val="dk1"/>
              </a:buClr>
              <a:buSzPts val="1100"/>
              <a:buFont typeface="Arial"/>
              <a:buNone/>
            </a:pPr>
            <a:r>
              <a:rPr lang="tr-TR" sz="1350">
                <a:solidFill>
                  <a:srgbClr val="7A7A7A"/>
                </a:solidFill>
                <a:highlight>
                  <a:srgbClr val="FFFFFF"/>
                </a:highlight>
              </a:rPr>
              <a:t>using story points like fabionacchi numbers</a:t>
            </a:r>
            <a:endParaRPr sz="1350">
              <a:solidFill>
                <a:srgbClr val="7A7A7A"/>
              </a:solidFill>
              <a:highlight>
                <a:srgbClr val="FFFFFF"/>
              </a:highlight>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880c0c7e24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8" name="Google Shape;1038;g880c0c7e24_0_1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880c0c7e24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0" name="Google Shape;1150;g880c0c7e24_0_3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150">
                <a:solidFill>
                  <a:srgbClr val="091E42"/>
                </a:solidFill>
                <a:highlight>
                  <a:srgbClr val="FFFFFF"/>
                </a:highlight>
                <a:latin typeface="Roboto"/>
                <a:ea typeface="Roboto"/>
                <a:cs typeface="Roboto"/>
                <a:sym typeface="Roboto"/>
              </a:rPr>
              <a:t>The term artifact is often associated with archaeological ruins from ancient times. </a:t>
            </a:r>
            <a:endParaRPr sz="1150">
              <a:solidFill>
                <a:srgbClr val="091E42"/>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tr-TR" sz="1150">
                <a:solidFill>
                  <a:srgbClr val="091E42"/>
                </a:solidFill>
                <a:highlight>
                  <a:srgbClr val="FFFFFF"/>
                </a:highlight>
                <a:latin typeface="Roboto"/>
                <a:ea typeface="Roboto"/>
                <a:cs typeface="Roboto"/>
                <a:sym typeface="Roboto"/>
              </a:rPr>
              <a:t>Yet in software development, the term artifact refers to key information needed during the development of a product.</a:t>
            </a:r>
            <a:endParaRPr sz="800">
              <a:solidFill>
                <a:srgbClr val="202124"/>
              </a:solidFill>
              <a:highlight>
                <a:srgbClr val="FFFFFF"/>
              </a:highlight>
            </a:endParaRPr>
          </a:p>
          <a:p>
            <a:pPr marL="0" lvl="0" indent="0" algn="l" rtl="0">
              <a:lnSpc>
                <a:spcPct val="100000"/>
              </a:lnSpc>
              <a:spcBef>
                <a:spcPts val="0"/>
              </a:spcBef>
              <a:spcAft>
                <a:spcPts val="0"/>
              </a:spcAft>
              <a:buSzPts val="1400"/>
              <a:buNone/>
            </a:pPr>
            <a:endParaRPr sz="1200">
              <a:solidFill>
                <a:srgbClr val="202124"/>
              </a:solidFill>
              <a:highlight>
                <a:srgbClr val="FFFFFF"/>
              </a:highlight>
            </a:endParaRPr>
          </a:p>
          <a:p>
            <a:pPr marL="0" lvl="0" indent="0" algn="l" rtl="0">
              <a:lnSpc>
                <a:spcPct val="100000"/>
              </a:lnSpc>
              <a:spcBef>
                <a:spcPts val="0"/>
              </a:spcBef>
              <a:spcAft>
                <a:spcPts val="0"/>
              </a:spcAft>
              <a:buSzPts val="1400"/>
              <a:buNone/>
            </a:pPr>
            <a:endParaRPr sz="1200">
              <a:solidFill>
                <a:srgbClr val="202124"/>
              </a:solidFill>
              <a:highlight>
                <a:srgbClr val="FFFFFF"/>
              </a:highlight>
            </a:endParaRPr>
          </a:p>
          <a:p>
            <a:pPr marL="0" lvl="0" indent="0" algn="l" rtl="0">
              <a:lnSpc>
                <a:spcPct val="100000"/>
              </a:lnSpc>
              <a:spcBef>
                <a:spcPts val="0"/>
              </a:spcBef>
              <a:spcAft>
                <a:spcPts val="0"/>
              </a:spcAft>
              <a:buSzPts val="1400"/>
              <a:buNone/>
            </a:pPr>
            <a:r>
              <a:rPr lang="tr-TR" sz="1200">
                <a:solidFill>
                  <a:srgbClr val="202124"/>
                </a:solidFill>
                <a:highlight>
                  <a:srgbClr val="FFFFFF"/>
                </a:highlight>
              </a:rPr>
              <a:t>Agile </a:t>
            </a:r>
            <a:r>
              <a:rPr lang="tr-TR" sz="1200" b="1">
                <a:solidFill>
                  <a:srgbClr val="202124"/>
                </a:solidFill>
                <a:highlight>
                  <a:srgbClr val="FFFFFF"/>
                </a:highlight>
              </a:rPr>
              <a:t>scrum artifacts</a:t>
            </a:r>
            <a:r>
              <a:rPr lang="tr-TR" sz="1200">
                <a:solidFill>
                  <a:srgbClr val="202124"/>
                </a:solidFill>
                <a:highlight>
                  <a:srgbClr val="FFFFFF"/>
                </a:highlight>
              </a:rPr>
              <a:t> are information that a </a:t>
            </a:r>
            <a:r>
              <a:rPr lang="tr-TR" sz="1200" b="1">
                <a:solidFill>
                  <a:srgbClr val="202124"/>
                </a:solidFill>
                <a:highlight>
                  <a:srgbClr val="FFFFFF"/>
                </a:highlight>
              </a:rPr>
              <a:t>scrum</a:t>
            </a:r>
            <a:r>
              <a:rPr lang="tr-TR" sz="1200">
                <a:solidFill>
                  <a:srgbClr val="202124"/>
                </a:solidFill>
                <a:highlight>
                  <a:srgbClr val="FFFFFF"/>
                </a:highlight>
              </a:rPr>
              <a:t> team and stakeholders use to detail the product</a:t>
            </a:r>
            <a:endParaRPr sz="1200">
              <a:solidFill>
                <a:srgbClr val="202124"/>
              </a:solidFill>
              <a:highlight>
                <a:srgbClr val="FFFFFF"/>
              </a:highlight>
            </a:endParaRPr>
          </a:p>
          <a:p>
            <a:pPr marL="0" lvl="0" indent="0" algn="l" rtl="0">
              <a:lnSpc>
                <a:spcPct val="100000"/>
              </a:lnSpc>
              <a:spcBef>
                <a:spcPts val="0"/>
              </a:spcBef>
              <a:spcAft>
                <a:spcPts val="0"/>
              </a:spcAft>
              <a:buSzPts val="1400"/>
              <a:buNone/>
            </a:pPr>
            <a:r>
              <a:rPr lang="tr-TR" sz="1200">
                <a:solidFill>
                  <a:srgbClr val="202124"/>
                </a:solidFill>
                <a:highlight>
                  <a:srgbClr val="FFFFFF"/>
                </a:highlight>
              </a:rPr>
              <a:t> being developed, </a:t>
            </a:r>
            <a:endParaRPr sz="1200">
              <a:solidFill>
                <a:srgbClr val="202124"/>
              </a:solidFill>
              <a:highlight>
                <a:srgbClr val="FFFFFF"/>
              </a:highlight>
            </a:endParaRPr>
          </a:p>
          <a:p>
            <a:pPr marL="0" lvl="0" indent="0" algn="l" rtl="0">
              <a:lnSpc>
                <a:spcPct val="100000"/>
              </a:lnSpc>
              <a:spcBef>
                <a:spcPts val="0"/>
              </a:spcBef>
              <a:spcAft>
                <a:spcPts val="0"/>
              </a:spcAft>
              <a:buSzPts val="1400"/>
              <a:buNone/>
            </a:pPr>
            <a:r>
              <a:rPr lang="tr-TR" sz="1200">
                <a:solidFill>
                  <a:srgbClr val="202124"/>
                </a:solidFill>
                <a:highlight>
                  <a:srgbClr val="FFFFFF"/>
                </a:highlight>
              </a:rPr>
              <a:t>actions to produce it, and </a:t>
            </a:r>
            <a:endParaRPr sz="1200">
              <a:solidFill>
                <a:srgbClr val="202124"/>
              </a:solidFill>
              <a:highlight>
                <a:srgbClr val="FFFFFF"/>
              </a:highlight>
            </a:endParaRPr>
          </a:p>
          <a:p>
            <a:pPr marL="0" lvl="0" indent="0" algn="l" rtl="0">
              <a:lnSpc>
                <a:spcPct val="100000"/>
              </a:lnSpc>
              <a:spcBef>
                <a:spcPts val="0"/>
              </a:spcBef>
              <a:spcAft>
                <a:spcPts val="0"/>
              </a:spcAft>
              <a:buSzPts val="1400"/>
              <a:buNone/>
            </a:pPr>
            <a:r>
              <a:rPr lang="tr-TR" sz="1200">
                <a:solidFill>
                  <a:srgbClr val="202124"/>
                </a:solidFill>
                <a:highlight>
                  <a:srgbClr val="FFFFFF"/>
                </a:highlight>
              </a:rPr>
              <a:t>the actions performed during the project. </a:t>
            </a:r>
            <a:endParaRPr sz="1200">
              <a:solidFill>
                <a:srgbClr val="202124"/>
              </a:solidFill>
              <a:highlight>
                <a:srgbClr val="FFFFFF"/>
              </a:highlight>
            </a:endParaRPr>
          </a:p>
          <a:p>
            <a:pPr marL="0" lvl="0" indent="0" algn="l" rtl="0">
              <a:lnSpc>
                <a:spcPct val="100000"/>
              </a:lnSpc>
              <a:spcBef>
                <a:spcPts val="0"/>
              </a:spcBef>
              <a:spcAft>
                <a:spcPts val="0"/>
              </a:spcAft>
              <a:buSzPts val="1400"/>
              <a:buNone/>
            </a:pPr>
            <a:r>
              <a:rPr lang="tr-TR" sz="1200">
                <a:solidFill>
                  <a:srgbClr val="202124"/>
                </a:solidFill>
                <a:highlight>
                  <a:srgbClr val="FFFFFF"/>
                </a:highlight>
              </a:rPr>
              <a:t>The main agile </a:t>
            </a:r>
            <a:r>
              <a:rPr lang="tr-TR" sz="1200" b="1">
                <a:solidFill>
                  <a:srgbClr val="202124"/>
                </a:solidFill>
                <a:highlight>
                  <a:srgbClr val="FFFFFF"/>
                </a:highlight>
              </a:rPr>
              <a:t>scrum artifacts</a:t>
            </a:r>
            <a:r>
              <a:rPr lang="tr-TR" sz="1200">
                <a:solidFill>
                  <a:srgbClr val="202124"/>
                </a:solidFill>
                <a:highlight>
                  <a:srgbClr val="FFFFFF"/>
                </a:highlight>
              </a:rPr>
              <a:t> are product backlog, sprint backlog, and increments.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880c0c7e24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6" name="Google Shape;1166;g880c0c7e24_0_3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40000"/>
              </a:lnSpc>
              <a:spcBef>
                <a:spcPts val="0"/>
              </a:spcBef>
              <a:spcAft>
                <a:spcPts val="0"/>
              </a:spcAft>
              <a:buClr>
                <a:schemeClr val="dk1"/>
              </a:buClr>
              <a:buSzPts val="1100"/>
              <a:buFont typeface="Arial"/>
              <a:buNone/>
            </a:pPr>
            <a:r>
              <a:rPr lang="tr-TR">
                <a:solidFill>
                  <a:srgbClr val="091E42"/>
                </a:solidFill>
                <a:highlight>
                  <a:srgbClr val="FFFFFF"/>
                </a:highlight>
                <a:latin typeface="Roboto"/>
                <a:ea typeface="Roboto"/>
                <a:cs typeface="Roboto"/>
                <a:sym typeface="Roboto"/>
              </a:rPr>
              <a:t>The </a:t>
            </a:r>
            <a:r>
              <a:rPr lang="tr-TR">
                <a:solidFill>
                  <a:srgbClr val="0052CC"/>
                </a:solidFill>
                <a:highlight>
                  <a:srgbClr val="FFFFFF"/>
                </a:highlight>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product backlog</a:t>
            </a:r>
            <a:r>
              <a:rPr lang="tr-TR">
                <a:solidFill>
                  <a:srgbClr val="091E42"/>
                </a:solidFill>
                <a:highlight>
                  <a:srgbClr val="FFFFFF"/>
                </a:highlight>
                <a:latin typeface="Roboto"/>
                <a:ea typeface="Roboto"/>
                <a:cs typeface="Roboto"/>
                <a:sym typeface="Roboto"/>
              </a:rPr>
              <a:t> is a list of new features, enhancements, bug fixes, tasks, or work requirements needed to build a product. </a:t>
            </a:r>
            <a:endParaRPr>
              <a:solidFill>
                <a:srgbClr val="091E42"/>
              </a:solidFill>
              <a:highlight>
                <a:srgbClr val="FFFFFF"/>
              </a:highlight>
              <a:latin typeface="Roboto"/>
              <a:ea typeface="Roboto"/>
              <a:cs typeface="Roboto"/>
              <a:sym typeface="Roboto"/>
            </a:endParaRPr>
          </a:p>
          <a:p>
            <a:pPr marL="0" lvl="0" indent="0" algn="l" rtl="0">
              <a:lnSpc>
                <a:spcPct val="140000"/>
              </a:lnSpc>
              <a:spcBef>
                <a:spcPts val="1800"/>
              </a:spcBef>
              <a:spcAft>
                <a:spcPts val="0"/>
              </a:spcAft>
              <a:buClr>
                <a:schemeClr val="dk1"/>
              </a:buClr>
              <a:buSzPts val="1100"/>
              <a:buFont typeface="Arial"/>
              <a:buNone/>
            </a:pPr>
            <a:r>
              <a:rPr lang="tr-TR">
                <a:solidFill>
                  <a:srgbClr val="091E42"/>
                </a:solidFill>
                <a:highlight>
                  <a:srgbClr val="FFFFFF"/>
                </a:highlight>
                <a:latin typeface="Roboto"/>
                <a:ea typeface="Roboto"/>
                <a:cs typeface="Roboto"/>
                <a:sym typeface="Roboto"/>
              </a:rPr>
              <a:t>It’s compiled from input sources like customer support, market demands, and general business analysis. </a:t>
            </a:r>
            <a:endParaRPr>
              <a:solidFill>
                <a:srgbClr val="091E42"/>
              </a:solidFill>
              <a:highlight>
                <a:srgbClr val="FFFFFF"/>
              </a:highlight>
              <a:latin typeface="Roboto"/>
              <a:ea typeface="Roboto"/>
              <a:cs typeface="Roboto"/>
              <a:sym typeface="Roboto"/>
            </a:endParaRPr>
          </a:p>
          <a:p>
            <a:pPr marL="0" lvl="0" indent="0" algn="l" rtl="0">
              <a:lnSpc>
                <a:spcPct val="140000"/>
              </a:lnSpc>
              <a:spcBef>
                <a:spcPts val="1800"/>
              </a:spcBef>
              <a:spcAft>
                <a:spcPts val="0"/>
              </a:spcAft>
              <a:buClr>
                <a:schemeClr val="dk1"/>
              </a:buClr>
              <a:buSzPts val="1100"/>
              <a:buFont typeface="Arial"/>
              <a:buNone/>
            </a:pPr>
            <a:r>
              <a:rPr lang="tr-TR">
                <a:solidFill>
                  <a:srgbClr val="091E42"/>
                </a:solidFill>
                <a:highlight>
                  <a:srgbClr val="FFFFFF"/>
                </a:highlight>
                <a:latin typeface="Roboto"/>
                <a:ea typeface="Roboto"/>
                <a:cs typeface="Roboto"/>
                <a:sym typeface="Roboto"/>
              </a:rPr>
              <a:t>The product backlog is a “live” artifact in that it is updated on-demand as new information is available. </a:t>
            </a:r>
            <a:endParaRPr>
              <a:solidFill>
                <a:srgbClr val="091E42"/>
              </a:solidFill>
              <a:highlight>
                <a:srgbClr val="FFFFFF"/>
              </a:highlight>
              <a:latin typeface="Roboto"/>
              <a:ea typeface="Roboto"/>
              <a:cs typeface="Roboto"/>
              <a:sym typeface="Roboto"/>
            </a:endParaRPr>
          </a:p>
          <a:p>
            <a:pPr marL="0" lvl="0" indent="0" algn="l" rtl="0">
              <a:lnSpc>
                <a:spcPct val="100000"/>
              </a:lnSpc>
              <a:spcBef>
                <a:spcPts val="1800"/>
              </a:spcBef>
              <a:spcAft>
                <a:spcPts val="0"/>
              </a:spcAft>
              <a:buSzPts val="1400"/>
              <a:buNone/>
            </a:pPr>
            <a:r>
              <a:rPr lang="tr-TR" sz="100"/>
              <a:t> </a:t>
            </a:r>
            <a:r>
              <a:rPr lang="tr-TR">
                <a:solidFill>
                  <a:srgbClr val="202124"/>
                </a:solidFill>
                <a:highlight>
                  <a:srgbClr val="F8F9FA"/>
                </a:highlight>
              </a:rPr>
              <a:t>The Product Owner is responsible for the content, availability and ranking of the Product Backlog</a:t>
            </a:r>
            <a:endParaRPr>
              <a:solidFill>
                <a:srgbClr val="202124"/>
              </a:solidFill>
              <a:highlight>
                <a:srgbClr val="F8F9FA"/>
              </a:highlight>
            </a:endParaRPr>
          </a:p>
          <a:p>
            <a:pPr marL="0" lvl="0" indent="0" algn="l" rtl="0">
              <a:lnSpc>
                <a:spcPct val="100000"/>
              </a:lnSpc>
              <a:spcBef>
                <a:spcPts val="0"/>
              </a:spcBef>
              <a:spcAft>
                <a:spcPts val="0"/>
              </a:spcAft>
              <a:buSzPts val="1400"/>
              <a:buNone/>
            </a:pPr>
            <a:r>
              <a:rPr lang="tr-TR">
                <a:solidFill>
                  <a:srgbClr val="202124"/>
                </a:solidFill>
                <a:highlight>
                  <a:srgbClr val="F8F9FA"/>
                </a:highlight>
              </a:rPr>
              <a:t>.</a:t>
            </a:r>
            <a:endParaRPr>
              <a:solidFill>
                <a:srgbClr val="202124"/>
              </a:solidFill>
              <a:highlight>
                <a:srgbClr val="F8F9FA"/>
              </a:highlight>
            </a:endParaRPr>
          </a:p>
          <a:p>
            <a:pPr marL="0" lvl="0" indent="0" algn="l" rtl="0">
              <a:lnSpc>
                <a:spcPct val="100000"/>
              </a:lnSpc>
              <a:spcBef>
                <a:spcPts val="0"/>
              </a:spcBef>
              <a:spcAft>
                <a:spcPts val="0"/>
              </a:spcAft>
              <a:buSzPts val="1400"/>
              <a:buNone/>
            </a:pPr>
            <a:endParaRPr>
              <a:solidFill>
                <a:srgbClr val="202124"/>
              </a:solidFill>
              <a:highlight>
                <a:srgbClr val="F8F9FA"/>
              </a:highlight>
            </a:endParaRPr>
          </a:p>
          <a:p>
            <a:pPr marL="0" lvl="0" indent="0" algn="l" rtl="0">
              <a:lnSpc>
                <a:spcPct val="100000"/>
              </a:lnSpc>
              <a:spcBef>
                <a:spcPts val="0"/>
              </a:spcBef>
              <a:spcAft>
                <a:spcPts val="0"/>
              </a:spcAft>
              <a:buSzPts val="1400"/>
              <a:buNone/>
            </a:pPr>
            <a:r>
              <a:rPr lang="tr-TR">
                <a:solidFill>
                  <a:srgbClr val="202124"/>
                </a:solidFill>
                <a:highlight>
                  <a:srgbClr val="F8F9FA"/>
                </a:highlight>
              </a:rPr>
              <a:t>Product Backlog items have a description, order, (size) estimate and value.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8076383dd3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1" name="Google Shape;401;g8076383dd3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In this slide you see the topics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Last lesson we have talked about scrum and scrum roles. Today we will quickly make a summerry about those to remember the scrum.</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Than we will focus on epic user story and task as well as scrum artifacts and ceremonies.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In the last hour of this session we will discuss what kanban is.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
        <p:cNvGrpSpPr/>
        <p:nvPr/>
      </p:nvGrpSpPr>
      <p:grpSpPr>
        <a:xfrm>
          <a:off x="0" y="0"/>
          <a:ext cx="0" cy="0"/>
          <a:chOff x="0" y="0"/>
          <a:chExt cx="0" cy="0"/>
        </a:xfrm>
      </p:grpSpPr>
      <p:sp>
        <p:nvSpPr>
          <p:cNvPr id="1177" name="Google Shape;1177;g880c0c7e24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8" name="Google Shape;1178;g880c0c7e24_0_3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200">
                <a:solidFill>
                  <a:srgbClr val="202124"/>
                </a:solidFill>
                <a:highlight>
                  <a:srgbClr val="F8F9FA"/>
                </a:highlight>
              </a:rPr>
              <a:t>The Sprint Backlog is a planning for the next sprint.</a:t>
            </a:r>
            <a:endParaRPr sz="1200">
              <a:solidFill>
                <a:srgbClr val="202124"/>
              </a:solidFill>
              <a:highlight>
                <a:srgbClr val="F8F9FA"/>
              </a:highlight>
            </a:endParaRPr>
          </a:p>
          <a:p>
            <a:pPr marL="0" lvl="0" indent="0" algn="l" rtl="0">
              <a:lnSpc>
                <a:spcPct val="100000"/>
              </a:lnSpc>
              <a:spcBef>
                <a:spcPts val="0"/>
              </a:spcBef>
              <a:spcAft>
                <a:spcPts val="0"/>
              </a:spcAft>
              <a:buSzPts val="1400"/>
              <a:buNone/>
            </a:pPr>
            <a:endParaRPr sz="1200">
              <a:solidFill>
                <a:srgbClr val="202124"/>
              </a:solidFill>
              <a:highlight>
                <a:srgbClr val="F8F9FA"/>
              </a:highlight>
            </a:endParaRPr>
          </a:p>
          <a:p>
            <a:pPr marL="0" lvl="0" indent="0" algn="l" rtl="0">
              <a:lnSpc>
                <a:spcPct val="100000"/>
              </a:lnSpc>
              <a:spcBef>
                <a:spcPts val="0"/>
              </a:spcBef>
              <a:spcAft>
                <a:spcPts val="0"/>
              </a:spcAft>
              <a:buSzPts val="1400"/>
              <a:buNone/>
            </a:pPr>
            <a:r>
              <a:rPr lang="tr-TR" sz="1200">
                <a:solidFill>
                  <a:srgbClr val="202124"/>
                </a:solidFill>
                <a:highlight>
                  <a:srgbClr val="F8F9FA"/>
                </a:highlight>
              </a:rPr>
              <a:t>It  includes the Product Backlog items </a:t>
            </a:r>
            <a:endParaRPr sz="1200">
              <a:solidFill>
                <a:srgbClr val="202124"/>
              </a:solidFill>
              <a:highlight>
                <a:srgbClr val="F8F9FA"/>
              </a:highlight>
            </a:endParaRPr>
          </a:p>
          <a:p>
            <a:pPr marL="0" lvl="0" indent="0" algn="l" rtl="0">
              <a:lnSpc>
                <a:spcPct val="100000"/>
              </a:lnSpc>
              <a:spcBef>
                <a:spcPts val="0"/>
              </a:spcBef>
              <a:spcAft>
                <a:spcPts val="0"/>
              </a:spcAft>
              <a:buSzPts val="1400"/>
              <a:buNone/>
            </a:pPr>
            <a:r>
              <a:rPr lang="tr-TR" sz="1200">
                <a:solidFill>
                  <a:srgbClr val="202124"/>
                </a:solidFill>
                <a:highlight>
                  <a:srgbClr val="F8F9FA"/>
                </a:highlight>
              </a:rPr>
              <a:t>selected for the Sprint,</a:t>
            </a:r>
            <a:endParaRPr sz="1200">
              <a:solidFill>
                <a:srgbClr val="202124"/>
              </a:solidFill>
              <a:highlight>
                <a:srgbClr val="F8F9FA"/>
              </a:highlight>
            </a:endParaRPr>
          </a:p>
          <a:p>
            <a:pPr marL="0" lvl="0" indent="0" algn="l" rtl="0">
              <a:lnSpc>
                <a:spcPct val="100000"/>
              </a:lnSpc>
              <a:spcBef>
                <a:spcPts val="0"/>
              </a:spcBef>
              <a:spcAft>
                <a:spcPts val="0"/>
              </a:spcAft>
              <a:buSzPts val="1400"/>
              <a:buNone/>
            </a:pPr>
            <a:endParaRPr sz="1200">
              <a:solidFill>
                <a:srgbClr val="202124"/>
              </a:solidFill>
              <a:highlight>
                <a:srgbClr val="F8F9FA"/>
              </a:highlight>
            </a:endParaRPr>
          </a:p>
          <a:p>
            <a:pPr marL="0" lvl="0" indent="0" algn="l" rtl="0">
              <a:lnSpc>
                <a:spcPct val="100000"/>
              </a:lnSpc>
              <a:spcBef>
                <a:spcPts val="0"/>
              </a:spcBef>
              <a:spcAft>
                <a:spcPts val="0"/>
              </a:spcAft>
              <a:buSzPts val="1400"/>
              <a:buNone/>
            </a:pPr>
            <a:r>
              <a:rPr lang="tr-TR" sz="1200">
                <a:solidFill>
                  <a:srgbClr val="202124"/>
                </a:solidFill>
                <a:highlight>
                  <a:srgbClr val="F8F9FA"/>
                </a:highlight>
              </a:rPr>
              <a:t>The Sprint Backlog includes all the work the Development Team to achieve the Sprint Goal.</a:t>
            </a:r>
            <a:endParaRPr sz="1200">
              <a:solidFill>
                <a:srgbClr val="202124"/>
              </a:solidFill>
              <a:highlight>
                <a:srgbClr val="F8F9FA"/>
              </a:highlight>
            </a:endParaRPr>
          </a:p>
          <a:p>
            <a:pPr marL="0" lvl="0" indent="0" algn="l" rtl="0">
              <a:lnSpc>
                <a:spcPct val="100000"/>
              </a:lnSpc>
              <a:spcBef>
                <a:spcPts val="0"/>
              </a:spcBef>
              <a:spcAft>
                <a:spcPts val="0"/>
              </a:spcAft>
              <a:buSzPts val="1400"/>
              <a:buNone/>
            </a:pPr>
            <a:endParaRPr sz="1200">
              <a:solidFill>
                <a:srgbClr val="202124"/>
              </a:solidFill>
              <a:highlight>
                <a:srgbClr val="F8F9FA"/>
              </a:highlight>
            </a:endParaRPr>
          </a:p>
          <a:p>
            <a:pPr marL="0" lvl="0" indent="0" algn="l" rtl="0">
              <a:lnSpc>
                <a:spcPct val="100000"/>
              </a:lnSpc>
              <a:spcBef>
                <a:spcPts val="0"/>
              </a:spcBef>
              <a:spcAft>
                <a:spcPts val="0"/>
              </a:spcAft>
              <a:buSzPts val="1400"/>
              <a:buNone/>
            </a:pPr>
            <a:r>
              <a:rPr lang="tr-TR" sz="1200">
                <a:solidFill>
                  <a:srgbClr val="202124"/>
                </a:solidFill>
                <a:highlight>
                  <a:srgbClr val="F8F9FA"/>
                </a:highlight>
              </a:rPr>
              <a:t>Only the Development Team can change the Sprint Backlog during the Sprint. </a:t>
            </a:r>
            <a:endParaRPr sz="1200">
              <a:solidFill>
                <a:srgbClr val="202124"/>
              </a:solidFill>
              <a:highlight>
                <a:srgbClr val="F8F9FA"/>
              </a:highlight>
            </a:endParaRPr>
          </a:p>
          <a:p>
            <a:pPr marL="0" lvl="0" indent="0" algn="l" rtl="0">
              <a:lnSpc>
                <a:spcPct val="100000"/>
              </a:lnSpc>
              <a:spcBef>
                <a:spcPts val="0"/>
              </a:spcBef>
              <a:spcAft>
                <a:spcPts val="0"/>
              </a:spcAft>
              <a:buSzPts val="1400"/>
              <a:buNone/>
            </a:pPr>
            <a:endParaRPr sz="1200">
              <a:solidFill>
                <a:srgbClr val="202124"/>
              </a:solidFill>
              <a:highlight>
                <a:srgbClr val="F8F9FA"/>
              </a:highlight>
            </a:endParaRPr>
          </a:p>
          <a:p>
            <a:pPr marL="0" lvl="0" indent="0" algn="l" rtl="0">
              <a:lnSpc>
                <a:spcPct val="100000"/>
              </a:lnSpc>
              <a:spcBef>
                <a:spcPts val="0"/>
              </a:spcBef>
              <a:spcAft>
                <a:spcPts val="0"/>
              </a:spcAft>
              <a:buSzPts val="1400"/>
              <a:buNone/>
            </a:pPr>
            <a:r>
              <a:rPr lang="tr-TR" sz="1200">
                <a:solidFill>
                  <a:srgbClr val="202124"/>
                </a:solidFill>
                <a:highlight>
                  <a:srgbClr val="F8F9FA"/>
                </a:highlight>
              </a:rPr>
              <a:t>The Sprint Backlog is a real-time picture of the work that the Development Team plans to accomplish during the Sprint,</a:t>
            </a:r>
            <a:endParaRPr sz="1200">
              <a:solidFill>
                <a:srgbClr val="202124"/>
              </a:solidFill>
              <a:highlight>
                <a:srgbClr val="F8F9FA"/>
              </a:highlight>
            </a:endParaRPr>
          </a:p>
          <a:p>
            <a:pPr marL="0" lvl="0" indent="0" algn="l" rtl="0">
              <a:lnSpc>
                <a:spcPct val="100000"/>
              </a:lnSpc>
              <a:spcBef>
                <a:spcPts val="0"/>
              </a:spcBef>
              <a:spcAft>
                <a:spcPts val="0"/>
              </a:spcAft>
              <a:buSzPts val="1400"/>
              <a:buNone/>
            </a:pPr>
            <a:r>
              <a:rPr lang="tr-TR" sz="1200">
                <a:solidFill>
                  <a:srgbClr val="202124"/>
                </a:solidFill>
                <a:highlight>
                  <a:srgbClr val="F8F9FA"/>
                </a:highlight>
              </a:rPr>
              <a:t> and it belongs exclusively to the Development Team.</a:t>
            </a:r>
            <a:endParaRPr sz="1200">
              <a:solidFill>
                <a:srgbClr val="202124"/>
              </a:solidFill>
              <a:highlight>
                <a:srgbClr val="F8F9FA"/>
              </a:highlight>
            </a:endParaRPr>
          </a:p>
          <a:p>
            <a:pPr marL="0" marR="38100" lvl="0" indent="0" algn="l" rtl="0">
              <a:lnSpc>
                <a:spcPct val="128571"/>
              </a:lnSpc>
              <a:spcBef>
                <a:spcPts val="0"/>
              </a:spcBef>
              <a:spcAft>
                <a:spcPts val="0"/>
              </a:spcAft>
              <a:buSzPts val="1100"/>
              <a:buNone/>
            </a:pPr>
            <a:endParaRPr sz="12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1200">
                <a:solidFill>
                  <a:srgbClr val="202124"/>
                </a:solidFill>
                <a:highlight>
                  <a:srgbClr val="F8F9FA"/>
                </a:highlight>
              </a:rPr>
              <a:t>The Development Team tracks the total remaining work, at least in each Daily Scrum, to see how close it is to achieving the Sprint Goal.</a:t>
            </a:r>
            <a:endParaRPr sz="1200">
              <a:solidFill>
                <a:srgbClr val="202124"/>
              </a:solidFill>
              <a:highlight>
                <a:srgbClr val="F8F9FA"/>
              </a:highlight>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880c0c7e24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6" name="Google Shape;1186;g880c0c7e24_0_3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200">
                <a:solidFill>
                  <a:srgbClr val="202124"/>
                </a:solidFill>
                <a:highlight>
                  <a:srgbClr val="F8F9FA"/>
                </a:highlight>
              </a:rPr>
              <a:t>Increment is the sum of the values ​​of the Product Backlog items completed during a Sprint and the Product Parts of all past Sprints. </a:t>
            </a:r>
            <a:endParaRPr sz="1200">
              <a:solidFill>
                <a:srgbClr val="202124"/>
              </a:solidFill>
              <a:highlight>
                <a:srgbClr val="F8F9FA"/>
              </a:highlight>
            </a:endParaRPr>
          </a:p>
          <a:p>
            <a:pPr marL="0" lvl="0" indent="0" algn="l" rtl="0">
              <a:lnSpc>
                <a:spcPct val="100000"/>
              </a:lnSpc>
              <a:spcBef>
                <a:spcPts val="0"/>
              </a:spcBef>
              <a:spcAft>
                <a:spcPts val="0"/>
              </a:spcAft>
              <a:buSzPts val="1400"/>
              <a:buNone/>
            </a:pPr>
            <a:r>
              <a:rPr lang="tr-TR" sz="1200">
                <a:solidFill>
                  <a:srgbClr val="202124"/>
                </a:solidFill>
                <a:highlight>
                  <a:srgbClr val="F8F9FA"/>
                </a:highlight>
              </a:rPr>
              <a:t>At the end of the Sprint, the new Increment must be "Done", </a:t>
            </a:r>
            <a:endParaRPr sz="1200">
              <a:solidFill>
                <a:srgbClr val="202124"/>
              </a:solidFill>
              <a:highlight>
                <a:srgbClr val="F8F9FA"/>
              </a:highlight>
            </a:endParaRPr>
          </a:p>
          <a:p>
            <a:pPr marL="0" lvl="0" indent="0" algn="l" rtl="0">
              <a:lnSpc>
                <a:spcPct val="100000"/>
              </a:lnSpc>
              <a:spcBef>
                <a:spcPts val="0"/>
              </a:spcBef>
              <a:spcAft>
                <a:spcPts val="0"/>
              </a:spcAft>
              <a:buSzPts val="1400"/>
              <a:buNone/>
            </a:pPr>
            <a:r>
              <a:rPr lang="tr-TR" sz="1200">
                <a:solidFill>
                  <a:srgbClr val="202124"/>
                </a:solidFill>
                <a:highlight>
                  <a:srgbClr val="F8F9FA"/>
                </a:highlight>
              </a:rPr>
              <a:t>meaning it must be available and meet the Scrum Team's definition of "Done".</a:t>
            </a:r>
            <a:endParaRPr sz="1200">
              <a:solidFill>
                <a:srgbClr val="202124"/>
              </a:solidFill>
              <a:highlight>
                <a:srgbClr val="F8F9FA"/>
              </a:highlight>
            </a:endParaRPr>
          </a:p>
          <a:p>
            <a:pPr marL="0" lvl="0" indent="0" algn="l" rtl="0">
              <a:lnSpc>
                <a:spcPct val="100000"/>
              </a:lnSpc>
              <a:spcBef>
                <a:spcPts val="0"/>
              </a:spcBef>
              <a:spcAft>
                <a:spcPts val="0"/>
              </a:spcAft>
              <a:buSzPts val="1400"/>
              <a:buNone/>
            </a:pPr>
            <a:endParaRPr sz="1200">
              <a:solidFill>
                <a:srgbClr val="202124"/>
              </a:solidFill>
              <a:highlight>
                <a:srgbClr val="F8F9FA"/>
              </a:highlight>
            </a:endParaRPr>
          </a:p>
          <a:p>
            <a:pPr marL="0" lvl="0" indent="0" algn="l" rtl="0">
              <a:lnSpc>
                <a:spcPct val="100000"/>
              </a:lnSpc>
              <a:spcBef>
                <a:spcPts val="0"/>
              </a:spcBef>
              <a:spcAft>
                <a:spcPts val="0"/>
              </a:spcAft>
              <a:buSzPts val="1400"/>
              <a:buNone/>
            </a:pPr>
            <a:endParaRPr sz="12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1200">
                <a:solidFill>
                  <a:srgbClr val="202124"/>
                </a:solidFill>
                <a:highlight>
                  <a:srgbClr val="F8F9FA"/>
                </a:highlight>
              </a:rPr>
              <a:t>The Increment is a step towards the vision or goal. Whether the Product Owner decides to release - it must be in a usable state.</a:t>
            </a:r>
            <a:endParaRPr sz="1200">
              <a:solidFill>
                <a:srgbClr val="202124"/>
              </a:solidFill>
              <a:highlight>
                <a:srgbClr val="F8F9FA"/>
              </a:highlight>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880c0c7e24_0_9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880c0c7e24_0_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a:t>🍐 This is a Pear Deck Multiple Choice Slide. Your current options are: A: Product Owner, B: Development Team, C: Analyst, D: Stakeholder, </a:t>
            </a:r>
            <a:endParaRPr/>
          </a:p>
          <a:p>
            <a:pPr marL="0" lvl="0" indent="0" algn="l" rtl="0">
              <a:spcBef>
                <a:spcPts val="0"/>
              </a:spcBef>
              <a:spcAft>
                <a:spcPts val="0"/>
              </a:spcAft>
              <a:buNone/>
            </a:pPr>
            <a:r>
              <a:rPr lang="tr-TR"/>
              <a:t>🍐  To edit the type of question or choices, go back to the "Ask Students a Question" in the Pear Deck sidebar.</a:t>
            </a:r>
            <a:endParaRPr/>
          </a:p>
          <a:p>
            <a:pPr marL="0" lvl="0" indent="0" algn="l" rtl="0">
              <a:spcBef>
                <a:spcPts val="0"/>
              </a:spcBef>
              <a:spcAft>
                <a:spcPts val="0"/>
              </a:spcAft>
              <a:buNone/>
            </a:pPr>
            <a:endParaRPr/>
          </a:p>
          <a:p>
            <a:pPr marL="0" lvl="0" indent="0" algn="l" rtl="0">
              <a:spcBef>
                <a:spcPts val="0"/>
              </a:spcBef>
              <a:spcAft>
                <a:spcPts val="0"/>
              </a:spcAft>
              <a:buNone/>
            </a:pPr>
            <a:r>
              <a:rPr lang="tr-TR" sz="1900">
                <a:solidFill>
                  <a:srgbClr val="4A86E8"/>
                </a:solidFill>
                <a:latin typeface="Proxima Nova Semibold"/>
                <a:ea typeface="Proxima Nova Semibold"/>
                <a:cs typeface="Proxima Nova Semibold"/>
                <a:sym typeface="Proxima Nova Semibold"/>
              </a:rPr>
              <a:t>Who prioritizes the product backlog items?</a:t>
            </a:r>
            <a:endParaRPr sz="1900">
              <a:solidFill>
                <a:srgbClr val="4A86E8"/>
              </a:solidFill>
              <a:latin typeface="Proxima Nova Semibold"/>
              <a:ea typeface="Proxima Nova Semibold"/>
              <a:cs typeface="Proxima Nova Semibold"/>
              <a:sym typeface="Proxima Nova Semibold"/>
            </a:endParaRPr>
          </a:p>
          <a:p>
            <a:pPr marL="0" lvl="0" indent="0" algn="l" rtl="0">
              <a:spcBef>
                <a:spcPts val="0"/>
              </a:spcBef>
              <a:spcAft>
                <a:spcPts val="0"/>
              </a:spcAft>
              <a:buNone/>
            </a:pPr>
            <a:endParaRPr sz="1900">
              <a:solidFill>
                <a:srgbClr val="4A86E8"/>
              </a:solidFill>
              <a:latin typeface="Proxima Nova Semibold"/>
              <a:ea typeface="Proxima Nova Semibold"/>
              <a:cs typeface="Proxima Nova Semibold"/>
              <a:sym typeface="Proxima Nova Semibold"/>
            </a:endParaRPr>
          </a:p>
          <a:p>
            <a:pPr marL="0" lvl="0" indent="0" algn="l" rtl="0">
              <a:spcBef>
                <a:spcPts val="0"/>
              </a:spcBef>
              <a:spcAft>
                <a:spcPts val="0"/>
              </a:spcAft>
              <a:buNone/>
            </a:pPr>
            <a:r>
              <a:rPr lang="tr-TR" sz="1200">
                <a:solidFill>
                  <a:srgbClr val="202124"/>
                </a:solidFill>
                <a:highlight>
                  <a:srgbClr val="FFFFFF"/>
                </a:highlight>
              </a:rPr>
              <a:t>In real </a:t>
            </a:r>
            <a:r>
              <a:rPr lang="tr-TR" sz="1200" b="1">
                <a:solidFill>
                  <a:srgbClr val="202124"/>
                </a:solidFill>
                <a:highlight>
                  <a:srgbClr val="FFFFFF"/>
                </a:highlight>
              </a:rPr>
              <a:t>Scrum</a:t>
            </a:r>
            <a:r>
              <a:rPr lang="tr-TR" sz="1200">
                <a:solidFill>
                  <a:srgbClr val="202124"/>
                </a:solidFill>
                <a:highlight>
                  <a:srgbClr val="FFFFFF"/>
                </a:highlight>
              </a:rPr>
              <a:t>, the </a:t>
            </a:r>
            <a:r>
              <a:rPr lang="tr-TR" sz="1200" b="1">
                <a:solidFill>
                  <a:srgbClr val="202124"/>
                </a:solidFill>
                <a:highlight>
                  <a:srgbClr val="FFFFFF"/>
                </a:highlight>
              </a:rPr>
              <a:t>Product</a:t>
            </a:r>
            <a:r>
              <a:rPr lang="tr-TR" sz="1200">
                <a:solidFill>
                  <a:srgbClr val="202124"/>
                </a:solidFill>
                <a:highlight>
                  <a:srgbClr val="FFFFFF"/>
                </a:highlight>
              </a:rPr>
              <a:t> Owner is the one that </a:t>
            </a:r>
            <a:r>
              <a:rPr lang="tr-TR" sz="1200" b="1">
                <a:solidFill>
                  <a:srgbClr val="202124"/>
                </a:solidFill>
                <a:highlight>
                  <a:srgbClr val="FFFFFF"/>
                </a:highlight>
              </a:rPr>
              <a:t>prioritizes the product backlog</a:t>
            </a:r>
            <a:r>
              <a:rPr lang="tr-TR" sz="1200">
                <a:solidFill>
                  <a:srgbClr val="202124"/>
                </a:solidFill>
                <a:highlight>
                  <a:srgbClr val="FFFFFF"/>
                </a:highlight>
              </a:rPr>
              <a:t>. </a:t>
            </a:r>
            <a:endParaRPr sz="1200">
              <a:solidFill>
                <a:srgbClr val="202124"/>
              </a:solidFill>
              <a:highlight>
                <a:srgbClr val="FFFFFF"/>
              </a:highlight>
            </a:endParaRPr>
          </a:p>
          <a:p>
            <a:pPr marL="0" lvl="0" indent="0" algn="l" rtl="0">
              <a:spcBef>
                <a:spcPts val="0"/>
              </a:spcBef>
              <a:spcAft>
                <a:spcPts val="0"/>
              </a:spcAft>
              <a:buNone/>
            </a:pPr>
            <a:r>
              <a:rPr lang="tr-TR" sz="1200">
                <a:solidFill>
                  <a:srgbClr val="202124"/>
                </a:solidFill>
                <a:highlight>
                  <a:srgbClr val="FFFFFF"/>
                </a:highlight>
              </a:rPr>
              <a:t>However, it is the Development Team that decides</a:t>
            </a:r>
            <a:endParaRPr sz="1200">
              <a:solidFill>
                <a:srgbClr val="202124"/>
              </a:solidFill>
              <a:highlight>
                <a:srgbClr val="FFFFFF"/>
              </a:highlight>
            </a:endParaRPr>
          </a:p>
          <a:p>
            <a:pPr marL="0" lvl="0" indent="0" algn="l" rtl="0">
              <a:spcBef>
                <a:spcPts val="0"/>
              </a:spcBef>
              <a:spcAft>
                <a:spcPts val="0"/>
              </a:spcAft>
              <a:buClr>
                <a:schemeClr val="dk1"/>
              </a:buClr>
              <a:buSzPts val="1100"/>
              <a:buFont typeface="Arial"/>
              <a:buNone/>
            </a:pPr>
            <a:r>
              <a:rPr lang="tr-TR" sz="1200">
                <a:solidFill>
                  <a:srgbClr val="202124"/>
                </a:solidFill>
                <a:highlight>
                  <a:srgbClr val="FFFFFF"/>
                </a:highlight>
              </a:rPr>
              <a:t> how many of the </a:t>
            </a:r>
            <a:r>
              <a:rPr lang="tr-TR" sz="1200" b="1">
                <a:solidFill>
                  <a:srgbClr val="202124"/>
                </a:solidFill>
                <a:highlight>
                  <a:srgbClr val="FFFFFF"/>
                </a:highlight>
              </a:rPr>
              <a:t>prioritized</a:t>
            </a:r>
            <a:r>
              <a:rPr lang="tr-TR" sz="1200">
                <a:solidFill>
                  <a:srgbClr val="202124"/>
                </a:solidFill>
                <a:highlight>
                  <a:srgbClr val="FFFFFF"/>
                </a:highlight>
              </a:rPr>
              <a:t> stories it can fit in the upcoming </a:t>
            </a:r>
            <a:r>
              <a:rPr lang="tr-TR" sz="1200" b="1">
                <a:solidFill>
                  <a:srgbClr val="202124"/>
                </a:solidFill>
                <a:highlight>
                  <a:srgbClr val="FFFFFF"/>
                </a:highlight>
              </a:rPr>
              <a:t>Sprint</a:t>
            </a:r>
            <a:r>
              <a:rPr lang="tr-TR" sz="1200">
                <a:solidFill>
                  <a:srgbClr val="202124"/>
                </a:solidFill>
                <a:highlight>
                  <a:srgbClr val="FFFFFF"/>
                </a:highlight>
              </a:rPr>
              <a:t>.</a:t>
            </a:r>
            <a:endParaRPr sz="1900">
              <a:solidFill>
                <a:srgbClr val="4A86E8"/>
              </a:solidFill>
              <a:latin typeface="Proxima Nova Semibold"/>
              <a:ea typeface="Proxima Nova Semibold"/>
              <a:cs typeface="Proxima Nova Semibold"/>
              <a:sym typeface="Proxima Nova Semibo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g880c0c7e24_0_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5" name="Google Shape;1205;g880c0c7e24_0_5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880c0c7e24_0_7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7" name="Google Shape;1317;g880c0c7e24_0_7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In sprint planning, Based on the Product Backlog, it is determined which ones will be completed in the following sprint.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None/>
            </a:pPr>
            <a:r>
              <a:rPr lang="tr-TR" sz="1200">
                <a:solidFill>
                  <a:srgbClr val="1C2B39"/>
                </a:solidFill>
                <a:highlight>
                  <a:srgbClr val="F0F0F0"/>
                </a:highlight>
              </a:rPr>
              <a:t>A daily stand-up meeting is a short, time-boxed team status check, held every day, usually at a set time. </a:t>
            </a:r>
            <a:endParaRPr sz="1200">
              <a:solidFill>
                <a:srgbClr val="1C2B39"/>
              </a:solidFill>
              <a:highlight>
                <a:srgbClr val="F0F0F0"/>
              </a:highlight>
            </a:endParaRPr>
          </a:p>
          <a:p>
            <a:pPr marL="0" lvl="0" indent="0" algn="l" rtl="0">
              <a:lnSpc>
                <a:spcPct val="100000"/>
              </a:lnSpc>
              <a:spcBef>
                <a:spcPts val="0"/>
              </a:spcBef>
              <a:spcAft>
                <a:spcPts val="0"/>
              </a:spcAft>
              <a:buNone/>
            </a:pPr>
            <a:r>
              <a:rPr lang="tr-TR" sz="1200">
                <a:solidFill>
                  <a:srgbClr val="1C2B39"/>
                </a:solidFill>
                <a:highlight>
                  <a:srgbClr val="F0F0F0"/>
                </a:highlight>
              </a:rPr>
              <a:t>The Scrum framework calls the daily stand-up a ‘</a:t>
            </a:r>
            <a:r>
              <a:rPr lang="tr-TR" sz="1200" i="1">
                <a:solidFill>
                  <a:srgbClr val="1C2B39"/>
                </a:solidFill>
                <a:highlight>
                  <a:srgbClr val="F0F0F0"/>
                </a:highlight>
              </a:rPr>
              <a:t>Daily Scrum</a:t>
            </a:r>
            <a:r>
              <a:rPr lang="tr-TR" sz="1200">
                <a:solidFill>
                  <a:srgbClr val="1C2B39"/>
                </a:solidFill>
                <a:highlight>
                  <a:srgbClr val="F0F0F0"/>
                </a:highlight>
              </a:rPr>
              <a:t>’.</a:t>
            </a:r>
            <a:endParaRPr sz="700"/>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None/>
            </a:pPr>
            <a:r>
              <a:rPr lang="tr-TR"/>
              <a:t>Sprint Review, discussing the work completed in Sprint and get feedback from stakeholders.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None/>
            </a:pPr>
            <a:r>
              <a:rPr lang="tr-TR"/>
              <a:t>Retrospective, Think about what went well / did not in the previous sprint and identify improvements.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there is also a grooming meeting;</a:t>
            </a:r>
            <a:endParaRPr/>
          </a:p>
          <a:p>
            <a:pPr marL="0" lvl="0" indent="0" algn="l" rtl="0">
              <a:lnSpc>
                <a:spcPct val="100000"/>
              </a:lnSpc>
              <a:spcBef>
                <a:spcPts val="0"/>
              </a:spcBef>
              <a:spcAft>
                <a:spcPts val="0"/>
              </a:spcAft>
              <a:buNone/>
            </a:pPr>
            <a:r>
              <a:rPr lang="tr-TR" sz="1200">
                <a:solidFill>
                  <a:srgbClr val="6A6E72"/>
                </a:solidFill>
              </a:rPr>
              <a:t>Backlog grooming, also referred to as backlog refinement or story time.</a:t>
            </a:r>
            <a:endParaRPr sz="1200">
              <a:solidFill>
                <a:srgbClr val="6A6E72"/>
              </a:solidFill>
            </a:endParaRPr>
          </a:p>
          <a:p>
            <a:pPr marL="0" lvl="0" indent="0" algn="l" rtl="0">
              <a:lnSpc>
                <a:spcPct val="100000"/>
              </a:lnSpc>
              <a:spcBef>
                <a:spcPts val="0"/>
              </a:spcBef>
              <a:spcAft>
                <a:spcPts val="0"/>
              </a:spcAft>
              <a:buNone/>
            </a:pPr>
            <a:r>
              <a:rPr lang="tr-TR">
                <a:solidFill>
                  <a:schemeClr val="dk1"/>
                </a:solidFill>
                <a:highlight>
                  <a:srgbClr val="FFFFFF"/>
                </a:highlight>
              </a:rPr>
              <a:t>Grooming (or refinement) is a meeting of the Scrum team in which the product backlog items are discussed and</a:t>
            </a:r>
            <a:endParaRPr>
              <a:solidFill>
                <a:schemeClr val="dk1"/>
              </a:solidFill>
              <a:highlight>
                <a:srgbClr val="FFFFFF"/>
              </a:highlight>
            </a:endParaRPr>
          </a:p>
          <a:p>
            <a:pPr marL="0" lvl="0" indent="0" algn="l" rtl="0">
              <a:lnSpc>
                <a:spcPct val="100000"/>
              </a:lnSpc>
              <a:spcBef>
                <a:spcPts val="0"/>
              </a:spcBef>
              <a:spcAft>
                <a:spcPts val="0"/>
              </a:spcAft>
              <a:buNone/>
            </a:pPr>
            <a:r>
              <a:rPr lang="tr-TR">
                <a:solidFill>
                  <a:schemeClr val="dk1"/>
                </a:solidFill>
                <a:highlight>
                  <a:srgbClr val="FFFFFF"/>
                </a:highlight>
              </a:rPr>
              <a:t> the next sprint planning is prepared.</a:t>
            </a:r>
            <a:endParaRPr>
              <a:solidFill>
                <a:schemeClr val="dk1"/>
              </a:solidFill>
              <a:highlight>
                <a:srgbClr val="FFFFFF"/>
              </a:highlight>
            </a:endParaRPr>
          </a:p>
          <a:p>
            <a:pPr marL="0" lvl="0" indent="0" algn="l" rtl="0">
              <a:lnSpc>
                <a:spcPct val="100000"/>
              </a:lnSpc>
              <a:spcBef>
                <a:spcPts val="0"/>
              </a:spcBef>
              <a:spcAft>
                <a:spcPts val="0"/>
              </a:spcAft>
              <a:buNone/>
            </a:pPr>
            <a:r>
              <a:rPr lang="tr-TR">
                <a:solidFill>
                  <a:schemeClr val="dk1"/>
                </a:solidFill>
                <a:highlight>
                  <a:srgbClr val="FFFFFF"/>
                </a:highlight>
              </a:rPr>
              <a:t>It is like a preparation for sprint planning.</a:t>
            </a:r>
            <a:endParaRPr>
              <a:solidFill>
                <a:schemeClr val="dk1"/>
              </a:solidFill>
              <a:highlight>
                <a:srgbClr val="FFFFFF"/>
              </a:highlight>
            </a:endParaRPr>
          </a:p>
          <a:p>
            <a:pPr marL="0" lvl="0" indent="0" algn="l" rtl="0">
              <a:lnSpc>
                <a:spcPct val="100000"/>
              </a:lnSpc>
              <a:spcBef>
                <a:spcPts val="0"/>
              </a:spcBef>
              <a:spcAft>
                <a:spcPts val="0"/>
              </a:spcAft>
              <a:buNone/>
            </a:pPr>
            <a:r>
              <a:rPr lang="tr-TR">
                <a:solidFill>
                  <a:schemeClr val="dk1"/>
                </a:solidFill>
                <a:highlight>
                  <a:srgbClr val="FFFFFF"/>
                </a:highlight>
              </a:rPr>
              <a:t>not so common.</a:t>
            </a:r>
            <a:endParaRPr>
              <a:solidFill>
                <a:schemeClr val="dk1"/>
              </a:solidFill>
              <a:highlight>
                <a:srgbClr val="FFFFFF"/>
              </a:highlight>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gda74dcbe4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7" name="Google Shape;1327;gda74dcbe4d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3"/>
        <p:cNvGrpSpPr/>
        <p:nvPr/>
      </p:nvGrpSpPr>
      <p:grpSpPr>
        <a:xfrm>
          <a:off x="0" y="0"/>
          <a:ext cx="0" cy="0"/>
          <a:chOff x="0" y="0"/>
          <a:chExt cx="0" cy="0"/>
        </a:xfrm>
      </p:grpSpPr>
      <p:sp>
        <p:nvSpPr>
          <p:cNvPr id="1334" name="Google Shape;1334;g880c0c7e24_0_7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5" name="Google Shape;1335;g880c0c7e24_0_7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tr-TR"/>
              <a:t>Lets see one by one;</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tr-TR"/>
              <a:t>The work to be performed in the Sprint is planned at the Sprint Planning. This plan is created by the collaborative work of the entire Scrum Team.</a:t>
            </a:r>
            <a:endParaRPr/>
          </a:p>
          <a:p>
            <a:pPr marL="0" lvl="0" indent="0" algn="l" rtl="0">
              <a:lnSpc>
                <a:spcPct val="100000"/>
              </a:lnSpc>
              <a:spcBef>
                <a:spcPts val="0"/>
              </a:spcBef>
              <a:spcAft>
                <a:spcPts val="0"/>
              </a:spcAft>
              <a:buClr>
                <a:schemeClr val="dk1"/>
              </a:buClr>
              <a:buSzPts val="1100"/>
              <a:buFont typeface="Arial"/>
              <a:buNone/>
            </a:pPr>
            <a:r>
              <a:rPr lang="tr-TR"/>
              <a:t>Sprint Planning is time-boxed to a maximum of eight hours for a one-month Sprint. For shorter Sprints, the event is usually shorter. The Scrum Master ensures that the event takes place and that attendants understand its purpose. The Scrum Master teaches the Scrum Team to keep it within the time-box.</a:t>
            </a:r>
            <a:endParaRPr/>
          </a:p>
          <a:p>
            <a:pPr marL="0" lvl="0" indent="0" algn="l" rtl="0">
              <a:lnSpc>
                <a:spcPct val="100000"/>
              </a:lnSpc>
              <a:spcBef>
                <a:spcPts val="0"/>
              </a:spcBef>
              <a:spcAft>
                <a:spcPts val="0"/>
              </a:spcAft>
              <a:buClr>
                <a:schemeClr val="dk1"/>
              </a:buClr>
              <a:buSzPts val="1100"/>
              <a:buFont typeface="Arial"/>
              <a:buNone/>
            </a:pPr>
            <a:r>
              <a:rPr lang="tr-TR"/>
              <a:t>Sprint Planning answers the following:</a:t>
            </a:r>
            <a:endParaRPr/>
          </a:p>
          <a:p>
            <a:pPr marL="0" lvl="0" indent="0" algn="l" rtl="0">
              <a:lnSpc>
                <a:spcPct val="100000"/>
              </a:lnSpc>
              <a:spcBef>
                <a:spcPts val="0"/>
              </a:spcBef>
              <a:spcAft>
                <a:spcPts val="0"/>
              </a:spcAft>
              <a:buClr>
                <a:schemeClr val="dk1"/>
              </a:buClr>
              <a:buSzPts val="1100"/>
              <a:buFont typeface="Arial"/>
              <a:buNone/>
            </a:pPr>
            <a:r>
              <a:rPr lang="tr-TR"/>
              <a:t>• </a:t>
            </a:r>
            <a:r>
              <a:rPr lang="tr-TR">
                <a:solidFill>
                  <a:schemeClr val="dk1"/>
                </a:solidFill>
              </a:rPr>
              <a:t>Topic One: </a:t>
            </a:r>
            <a:r>
              <a:rPr lang="tr-TR"/>
              <a:t>What can be delivered in the Increment resulting from the upcoming Sprint? What can be done this Sprint?</a:t>
            </a:r>
            <a:endParaRPr/>
          </a:p>
          <a:p>
            <a:pPr marL="0" lvl="0" indent="0" algn="l" rtl="0">
              <a:lnSpc>
                <a:spcPct val="100000"/>
              </a:lnSpc>
              <a:spcBef>
                <a:spcPts val="0"/>
              </a:spcBef>
              <a:spcAft>
                <a:spcPts val="0"/>
              </a:spcAft>
              <a:buNone/>
            </a:pPr>
            <a:r>
              <a:rPr lang="tr-TR"/>
              <a:t>• Topic Two: How will the work needed to deliver the Increment be achieved? How will the chosen work get done?</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By the end of the Sprint Planning, the Development Team should be able to explain to the Product Owner and Scrum Master how it intends to work as a self-organizing team to accomplish the Sprint Goal and create the anticipated Increment.</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4"/>
        <p:cNvGrpSpPr/>
        <p:nvPr/>
      </p:nvGrpSpPr>
      <p:grpSpPr>
        <a:xfrm>
          <a:off x="0" y="0"/>
          <a:ext cx="0" cy="0"/>
          <a:chOff x="0" y="0"/>
          <a:chExt cx="0" cy="0"/>
        </a:xfrm>
      </p:grpSpPr>
      <p:sp>
        <p:nvSpPr>
          <p:cNvPr id="1345" name="Google Shape;1345;gda74dcbe4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6" name="Google Shape;1346;gda74dcbe4d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2"/>
        <p:cNvGrpSpPr/>
        <p:nvPr/>
      </p:nvGrpSpPr>
      <p:grpSpPr>
        <a:xfrm>
          <a:off x="0" y="0"/>
          <a:ext cx="0" cy="0"/>
          <a:chOff x="0" y="0"/>
          <a:chExt cx="0" cy="0"/>
        </a:xfrm>
      </p:grpSpPr>
      <p:sp>
        <p:nvSpPr>
          <p:cNvPr id="1353" name="Google Shape;1353;g880c0c7e24_0_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4" name="Google Shape;1354;g880c0c7e24_0_7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a:t>The Daily Scrum is a 15-minute time-boxed event for the Development Team. The Daily Scrum is held every day of the Sprint. </a:t>
            </a:r>
            <a:endParaRPr/>
          </a:p>
          <a:p>
            <a:pPr marL="0" lvl="0" indent="0" algn="l" rtl="0">
              <a:lnSpc>
                <a:spcPct val="100000"/>
              </a:lnSpc>
              <a:spcBef>
                <a:spcPts val="0"/>
              </a:spcBef>
              <a:spcAft>
                <a:spcPts val="0"/>
              </a:spcAft>
              <a:buNone/>
            </a:pPr>
            <a:r>
              <a:rPr lang="tr-TR"/>
              <a:t>At it, the Development Team plans work for the next 24 hours. </a:t>
            </a:r>
            <a:endParaRPr/>
          </a:p>
          <a:p>
            <a:pPr marL="0" lvl="0" indent="0" algn="l" rtl="0">
              <a:lnSpc>
                <a:spcPct val="100000"/>
              </a:lnSpc>
              <a:spcBef>
                <a:spcPts val="0"/>
              </a:spcBef>
              <a:spcAft>
                <a:spcPts val="0"/>
              </a:spcAft>
              <a:buNone/>
            </a:pPr>
            <a:r>
              <a:rPr lang="tr-TR"/>
              <a:t>This optimizes team collaboration and performance by inspecting the work since the last Daily Scrum and forecasting upcoming Sprint work. The Daily Scrum is held at the same time and place each day to reduce complexity. </a:t>
            </a:r>
            <a:endParaRPr/>
          </a:p>
          <a:p>
            <a:pPr marL="0" lvl="0" indent="0" algn="l" rtl="0">
              <a:lnSpc>
                <a:spcPct val="100000"/>
              </a:lnSpc>
              <a:spcBef>
                <a:spcPts val="0"/>
              </a:spcBef>
              <a:spcAft>
                <a:spcPts val="0"/>
              </a:spcAft>
              <a:buNone/>
            </a:pPr>
            <a:r>
              <a:rPr lang="tr-TR"/>
              <a:t>The Development Team uses the Daily Scrum to inspect progress toward the Sprint Goal and to inspect how progress is trending toward completing the work in the Sprint Backlog. </a:t>
            </a:r>
            <a:endParaRPr/>
          </a:p>
          <a:p>
            <a:pPr marL="0" lvl="0" indent="0" algn="l" rtl="0">
              <a:lnSpc>
                <a:spcPct val="100000"/>
              </a:lnSpc>
              <a:spcBef>
                <a:spcPts val="0"/>
              </a:spcBef>
              <a:spcAft>
                <a:spcPts val="0"/>
              </a:spcAft>
              <a:buNone/>
            </a:pPr>
            <a:r>
              <a:rPr lang="tr-TR"/>
              <a:t>The Daily Scrum optimizes the probability that the Development Team will meet the Sprint Goal. Every day, the Development Team should understand how it intends to work together as a self-organizing team to accomplish the Sprint Goal and create the anticipated Increment by the end of the Sprint.</a:t>
            </a:r>
            <a:endParaRPr/>
          </a:p>
          <a:p>
            <a:pPr marL="0" lvl="0" indent="0" algn="l" rtl="0">
              <a:lnSpc>
                <a:spcPct val="100000"/>
              </a:lnSpc>
              <a:spcBef>
                <a:spcPts val="0"/>
              </a:spcBef>
              <a:spcAft>
                <a:spcPts val="0"/>
              </a:spcAft>
              <a:buNone/>
            </a:pPr>
            <a:r>
              <a:rPr lang="tr-TR"/>
              <a:t> The structure of the meeting is set by the Development Team and can be conducted in different ways if it focuses on progress toward the Sprint Goal. </a:t>
            </a:r>
            <a:endParaRPr/>
          </a:p>
          <a:p>
            <a:pPr marL="0" lvl="0" indent="0" algn="l" rtl="0">
              <a:lnSpc>
                <a:spcPct val="100000"/>
              </a:lnSpc>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8"/>
        <p:cNvGrpSpPr/>
        <p:nvPr/>
      </p:nvGrpSpPr>
      <p:grpSpPr>
        <a:xfrm>
          <a:off x="0" y="0"/>
          <a:ext cx="0" cy="0"/>
          <a:chOff x="0" y="0"/>
          <a:chExt cx="0" cy="0"/>
        </a:xfrm>
      </p:grpSpPr>
      <p:sp>
        <p:nvSpPr>
          <p:cNvPr id="1369" name="Google Shape;1369;gd999ef361f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0" name="Google Shape;1370;gd999ef361f_0_1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Some Development Teams will use questions, some will be more discussion based. Here is an example of what might be used: </a:t>
            </a:r>
            <a:endParaRPr/>
          </a:p>
          <a:p>
            <a:pPr marL="0" lvl="0" indent="0" algn="l" rtl="0">
              <a:lnSpc>
                <a:spcPct val="100000"/>
              </a:lnSpc>
              <a:spcBef>
                <a:spcPts val="0"/>
              </a:spcBef>
              <a:spcAft>
                <a:spcPts val="0"/>
              </a:spcAft>
              <a:buNone/>
            </a:pPr>
            <a:r>
              <a:rPr lang="tr-TR"/>
              <a:t>• What did I do yesterday that helped the Development Team meet the Sprint Goal? </a:t>
            </a:r>
            <a:endParaRPr/>
          </a:p>
          <a:p>
            <a:pPr marL="0" lvl="0" indent="0" algn="l" rtl="0">
              <a:lnSpc>
                <a:spcPct val="100000"/>
              </a:lnSpc>
              <a:spcBef>
                <a:spcPts val="0"/>
              </a:spcBef>
              <a:spcAft>
                <a:spcPts val="0"/>
              </a:spcAft>
              <a:buNone/>
            </a:pPr>
            <a:r>
              <a:rPr lang="tr-TR"/>
              <a:t>• What will I do today to help the Development Team meet the Sprint Goal?</a:t>
            </a:r>
            <a:endParaRPr/>
          </a:p>
          <a:p>
            <a:pPr marL="0" lvl="0" indent="0" algn="l" rtl="0">
              <a:lnSpc>
                <a:spcPct val="100000"/>
              </a:lnSpc>
              <a:spcBef>
                <a:spcPts val="0"/>
              </a:spcBef>
              <a:spcAft>
                <a:spcPts val="0"/>
              </a:spcAft>
              <a:buNone/>
            </a:pPr>
            <a:r>
              <a:rPr lang="tr-TR"/>
              <a:t> • Do I see any impediment that prevents me or the Development Team from meeting the Sprint Goal?</a:t>
            </a:r>
            <a:endParaRPr/>
          </a:p>
          <a:p>
            <a:pPr marL="0" lvl="0" indent="0" algn="l" rtl="0">
              <a:lnSpc>
                <a:spcPct val="100000"/>
              </a:lnSpc>
              <a:spcBef>
                <a:spcPts val="0"/>
              </a:spcBef>
              <a:spcAft>
                <a:spcPts val="0"/>
              </a:spcAft>
              <a:buNone/>
            </a:pPr>
            <a:r>
              <a:rPr lang="tr-TR"/>
              <a:t> The Development Team or team members often meet immediately after the Daily Scrum for detailed discussions, or to adapt, or replan, the rest of the Sprint’s work. The Scrum Master ensures that the Development Team has the meeting, but the Development Team is responsible for conducting the Daily Scrum. </a:t>
            </a:r>
            <a:endParaRPr/>
          </a:p>
          <a:p>
            <a:pPr marL="0" lvl="0" indent="0" algn="l" rtl="0">
              <a:lnSpc>
                <a:spcPct val="100000"/>
              </a:lnSpc>
              <a:spcBef>
                <a:spcPts val="0"/>
              </a:spcBef>
              <a:spcAft>
                <a:spcPts val="0"/>
              </a:spcAft>
              <a:buNone/>
            </a:pPr>
            <a:r>
              <a:rPr lang="tr-TR"/>
              <a:t>The Scrum Master teaches the Development Team to keep the Daily Scrum within the 15-minute time-box.</a:t>
            </a:r>
            <a:endParaRPr/>
          </a:p>
          <a:p>
            <a:pPr marL="0" lvl="0" indent="0" algn="l" rtl="0">
              <a:lnSpc>
                <a:spcPct val="100000"/>
              </a:lnSpc>
              <a:spcBef>
                <a:spcPts val="0"/>
              </a:spcBef>
              <a:spcAft>
                <a:spcPts val="0"/>
              </a:spcAft>
              <a:buNone/>
            </a:pPr>
            <a:r>
              <a:rPr lang="tr-TR"/>
              <a:t> The Daily Scrum is an internal meeting for the Development Team. </a:t>
            </a:r>
            <a:endParaRPr/>
          </a:p>
          <a:p>
            <a:pPr marL="0" lvl="0" indent="0" algn="l" rtl="0">
              <a:lnSpc>
                <a:spcPct val="100000"/>
              </a:lnSpc>
              <a:spcBef>
                <a:spcPts val="0"/>
              </a:spcBef>
              <a:spcAft>
                <a:spcPts val="0"/>
              </a:spcAft>
              <a:buNone/>
            </a:pPr>
            <a:r>
              <a:rPr lang="tr-TR"/>
              <a:t>If others are present, the Scrum Master ensures that they do not disrupt the meeting.</a:t>
            </a:r>
            <a:endParaRPr/>
          </a:p>
          <a:p>
            <a:pPr marL="0" lvl="0" indent="0" algn="l" rtl="0">
              <a:lnSpc>
                <a:spcPct val="100000"/>
              </a:lnSpc>
              <a:spcBef>
                <a:spcPts val="0"/>
              </a:spcBef>
              <a:spcAft>
                <a:spcPts val="0"/>
              </a:spcAft>
              <a:buNone/>
            </a:pPr>
            <a:r>
              <a:rPr lang="tr-TR"/>
              <a:t> Daily Scrums improve communications, eliminate other meetings, identify impediments to development for removal, highlight and promote quick decision-making, and improve the Development Team’s level of knowledge. This is a key inspect and adapt meeting.</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880ff6bd08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1" name="Google Shape;411;g880ff6bd08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What do you think about this slide?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g880c0c7e24_0_8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6" name="Google Shape;1386;g880c0c7e24_0_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a:t>🍐 This is a Pear Deck Multiple Choice Slide. Your current options are: A: Development Team, B: Scrum Master, C: Development Team and Product Owner, </a:t>
            </a:r>
            <a:endParaRPr/>
          </a:p>
          <a:p>
            <a:pPr marL="0" lvl="0" indent="0" algn="l" rtl="0">
              <a:spcBef>
                <a:spcPts val="0"/>
              </a:spcBef>
              <a:spcAft>
                <a:spcPts val="0"/>
              </a:spcAft>
              <a:buNone/>
            </a:pPr>
            <a:r>
              <a:rPr lang="tr-TR"/>
              <a:t>🍐  To edit the type of question or choices, go back to the "Ask Students a Question" in the Pear Deck sidebar.</a:t>
            </a:r>
            <a:endParaRPr/>
          </a:p>
          <a:p>
            <a:pPr marL="0" lvl="0" indent="0" algn="l" rtl="0">
              <a:spcBef>
                <a:spcPts val="0"/>
              </a:spcBef>
              <a:spcAft>
                <a:spcPts val="0"/>
              </a:spcAft>
              <a:buNone/>
            </a:pPr>
            <a:endParaRPr/>
          </a:p>
          <a:p>
            <a:pPr marL="0" lvl="0" indent="0" algn="l" rtl="0">
              <a:spcBef>
                <a:spcPts val="0"/>
              </a:spcBef>
              <a:spcAft>
                <a:spcPts val="0"/>
              </a:spcAft>
              <a:buNone/>
            </a:pPr>
            <a:r>
              <a:rPr lang="tr-TR" sz="1800">
                <a:solidFill>
                  <a:srgbClr val="4A86E8"/>
                </a:solidFill>
                <a:latin typeface="Proxima Nova Semibold"/>
                <a:ea typeface="Proxima Nova Semibold"/>
                <a:cs typeface="Proxima Nova Semibold"/>
                <a:sym typeface="Proxima Nova Semibold"/>
              </a:rPr>
              <a:t>Who should necessarily attend the Daily Standup meeting?</a:t>
            </a:r>
            <a:endParaRPr sz="1800">
              <a:solidFill>
                <a:srgbClr val="4A86E8"/>
              </a:solidFill>
              <a:latin typeface="Proxima Nova Semibold"/>
              <a:ea typeface="Proxima Nova Semibold"/>
              <a:cs typeface="Proxima Nova Semibold"/>
              <a:sym typeface="Proxima Nova Semibold"/>
            </a:endParaRPr>
          </a:p>
          <a:p>
            <a:pPr marL="0" lvl="0" indent="0" algn="l" rtl="0">
              <a:spcBef>
                <a:spcPts val="0"/>
              </a:spcBef>
              <a:spcAft>
                <a:spcPts val="0"/>
              </a:spcAft>
              <a:buNone/>
            </a:pPr>
            <a:endParaRPr sz="1800">
              <a:solidFill>
                <a:srgbClr val="4A86E8"/>
              </a:solidFill>
              <a:latin typeface="Proxima Nova Semibold"/>
              <a:ea typeface="Proxima Nova Semibold"/>
              <a:cs typeface="Proxima Nova Semibold"/>
              <a:sym typeface="Proxima Nova Semibold"/>
            </a:endParaRPr>
          </a:p>
          <a:p>
            <a:pPr marL="0" lvl="0" indent="0" algn="l" rtl="0">
              <a:spcBef>
                <a:spcPts val="0"/>
              </a:spcBef>
              <a:spcAft>
                <a:spcPts val="0"/>
              </a:spcAft>
              <a:buClr>
                <a:schemeClr val="dk1"/>
              </a:buClr>
              <a:buSzPts val="1100"/>
              <a:buFont typeface="Arial"/>
              <a:buNone/>
            </a:pPr>
            <a:r>
              <a:rPr lang="tr-TR" sz="1200">
                <a:solidFill>
                  <a:srgbClr val="202124"/>
                </a:solidFill>
                <a:highlight>
                  <a:srgbClr val="FFFFFF"/>
                </a:highlight>
              </a:rPr>
              <a:t>The Development Team is </a:t>
            </a:r>
            <a:r>
              <a:rPr lang="tr-TR" sz="1200" b="1">
                <a:solidFill>
                  <a:srgbClr val="202124"/>
                </a:solidFill>
                <a:highlight>
                  <a:srgbClr val="FFFFFF"/>
                </a:highlight>
              </a:rPr>
              <a:t>necessarily</a:t>
            </a:r>
            <a:r>
              <a:rPr lang="tr-TR" sz="1200">
                <a:solidFill>
                  <a:srgbClr val="202124"/>
                </a:solidFill>
                <a:highlight>
                  <a:srgbClr val="FFFFFF"/>
                </a:highlight>
              </a:rPr>
              <a:t> required to </a:t>
            </a:r>
            <a:r>
              <a:rPr lang="tr-TR" sz="1200" b="1">
                <a:solidFill>
                  <a:srgbClr val="202124"/>
                </a:solidFill>
                <a:highlight>
                  <a:srgbClr val="FFFFFF"/>
                </a:highlight>
              </a:rPr>
              <a:t>attend the Daily Standup meeting</a:t>
            </a:r>
            <a:r>
              <a:rPr lang="tr-TR" sz="1200">
                <a:solidFill>
                  <a:srgbClr val="202124"/>
                </a:solidFill>
                <a:highlight>
                  <a:srgbClr val="FFFFFF"/>
                </a:highlight>
              </a:rPr>
              <a:t> every day. Anyone else who wishes to </a:t>
            </a:r>
            <a:r>
              <a:rPr lang="tr-TR" sz="1200" b="1">
                <a:solidFill>
                  <a:srgbClr val="202124"/>
                </a:solidFill>
                <a:highlight>
                  <a:srgbClr val="FFFFFF"/>
                </a:highlight>
              </a:rPr>
              <a:t>attend</a:t>
            </a:r>
            <a:r>
              <a:rPr lang="tr-TR" sz="1200">
                <a:solidFill>
                  <a:srgbClr val="202124"/>
                </a:solidFill>
                <a:highlight>
                  <a:srgbClr val="FFFFFF"/>
                </a:highlight>
              </a:rPr>
              <a:t> the </a:t>
            </a:r>
            <a:r>
              <a:rPr lang="tr-TR" sz="1200" b="1">
                <a:solidFill>
                  <a:srgbClr val="202124"/>
                </a:solidFill>
                <a:highlight>
                  <a:srgbClr val="FFFFFF"/>
                </a:highlight>
              </a:rPr>
              <a:t>meeting</a:t>
            </a:r>
            <a:r>
              <a:rPr lang="tr-TR" sz="1200">
                <a:solidFill>
                  <a:srgbClr val="202124"/>
                </a:solidFill>
                <a:highlight>
                  <a:srgbClr val="FFFFFF"/>
                </a:highlight>
              </a:rPr>
              <a:t> is very much welcome but it is not mandatory to </a:t>
            </a:r>
            <a:r>
              <a:rPr lang="tr-TR" sz="1200" b="1">
                <a:solidFill>
                  <a:srgbClr val="202124"/>
                </a:solidFill>
                <a:highlight>
                  <a:srgbClr val="FFFFFF"/>
                </a:highlight>
              </a:rPr>
              <a:t>attend</a:t>
            </a:r>
            <a:r>
              <a:rPr lang="tr-TR" sz="1200">
                <a:solidFill>
                  <a:srgbClr val="202124"/>
                </a:solidFill>
                <a:highlight>
                  <a:srgbClr val="FFFFFF"/>
                </a:highlight>
              </a:rPr>
              <a:t> it. Other than the Development Team, whoever is </a:t>
            </a:r>
            <a:r>
              <a:rPr lang="tr-TR" sz="1200" b="1">
                <a:solidFill>
                  <a:srgbClr val="202124"/>
                </a:solidFill>
                <a:highlight>
                  <a:srgbClr val="FFFFFF"/>
                </a:highlight>
              </a:rPr>
              <a:t>attending</a:t>
            </a:r>
            <a:r>
              <a:rPr lang="tr-TR" sz="1200">
                <a:solidFill>
                  <a:srgbClr val="202124"/>
                </a:solidFill>
                <a:highlight>
                  <a:srgbClr val="FFFFFF"/>
                </a:highlight>
              </a:rPr>
              <a:t> the </a:t>
            </a:r>
            <a:r>
              <a:rPr lang="tr-TR" sz="1200" b="1">
                <a:solidFill>
                  <a:srgbClr val="202124"/>
                </a:solidFill>
                <a:highlight>
                  <a:srgbClr val="FFFFFF"/>
                </a:highlight>
              </a:rPr>
              <a:t>meeting</a:t>
            </a:r>
            <a:r>
              <a:rPr lang="tr-TR" sz="1200">
                <a:solidFill>
                  <a:srgbClr val="202124"/>
                </a:solidFill>
                <a:highlight>
                  <a:srgbClr val="FFFFFF"/>
                </a:highlight>
              </a:rPr>
              <a:t> is not allowed to give updates or </a:t>
            </a:r>
            <a:r>
              <a:rPr lang="tr-TR" sz="1200" b="1">
                <a:solidFill>
                  <a:srgbClr val="202124"/>
                </a:solidFill>
                <a:highlight>
                  <a:srgbClr val="FFFFFF"/>
                </a:highlight>
              </a:rPr>
              <a:t>participate</a:t>
            </a:r>
            <a:endParaRPr sz="1800">
              <a:solidFill>
                <a:srgbClr val="4A86E8"/>
              </a:solidFill>
              <a:latin typeface="Proxima Nova Semibold"/>
              <a:ea typeface="Proxima Nova Semibold"/>
              <a:cs typeface="Proxima Nova Semibold"/>
              <a:sym typeface="Proxima Nova Semibo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
        <p:cNvGrpSpPr/>
        <p:nvPr/>
      </p:nvGrpSpPr>
      <p:grpSpPr>
        <a:xfrm>
          <a:off x="0" y="0"/>
          <a:ext cx="0" cy="0"/>
          <a:chOff x="0" y="0"/>
          <a:chExt cx="0" cy="0"/>
        </a:xfrm>
      </p:grpSpPr>
      <p:sp>
        <p:nvSpPr>
          <p:cNvPr id="1395" name="Google Shape;1395;gda74dcbe4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6" name="Google Shape;1396;gda74dcbe4d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880c0c7e24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4" name="Google Shape;1404;g880c0c7e24_0_7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tr-TR"/>
              <a:t>A Sprint Review is held at the end of the Sprint to inspect the Increment and adapt the Product Backlog if needed. </a:t>
            </a:r>
            <a:endParaRPr/>
          </a:p>
          <a:p>
            <a:pPr marL="0" lvl="0" indent="0" algn="l" rtl="0">
              <a:spcBef>
                <a:spcPts val="0"/>
              </a:spcBef>
              <a:spcAft>
                <a:spcPts val="0"/>
              </a:spcAft>
              <a:buClr>
                <a:srgbClr val="3A3F50"/>
              </a:buClr>
              <a:buSzPts val="1100"/>
              <a:buFont typeface="Arial"/>
              <a:buNone/>
            </a:pPr>
            <a:r>
              <a:rPr lang="tr-TR">
                <a:solidFill>
                  <a:schemeClr val="dk1"/>
                </a:solidFill>
              </a:rPr>
              <a:t>• Attendees include the </a:t>
            </a:r>
            <a:r>
              <a:rPr lang="tr-TR" b="1">
                <a:solidFill>
                  <a:schemeClr val="dk1"/>
                </a:solidFill>
              </a:rPr>
              <a:t>Scrum Team</a:t>
            </a:r>
            <a:r>
              <a:rPr lang="tr-TR">
                <a:solidFill>
                  <a:schemeClr val="dk1"/>
                </a:solidFill>
              </a:rPr>
              <a:t> and </a:t>
            </a:r>
            <a:r>
              <a:rPr lang="tr-TR" b="1">
                <a:solidFill>
                  <a:schemeClr val="dk1"/>
                </a:solidFill>
              </a:rPr>
              <a:t>key stakeholders</a:t>
            </a:r>
            <a:r>
              <a:rPr lang="tr-TR">
                <a:solidFill>
                  <a:schemeClr val="dk1"/>
                </a:solidFill>
              </a:rPr>
              <a:t> invited by the Product Owner;</a:t>
            </a:r>
            <a:endParaRPr/>
          </a:p>
          <a:p>
            <a:pPr marL="0" lvl="0" indent="0" algn="l" rtl="0">
              <a:lnSpc>
                <a:spcPct val="100000"/>
              </a:lnSpc>
              <a:spcBef>
                <a:spcPts val="0"/>
              </a:spcBef>
              <a:spcAft>
                <a:spcPts val="0"/>
              </a:spcAft>
              <a:buClr>
                <a:schemeClr val="dk1"/>
              </a:buClr>
              <a:buSzPts val="1100"/>
              <a:buFont typeface="Arial"/>
              <a:buNone/>
            </a:pPr>
            <a:r>
              <a:rPr lang="tr-TR"/>
              <a:t>During the Sprint Review, the Scrum Team and stakeholders collaborate about what was done in the Sprint. </a:t>
            </a:r>
            <a:endParaRPr/>
          </a:p>
          <a:p>
            <a:pPr marL="0" lvl="0" indent="0" algn="l" rtl="0">
              <a:lnSpc>
                <a:spcPct val="100000"/>
              </a:lnSpc>
              <a:spcBef>
                <a:spcPts val="0"/>
              </a:spcBef>
              <a:spcAft>
                <a:spcPts val="0"/>
              </a:spcAft>
              <a:buClr>
                <a:schemeClr val="dk1"/>
              </a:buClr>
              <a:buSzPts val="1100"/>
              <a:buFont typeface="Arial"/>
              <a:buNone/>
            </a:pPr>
            <a:r>
              <a:rPr lang="tr-TR"/>
              <a:t>Based on that and any changes to the Product Backlog during the Sprint, attendees collaborate on the next things that could be done to optimize value. </a:t>
            </a:r>
            <a:endParaRPr/>
          </a:p>
          <a:p>
            <a:pPr marL="0" lvl="0" indent="0" algn="l" rtl="0">
              <a:lnSpc>
                <a:spcPct val="100000"/>
              </a:lnSpc>
              <a:spcBef>
                <a:spcPts val="0"/>
              </a:spcBef>
              <a:spcAft>
                <a:spcPts val="0"/>
              </a:spcAft>
              <a:buClr>
                <a:schemeClr val="dk1"/>
              </a:buClr>
              <a:buSzPts val="1100"/>
              <a:buFont typeface="Arial"/>
              <a:buNone/>
            </a:pPr>
            <a:r>
              <a:rPr lang="tr-TR"/>
              <a:t>This is an informal meeting, not a status meeting, </a:t>
            </a:r>
            <a:endParaRPr/>
          </a:p>
          <a:p>
            <a:pPr marL="0" lvl="0" indent="0" algn="l" rtl="0">
              <a:lnSpc>
                <a:spcPct val="100000"/>
              </a:lnSpc>
              <a:spcBef>
                <a:spcPts val="0"/>
              </a:spcBef>
              <a:spcAft>
                <a:spcPts val="0"/>
              </a:spcAft>
              <a:buClr>
                <a:schemeClr val="dk1"/>
              </a:buClr>
              <a:buSzPts val="1100"/>
              <a:buFont typeface="Arial"/>
              <a:buNone/>
            </a:pPr>
            <a:r>
              <a:rPr lang="tr-TR"/>
              <a:t>This is at most a four-hour meeting for one-month Sprints. For shorter Sprints, the event is usually shorter. </a:t>
            </a:r>
            <a:endParaRPr/>
          </a:p>
          <a:p>
            <a:pPr marL="0" lvl="0" indent="0" algn="l" rtl="0">
              <a:lnSpc>
                <a:spcPct val="100000"/>
              </a:lnSpc>
              <a:spcBef>
                <a:spcPts val="0"/>
              </a:spcBef>
              <a:spcAft>
                <a:spcPts val="0"/>
              </a:spcAft>
              <a:buClr>
                <a:schemeClr val="dk1"/>
              </a:buClr>
              <a:buSzPts val="1100"/>
              <a:buFont typeface="Arial"/>
              <a:buNone/>
            </a:pPr>
            <a:r>
              <a:rPr lang="tr-TR"/>
              <a:t>The Scrum Master ensures that the event takes place and that attendees understand its purpose. </a:t>
            </a:r>
            <a:endParaRPr/>
          </a:p>
          <a:p>
            <a:pPr marL="0" lvl="0" indent="0" algn="l" rtl="0">
              <a:lnSpc>
                <a:spcPct val="100000"/>
              </a:lnSpc>
              <a:spcBef>
                <a:spcPts val="0"/>
              </a:spcBef>
              <a:spcAft>
                <a:spcPts val="0"/>
              </a:spcAft>
              <a:buNone/>
            </a:pPr>
            <a:endParaRPr b="1"/>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3"/>
        <p:cNvGrpSpPr/>
        <p:nvPr/>
      </p:nvGrpSpPr>
      <p:grpSpPr>
        <a:xfrm>
          <a:off x="0" y="0"/>
          <a:ext cx="0" cy="0"/>
          <a:chOff x="0" y="0"/>
          <a:chExt cx="0" cy="0"/>
        </a:xfrm>
      </p:grpSpPr>
      <p:sp>
        <p:nvSpPr>
          <p:cNvPr id="1414" name="Google Shape;1414;gd999ef361f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5" name="Google Shape;1415;gd999ef361f_0_1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tr-TR"/>
              <a:t>During the Sprint Review ;</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tr-TR"/>
              <a:t>• The Product Owner explains what Product Backlog </a:t>
            </a:r>
            <a:r>
              <a:rPr lang="tr-TR" b="1"/>
              <a:t>items have been “Done” and what has not been “Done”</a:t>
            </a:r>
            <a:r>
              <a:rPr lang="tr-TR"/>
              <a:t>;</a:t>
            </a:r>
            <a:endParaRPr/>
          </a:p>
          <a:p>
            <a:pPr marL="0" lvl="0" indent="0" algn="l" rtl="0">
              <a:lnSpc>
                <a:spcPct val="100000"/>
              </a:lnSpc>
              <a:spcBef>
                <a:spcPts val="0"/>
              </a:spcBef>
              <a:spcAft>
                <a:spcPts val="0"/>
              </a:spcAft>
              <a:buClr>
                <a:schemeClr val="dk1"/>
              </a:buClr>
              <a:buSzPts val="1100"/>
              <a:buFont typeface="Arial"/>
              <a:buNone/>
            </a:pPr>
            <a:r>
              <a:rPr lang="tr-TR"/>
              <a:t>• The Development Team discusses </a:t>
            </a:r>
            <a:r>
              <a:rPr lang="tr-TR" b="1"/>
              <a:t>what went well during the Sprint</a:t>
            </a:r>
            <a:r>
              <a:rPr lang="tr-TR"/>
              <a:t>, what problems it ran into, and how those problems were solved;</a:t>
            </a:r>
            <a:endParaRPr/>
          </a:p>
          <a:p>
            <a:pPr marL="0" lvl="0" indent="0" algn="l" rtl="0">
              <a:lnSpc>
                <a:spcPct val="100000"/>
              </a:lnSpc>
              <a:spcBef>
                <a:spcPts val="0"/>
              </a:spcBef>
              <a:spcAft>
                <a:spcPts val="0"/>
              </a:spcAft>
              <a:buClr>
                <a:schemeClr val="dk1"/>
              </a:buClr>
              <a:buSzPts val="1100"/>
              <a:buFont typeface="Arial"/>
              <a:buNone/>
            </a:pPr>
            <a:r>
              <a:rPr lang="tr-TR"/>
              <a:t>• The Development Team </a:t>
            </a:r>
            <a:r>
              <a:rPr lang="tr-TR" b="1"/>
              <a:t>demonstrates the work that it has “Done” in the sprint </a:t>
            </a:r>
            <a:r>
              <a:rPr lang="tr-TR"/>
              <a:t> and answers questions about the Increment;</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tr-TR"/>
              <a:t>• The entire group collaborates on what to do next, so that the Sprint Review provides </a:t>
            </a:r>
            <a:r>
              <a:rPr lang="tr-TR" b="1"/>
              <a:t>valuable input to subsequent Sprint Planning</a:t>
            </a:r>
            <a:r>
              <a:rPr lang="tr-TR"/>
              <a:t>;</a:t>
            </a:r>
            <a:endParaRPr/>
          </a:p>
          <a:p>
            <a:pPr marL="0" lvl="0" indent="0" algn="l" rtl="0">
              <a:lnSpc>
                <a:spcPct val="100000"/>
              </a:lnSpc>
              <a:spcBef>
                <a:spcPts val="0"/>
              </a:spcBef>
              <a:spcAft>
                <a:spcPts val="0"/>
              </a:spcAft>
              <a:buClr>
                <a:schemeClr val="dk1"/>
              </a:buClr>
              <a:buSzPts val="1100"/>
              <a:buFont typeface="Arial"/>
              <a:buNone/>
            </a:pPr>
            <a:r>
              <a:rPr lang="tr-TR"/>
              <a:t>• Review of how the marketplace or potential use of the product might have changed</a:t>
            </a:r>
            <a:r>
              <a:rPr lang="tr-TR" b="1"/>
              <a:t> what is the most valuable thing to do next</a:t>
            </a:r>
            <a:r>
              <a:rPr lang="tr-TR"/>
              <a:t>; and,</a:t>
            </a:r>
            <a:endParaRPr/>
          </a:p>
          <a:p>
            <a:pPr marL="0" lvl="0" indent="0" algn="l" rtl="0">
              <a:lnSpc>
                <a:spcPct val="100000"/>
              </a:lnSpc>
              <a:spcBef>
                <a:spcPts val="0"/>
              </a:spcBef>
              <a:spcAft>
                <a:spcPts val="0"/>
              </a:spcAft>
              <a:buClr>
                <a:schemeClr val="dk1"/>
              </a:buClr>
              <a:buSzPts val="1100"/>
              <a:buFont typeface="Arial"/>
              <a:buNone/>
            </a:pPr>
            <a:r>
              <a:rPr lang="tr-TR"/>
              <a:t>• </a:t>
            </a:r>
            <a:r>
              <a:rPr lang="tr-TR" b="1"/>
              <a:t>Review of the timeline, budget, potential capabilities, and marketplace</a:t>
            </a:r>
            <a:r>
              <a:rPr lang="tr-TR"/>
              <a:t> for the next anticipated releases of functionality or capability of the product.</a:t>
            </a:r>
            <a:endParaRPr/>
          </a:p>
          <a:p>
            <a:pPr marL="0" lvl="0" indent="0" algn="l" rtl="0">
              <a:lnSpc>
                <a:spcPct val="100000"/>
              </a:lnSpc>
              <a:spcBef>
                <a:spcPts val="0"/>
              </a:spcBef>
              <a:spcAft>
                <a:spcPts val="0"/>
              </a:spcAft>
              <a:buNone/>
            </a:pPr>
            <a:r>
              <a:rPr lang="tr-TR"/>
              <a:t>The result of the Sprint Review is a revised Product Backlog that defines the probable Product Backlog items for the next Sprint. </a:t>
            </a:r>
            <a:r>
              <a:rPr lang="tr-TR" b="1"/>
              <a:t>The Product Backlog may also be adjusted overall to meet new opportunities.</a:t>
            </a:r>
            <a:endParaRPr b="1"/>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4"/>
        <p:cNvGrpSpPr/>
        <p:nvPr/>
      </p:nvGrpSpPr>
      <p:grpSpPr>
        <a:xfrm>
          <a:off x="0" y="0"/>
          <a:ext cx="0" cy="0"/>
          <a:chOff x="0" y="0"/>
          <a:chExt cx="0" cy="0"/>
        </a:xfrm>
      </p:grpSpPr>
      <p:sp>
        <p:nvSpPr>
          <p:cNvPr id="1425" name="Google Shape;1425;gda74dcbe4d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6" name="Google Shape;1426;gda74dcbe4d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880c0c7e24_0_7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4" name="Google Shape;1434;g880c0c7e24_0_7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tr-TR"/>
              <a:t>The Sprint Retrospective is an opportunity for the Scrum Team to inspect itself and create a plan for improvements to be enacted during the next Sprint.</a:t>
            </a:r>
            <a:endParaRPr/>
          </a:p>
          <a:p>
            <a:pPr marL="0" lvl="0" indent="0" algn="l" rtl="0">
              <a:lnSpc>
                <a:spcPct val="100000"/>
              </a:lnSpc>
              <a:spcBef>
                <a:spcPts val="0"/>
              </a:spcBef>
              <a:spcAft>
                <a:spcPts val="0"/>
              </a:spcAft>
              <a:buClr>
                <a:schemeClr val="dk1"/>
              </a:buClr>
              <a:buSzPts val="1100"/>
              <a:buFont typeface="Arial"/>
              <a:buNone/>
            </a:pPr>
            <a:r>
              <a:rPr lang="tr-TR"/>
              <a:t>The Sprint Retrospective occurs after the Sprint Review and prior to the next Sprint Planning.</a:t>
            </a:r>
            <a:endParaRPr/>
          </a:p>
          <a:p>
            <a:pPr marL="0" lvl="0" indent="0" algn="l" rtl="0">
              <a:lnSpc>
                <a:spcPct val="100000"/>
              </a:lnSpc>
              <a:spcBef>
                <a:spcPts val="0"/>
              </a:spcBef>
              <a:spcAft>
                <a:spcPts val="0"/>
              </a:spcAft>
              <a:buClr>
                <a:schemeClr val="dk1"/>
              </a:buClr>
              <a:buSzPts val="1100"/>
              <a:buFont typeface="Arial"/>
              <a:buNone/>
            </a:pPr>
            <a:r>
              <a:rPr lang="tr-TR"/>
              <a:t> This is at most a three-hour meeting for one-month Sprints. For shorter Sprints, the event is usually shorter. The Scrum Master ensures that the event takes place and that attendants understand its purpose.</a:t>
            </a:r>
            <a:endParaRPr/>
          </a:p>
          <a:p>
            <a:pPr marL="0" lvl="0" indent="0" algn="l" rtl="0">
              <a:lnSpc>
                <a:spcPct val="100000"/>
              </a:lnSpc>
              <a:spcBef>
                <a:spcPts val="0"/>
              </a:spcBef>
              <a:spcAft>
                <a:spcPts val="0"/>
              </a:spcAft>
              <a:buClr>
                <a:schemeClr val="dk1"/>
              </a:buClr>
              <a:buSzPts val="1100"/>
              <a:buFont typeface="Arial"/>
              <a:buNone/>
            </a:pPr>
            <a:r>
              <a:rPr lang="tr-TR"/>
              <a:t>The Scrum Master ensures that the meeting is positive and productive. </a:t>
            </a:r>
            <a:endParaRPr/>
          </a:p>
          <a:p>
            <a:pPr marL="0" lvl="0" indent="0" algn="l" rtl="0">
              <a:lnSpc>
                <a:spcPct val="100000"/>
              </a:lnSpc>
              <a:spcBef>
                <a:spcPts val="0"/>
              </a:spcBef>
              <a:spcAft>
                <a:spcPts val="0"/>
              </a:spcAft>
              <a:buClr>
                <a:schemeClr val="dk1"/>
              </a:buClr>
              <a:buSzPts val="1100"/>
              <a:buFont typeface="Arial"/>
              <a:buNone/>
            </a:pPr>
            <a:r>
              <a:rPr lang="tr-TR"/>
              <a:t>The Scrum Master teaches all to keep it within the time-box. The Scrum Master participates as a peer team member in the meeting from the accountability over the Scrum process.</a:t>
            </a:r>
            <a:endParaRPr/>
          </a:p>
          <a:p>
            <a:pPr marL="0" lvl="0" indent="0" algn="l" rtl="0">
              <a:lnSpc>
                <a:spcPct val="100000"/>
              </a:lnSpc>
              <a:spcBef>
                <a:spcPts val="0"/>
              </a:spcBef>
              <a:spcAft>
                <a:spcPts val="0"/>
              </a:spcAft>
              <a:buNone/>
            </a:pPr>
            <a:endParaRPr b="1"/>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g880c0c7e24_0_9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0" name="Google Shape;1460;g880c0c7e24_0_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a:t>🍐 This is a Pear Deck Multiple Choice Slide. Your current options are: A: The Sprint should be extended, B: The Sprint ends with the done items, C: The Sprint should be canceled, </a:t>
            </a:r>
            <a:endParaRPr/>
          </a:p>
          <a:p>
            <a:pPr marL="0" lvl="0" indent="0" algn="l" rtl="0">
              <a:spcBef>
                <a:spcPts val="0"/>
              </a:spcBef>
              <a:spcAft>
                <a:spcPts val="0"/>
              </a:spcAft>
              <a:buNone/>
            </a:pPr>
            <a:r>
              <a:rPr lang="tr-TR"/>
              <a:t>🍐  To edit the type of question or choices, go back to the "Ask Students a Question" in the Pear Deck sidebar.</a:t>
            </a:r>
            <a:endParaRPr/>
          </a:p>
          <a:p>
            <a:pPr marL="0" lvl="0" indent="0" algn="l" rtl="0">
              <a:spcBef>
                <a:spcPts val="0"/>
              </a:spcBef>
              <a:spcAft>
                <a:spcPts val="0"/>
              </a:spcAft>
              <a:buNone/>
            </a:pPr>
            <a:r>
              <a:rPr lang="tr-TR" sz="1500">
                <a:solidFill>
                  <a:srgbClr val="4A86E8"/>
                </a:solidFill>
                <a:latin typeface="Proxima Nova Semibold"/>
                <a:ea typeface="Proxima Nova Semibold"/>
                <a:cs typeface="Proxima Nova Semibold"/>
                <a:sym typeface="Proxima Nova Semibold"/>
              </a:rPr>
              <a:t>What happens when all the Sprint Items cannot be completed?</a:t>
            </a:r>
            <a:endParaRPr sz="1500">
              <a:solidFill>
                <a:srgbClr val="4A86E8"/>
              </a:solidFill>
              <a:latin typeface="Proxima Nova Semibold"/>
              <a:ea typeface="Proxima Nova Semibold"/>
              <a:cs typeface="Proxima Nova Semibold"/>
              <a:sym typeface="Proxima Nova Semibold"/>
            </a:endParaRPr>
          </a:p>
          <a:p>
            <a:pPr marL="0" lvl="0" indent="0" algn="l" rtl="0">
              <a:spcBef>
                <a:spcPts val="0"/>
              </a:spcBef>
              <a:spcAft>
                <a:spcPts val="0"/>
              </a:spcAft>
              <a:buNone/>
            </a:pPr>
            <a:endParaRPr sz="1500">
              <a:solidFill>
                <a:srgbClr val="4A86E8"/>
              </a:solidFill>
              <a:latin typeface="Proxima Nova Semibold"/>
              <a:ea typeface="Proxima Nova Semibold"/>
              <a:cs typeface="Proxima Nova Semibold"/>
              <a:sym typeface="Proxima Nova Semibold"/>
            </a:endParaRPr>
          </a:p>
          <a:p>
            <a:pPr marL="0" lvl="0" indent="0" algn="l" rtl="0">
              <a:spcBef>
                <a:spcPts val="0"/>
              </a:spcBef>
              <a:spcAft>
                <a:spcPts val="0"/>
              </a:spcAft>
              <a:buNone/>
            </a:pPr>
            <a:r>
              <a:rPr lang="tr-TR" sz="1200">
                <a:solidFill>
                  <a:srgbClr val="202124"/>
                </a:solidFill>
                <a:highlight>
                  <a:srgbClr val="FFFFFF"/>
                </a:highlight>
              </a:rPr>
              <a:t>In a case where the team is </a:t>
            </a:r>
            <a:r>
              <a:rPr lang="tr-TR" sz="1200" b="1">
                <a:solidFill>
                  <a:srgbClr val="202124"/>
                </a:solidFill>
                <a:highlight>
                  <a:srgbClr val="FFFFFF"/>
                </a:highlight>
              </a:rPr>
              <a:t>unable to</a:t>
            </a:r>
            <a:r>
              <a:rPr lang="tr-TR" sz="1200">
                <a:solidFill>
                  <a:srgbClr val="202124"/>
                </a:solidFill>
                <a:highlight>
                  <a:srgbClr val="FFFFFF"/>
                </a:highlight>
              </a:rPr>
              <a:t> complete </a:t>
            </a:r>
            <a:r>
              <a:rPr lang="tr-TR" sz="1200" b="1">
                <a:solidFill>
                  <a:srgbClr val="202124"/>
                </a:solidFill>
                <a:highlight>
                  <a:srgbClr val="FFFFFF"/>
                </a:highlight>
              </a:rPr>
              <a:t>all the Sprint</a:t>
            </a:r>
            <a:r>
              <a:rPr lang="tr-TR" sz="1200">
                <a:solidFill>
                  <a:srgbClr val="202124"/>
                </a:solidFill>
                <a:highlight>
                  <a:srgbClr val="FFFFFF"/>
                </a:highlight>
              </a:rPr>
              <a:t> Backlog </a:t>
            </a:r>
            <a:r>
              <a:rPr lang="tr-TR" sz="1200" b="1">
                <a:solidFill>
                  <a:srgbClr val="202124"/>
                </a:solidFill>
                <a:highlight>
                  <a:srgbClr val="FFFFFF"/>
                </a:highlight>
              </a:rPr>
              <a:t>items</a:t>
            </a:r>
            <a:r>
              <a:rPr lang="tr-TR" sz="1200">
                <a:solidFill>
                  <a:srgbClr val="202124"/>
                </a:solidFill>
                <a:highlight>
                  <a:srgbClr val="FFFFFF"/>
                </a:highlight>
              </a:rPr>
              <a:t>, nothing </a:t>
            </a:r>
            <a:r>
              <a:rPr lang="tr-TR" sz="1200" b="1">
                <a:solidFill>
                  <a:srgbClr val="202124"/>
                </a:solidFill>
                <a:highlight>
                  <a:srgbClr val="FFFFFF"/>
                </a:highlight>
              </a:rPr>
              <a:t>happens</a:t>
            </a:r>
            <a:r>
              <a:rPr lang="tr-TR" sz="1200">
                <a:solidFill>
                  <a:srgbClr val="202124"/>
                </a:solidFill>
                <a:highlight>
                  <a:srgbClr val="FFFFFF"/>
                </a:highlight>
              </a:rPr>
              <a:t>. </a:t>
            </a:r>
            <a:endParaRPr sz="1200">
              <a:solidFill>
                <a:srgbClr val="202124"/>
              </a:solidFill>
              <a:highlight>
                <a:srgbClr val="FFFFFF"/>
              </a:highlight>
            </a:endParaRPr>
          </a:p>
          <a:p>
            <a:pPr marL="0" lvl="0" indent="0" algn="l" rtl="0">
              <a:spcBef>
                <a:spcPts val="0"/>
              </a:spcBef>
              <a:spcAft>
                <a:spcPts val="0"/>
              </a:spcAft>
              <a:buNone/>
            </a:pPr>
            <a:r>
              <a:rPr lang="tr-TR" sz="1200">
                <a:solidFill>
                  <a:srgbClr val="202124"/>
                </a:solidFill>
                <a:highlight>
                  <a:srgbClr val="FFFFFF"/>
                </a:highlight>
              </a:rPr>
              <a:t>The </a:t>
            </a:r>
            <a:r>
              <a:rPr lang="tr-TR" sz="1200" b="1">
                <a:solidFill>
                  <a:srgbClr val="202124"/>
                </a:solidFill>
                <a:highlight>
                  <a:srgbClr val="FFFFFF"/>
                </a:highlight>
              </a:rPr>
              <a:t>Sprint</a:t>
            </a:r>
            <a:r>
              <a:rPr lang="tr-TR" sz="1200">
                <a:solidFill>
                  <a:srgbClr val="202124"/>
                </a:solidFill>
                <a:highlight>
                  <a:srgbClr val="FFFFFF"/>
                </a:highlight>
              </a:rPr>
              <a:t> ends on the stipulated date with the </a:t>
            </a:r>
            <a:r>
              <a:rPr lang="tr-TR" sz="1200" b="1">
                <a:solidFill>
                  <a:srgbClr val="202124"/>
                </a:solidFill>
                <a:highlight>
                  <a:srgbClr val="FFFFFF"/>
                </a:highlight>
              </a:rPr>
              <a:t>completed items</a:t>
            </a:r>
            <a:r>
              <a:rPr lang="tr-TR" sz="1200">
                <a:solidFill>
                  <a:srgbClr val="202124"/>
                </a:solidFill>
                <a:highlight>
                  <a:srgbClr val="FFFFFF"/>
                </a:highlight>
              </a:rPr>
              <a:t>. </a:t>
            </a:r>
            <a:endParaRPr sz="1200">
              <a:solidFill>
                <a:srgbClr val="202124"/>
              </a:solidFill>
              <a:highlight>
                <a:srgbClr val="FFFFFF"/>
              </a:highlight>
            </a:endParaRPr>
          </a:p>
          <a:p>
            <a:pPr marL="0" lvl="0" indent="0" algn="l" rtl="0">
              <a:spcBef>
                <a:spcPts val="0"/>
              </a:spcBef>
              <a:spcAft>
                <a:spcPts val="0"/>
              </a:spcAft>
              <a:buNone/>
            </a:pPr>
            <a:r>
              <a:rPr lang="tr-TR" sz="1200">
                <a:solidFill>
                  <a:srgbClr val="202124"/>
                </a:solidFill>
                <a:highlight>
                  <a:srgbClr val="FFFFFF"/>
                </a:highlight>
              </a:rPr>
              <a:t>The Development Team demonstrates the </a:t>
            </a:r>
            <a:r>
              <a:rPr lang="tr-TR" sz="1200" b="1">
                <a:solidFill>
                  <a:srgbClr val="202124"/>
                </a:solidFill>
                <a:highlight>
                  <a:srgbClr val="FFFFFF"/>
                </a:highlight>
              </a:rPr>
              <a:t>completed items</a:t>
            </a:r>
            <a:r>
              <a:rPr lang="tr-TR" sz="1200">
                <a:solidFill>
                  <a:srgbClr val="202124"/>
                </a:solidFill>
                <a:highlight>
                  <a:srgbClr val="FFFFFF"/>
                </a:highlight>
              </a:rPr>
              <a:t> in the </a:t>
            </a:r>
            <a:r>
              <a:rPr lang="tr-TR" sz="1200" b="1">
                <a:solidFill>
                  <a:srgbClr val="202124"/>
                </a:solidFill>
                <a:highlight>
                  <a:srgbClr val="FFFFFF"/>
                </a:highlight>
              </a:rPr>
              <a:t>Sprint</a:t>
            </a:r>
            <a:r>
              <a:rPr lang="tr-TR" sz="1200">
                <a:solidFill>
                  <a:srgbClr val="202124"/>
                </a:solidFill>
                <a:highlight>
                  <a:srgbClr val="FFFFFF"/>
                </a:highlight>
              </a:rPr>
              <a:t> Review meeting</a:t>
            </a:r>
            <a:endParaRPr sz="1200">
              <a:solidFill>
                <a:srgbClr val="202124"/>
              </a:solidFill>
              <a:highlight>
                <a:srgbClr val="FFFFFF"/>
              </a:highlight>
            </a:endParaRPr>
          </a:p>
          <a:p>
            <a:pPr marL="0" lvl="0" indent="0" algn="l" rtl="0">
              <a:spcBef>
                <a:spcPts val="0"/>
              </a:spcBef>
              <a:spcAft>
                <a:spcPts val="0"/>
              </a:spcAft>
              <a:buClr>
                <a:schemeClr val="dk1"/>
              </a:buClr>
              <a:buSzPts val="1100"/>
              <a:buFont typeface="Arial"/>
              <a:buNone/>
            </a:pPr>
            <a:r>
              <a:rPr lang="tr-TR" sz="1150">
                <a:solidFill>
                  <a:srgbClr val="3A3A3A"/>
                </a:solidFill>
                <a:highlight>
                  <a:srgbClr val="FFFFFF"/>
                </a:highlight>
              </a:rPr>
              <a:t>The uncompleted items are moved back to the Product Backlog and are again prioritized from there.</a:t>
            </a:r>
            <a:endParaRPr sz="1200">
              <a:solidFill>
                <a:srgbClr val="202124"/>
              </a:solidFill>
              <a:highlight>
                <a:srgbClr val="FFFFFF"/>
              </a:highlight>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g880c0c7e24_0_7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0" name="Google Shape;1470;g880c0c7e24_0_7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A burndown chart is a graphical demonstration of work left to do versus time.</a:t>
            </a:r>
            <a:endParaRPr/>
          </a:p>
          <a:p>
            <a:pPr marL="0" lvl="0" indent="0" algn="l" rtl="0">
              <a:lnSpc>
                <a:spcPct val="100000"/>
              </a:lnSpc>
              <a:spcBef>
                <a:spcPts val="0"/>
              </a:spcBef>
              <a:spcAft>
                <a:spcPts val="0"/>
              </a:spcAft>
              <a:buSzPts val="1400"/>
              <a:buNone/>
            </a:pPr>
            <a:r>
              <a:rPr lang="tr-TR"/>
              <a:t> In the chart, the vertical axis usually represents the remaining work while the horizontal axis represents the time or days. </a:t>
            </a:r>
            <a:endParaRPr/>
          </a:p>
          <a:p>
            <a:pPr marL="0" lvl="0" indent="0" algn="l" rtl="0">
              <a:lnSpc>
                <a:spcPct val="100000"/>
              </a:lnSpc>
              <a:spcBef>
                <a:spcPts val="0"/>
              </a:spcBef>
              <a:spcAft>
                <a:spcPts val="0"/>
              </a:spcAft>
              <a:buSzPts val="1400"/>
              <a:buNone/>
            </a:pPr>
            <a:r>
              <a:rPr lang="tr-TR"/>
              <a:t>It is useful for forecasting when all of the work will be completed. </a:t>
            </a:r>
            <a:endParaRPr/>
          </a:p>
          <a:p>
            <a:pPr marL="0" lvl="0" indent="0" algn="l" rtl="0">
              <a:lnSpc>
                <a:spcPct val="100000"/>
              </a:lnSpc>
              <a:spcBef>
                <a:spcPts val="0"/>
              </a:spcBef>
              <a:spcAft>
                <a:spcPts val="0"/>
              </a:spcAft>
              <a:buSzPts val="1400"/>
              <a:buNone/>
            </a:pPr>
            <a:r>
              <a:rPr lang="tr-TR"/>
              <a:t>A simple example of a burndown chart is given in the slide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sz="1200">
                <a:solidFill>
                  <a:srgbClr val="202124"/>
                </a:solidFill>
                <a:highlight>
                  <a:srgbClr val="FFFFFF"/>
                </a:highlight>
              </a:rPr>
              <a:t>The </a:t>
            </a:r>
            <a:r>
              <a:rPr lang="tr-TR" sz="1200" b="1">
                <a:solidFill>
                  <a:srgbClr val="202124"/>
                </a:solidFill>
                <a:highlight>
                  <a:srgbClr val="FFFFFF"/>
                </a:highlight>
              </a:rPr>
              <a:t>burndown chart</a:t>
            </a:r>
            <a:r>
              <a:rPr lang="tr-TR" sz="1200">
                <a:solidFill>
                  <a:srgbClr val="202124"/>
                </a:solidFill>
                <a:highlight>
                  <a:srgbClr val="FFFFFF"/>
                </a:highlight>
              </a:rPr>
              <a:t> provides a day-by-day measure of the work that remains in a given sprint or release. The slope of the </a:t>
            </a:r>
            <a:r>
              <a:rPr lang="tr-TR" sz="1200" b="1">
                <a:solidFill>
                  <a:srgbClr val="202124"/>
                </a:solidFill>
                <a:highlight>
                  <a:srgbClr val="FFFFFF"/>
                </a:highlight>
              </a:rPr>
              <a:t>graph</a:t>
            </a:r>
            <a:r>
              <a:rPr lang="tr-TR" sz="1200">
                <a:solidFill>
                  <a:srgbClr val="202124"/>
                </a:solidFill>
                <a:highlight>
                  <a:srgbClr val="FFFFFF"/>
                </a:highlight>
              </a:rPr>
              <a:t>, or </a:t>
            </a:r>
            <a:r>
              <a:rPr lang="tr-TR" sz="1200" b="1">
                <a:solidFill>
                  <a:srgbClr val="202124"/>
                </a:solidFill>
                <a:highlight>
                  <a:srgbClr val="FFFFFF"/>
                </a:highlight>
              </a:rPr>
              <a:t>burndown</a:t>
            </a:r>
            <a:r>
              <a:rPr lang="tr-TR" sz="1200">
                <a:solidFill>
                  <a:srgbClr val="202124"/>
                </a:solidFill>
                <a:highlight>
                  <a:srgbClr val="FFFFFF"/>
                </a:highlight>
              </a:rPr>
              <a:t> velocity, is </a:t>
            </a:r>
            <a:r>
              <a:rPr lang="tr-TR" sz="1200" b="1">
                <a:solidFill>
                  <a:srgbClr val="202124"/>
                </a:solidFill>
                <a:highlight>
                  <a:srgbClr val="FFFFFF"/>
                </a:highlight>
              </a:rPr>
              <a:t>calculated</a:t>
            </a:r>
            <a:r>
              <a:rPr lang="tr-TR" sz="1200">
                <a:solidFill>
                  <a:srgbClr val="202124"/>
                </a:solidFill>
                <a:highlight>
                  <a:srgbClr val="FFFFFF"/>
                </a:highlight>
              </a:rPr>
              <a:t> by comparing the number of hours worked to the original project estimation and shows the average rate of productivity for each day</a:t>
            </a:r>
            <a:endParaRPr sz="1200">
              <a:solidFill>
                <a:srgbClr val="202124"/>
              </a:solidFill>
              <a:highlight>
                <a:srgbClr val="FFFFFF"/>
              </a:highlight>
            </a:endParaRPr>
          </a:p>
          <a:p>
            <a:pPr marL="0" lvl="0" indent="0" algn="l" rtl="0">
              <a:lnSpc>
                <a:spcPct val="100000"/>
              </a:lnSpc>
              <a:spcBef>
                <a:spcPts val="0"/>
              </a:spcBef>
              <a:spcAft>
                <a:spcPts val="0"/>
              </a:spcAft>
              <a:buSzPts val="1400"/>
              <a:buNone/>
            </a:pPr>
            <a:endParaRPr sz="1200">
              <a:solidFill>
                <a:srgbClr val="202124"/>
              </a:solidFill>
              <a:highlight>
                <a:srgbClr val="FFFFFF"/>
              </a:highlight>
            </a:endParaRPr>
          </a:p>
          <a:p>
            <a:pPr marL="0" lvl="0" indent="0" algn="l" rtl="0">
              <a:lnSpc>
                <a:spcPct val="100000"/>
              </a:lnSpc>
              <a:spcBef>
                <a:spcPts val="0"/>
              </a:spcBef>
              <a:spcAft>
                <a:spcPts val="0"/>
              </a:spcAft>
              <a:buSzPts val="1400"/>
              <a:buNone/>
            </a:pPr>
            <a:r>
              <a:rPr lang="tr-TR" sz="1200">
                <a:solidFill>
                  <a:srgbClr val="202124"/>
                </a:solidFill>
                <a:highlight>
                  <a:srgbClr val="FFFFFF"/>
                </a:highlight>
              </a:rPr>
              <a:t>The Rules of Scrum: Your Product Owner creates and maintains the team's Product or Release </a:t>
            </a:r>
            <a:r>
              <a:rPr lang="tr-TR" sz="1200" b="1">
                <a:solidFill>
                  <a:srgbClr val="202124"/>
                </a:solidFill>
                <a:highlight>
                  <a:srgbClr val="FFFFFF"/>
                </a:highlight>
              </a:rPr>
              <a:t>burndown chart</a:t>
            </a:r>
            <a:r>
              <a:rPr lang="tr-TR" sz="1200">
                <a:solidFill>
                  <a:srgbClr val="202124"/>
                </a:solidFill>
                <a:highlight>
                  <a:srgbClr val="FFFFFF"/>
                </a:highlight>
              </a:rPr>
              <a:t>. The Product </a:t>
            </a:r>
            <a:r>
              <a:rPr lang="tr-TR" sz="1200" b="1">
                <a:solidFill>
                  <a:srgbClr val="202124"/>
                </a:solidFill>
                <a:highlight>
                  <a:srgbClr val="FFFFFF"/>
                </a:highlight>
              </a:rPr>
              <a:t>burndown chart</a:t>
            </a:r>
            <a:r>
              <a:rPr lang="tr-TR" sz="1200">
                <a:solidFill>
                  <a:srgbClr val="202124"/>
                </a:solidFill>
                <a:highlight>
                  <a:srgbClr val="FFFFFF"/>
                </a:highlight>
              </a:rPr>
              <a:t> tracks the amount of work remaining in the Product Backlog Sprint-by-Sprint. This </a:t>
            </a:r>
            <a:r>
              <a:rPr lang="tr-TR" sz="1200" b="1">
                <a:solidFill>
                  <a:srgbClr val="202124"/>
                </a:solidFill>
                <a:highlight>
                  <a:srgbClr val="FFFFFF"/>
                </a:highlight>
              </a:rPr>
              <a:t>burndown chart</a:t>
            </a:r>
            <a:r>
              <a:rPr lang="tr-TR" sz="1200">
                <a:solidFill>
                  <a:srgbClr val="202124"/>
                </a:solidFill>
                <a:highlight>
                  <a:srgbClr val="FFFFFF"/>
                </a:highlight>
              </a:rPr>
              <a:t> is updated every Sprint and is visible to the Scrum Team and its stakeholders.</a:t>
            </a:r>
            <a:endParaRPr sz="1200">
              <a:solidFill>
                <a:srgbClr val="202124"/>
              </a:solidFill>
              <a:highlight>
                <a:srgbClr val="FFFFFF"/>
              </a:highlight>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6"/>
        <p:cNvGrpSpPr/>
        <p:nvPr/>
      </p:nvGrpSpPr>
      <p:grpSpPr>
        <a:xfrm>
          <a:off x="0" y="0"/>
          <a:ext cx="0" cy="0"/>
          <a:chOff x="0" y="0"/>
          <a:chExt cx="0" cy="0"/>
        </a:xfrm>
      </p:grpSpPr>
      <p:sp>
        <p:nvSpPr>
          <p:cNvPr id="1477" name="Google Shape;1477;g880c0c7e24_0_8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8" name="Google Shape;1478;g880c0c7e24_0_8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The Velocity Chart shows the amount of value delivered in each sprint, enabling you to predict the amount of work the team can get done in future sprints. It is useful during your sprint planning meetings, to help you decide how much work you can feasibly commit to.</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The y-axis displays the statistic used for estimating stories. In the example above, the team is using story points. The x-axis displays the sprints completed by the team. The gray bar for each sprint shows the total estimate of all issues in the sprint when it begins. The green bar in each sprint shows the total completed estimates when the sprint ends.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sz="1500">
                <a:solidFill>
                  <a:srgbClr val="3A3A3A"/>
                </a:solidFill>
                <a:highlight>
                  <a:srgbClr val="FFFFFF"/>
                </a:highlight>
                <a:latin typeface="Roboto"/>
                <a:ea typeface="Roboto"/>
                <a:cs typeface="Roboto"/>
                <a:sym typeface="Roboto"/>
              </a:rPr>
              <a:t>Keeping track of the velocity is the responsibility of the scrum master. </a:t>
            </a:r>
            <a:endParaRPr sz="1500">
              <a:solidFill>
                <a:srgbClr val="3A3A3A"/>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tr-TR" sz="1500">
                <a:solidFill>
                  <a:srgbClr val="3A3A3A"/>
                </a:solidFill>
                <a:highlight>
                  <a:srgbClr val="FFFFFF"/>
                </a:highlight>
                <a:latin typeface="Roboto"/>
                <a:ea typeface="Roboto"/>
                <a:cs typeface="Roboto"/>
                <a:sym typeface="Roboto"/>
              </a:rPr>
              <a:t>At the end of each sprint demo, the scrum master should calculate the number of points that were estimated for the stories that were accepted as done during that sprint.</a:t>
            </a:r>
            <a:endParaRPr sz="1500">
              <a:solidFill>
                <a:srgbClr val="3A3A3A"/>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tr-TR" sz="1500">
                <a:solidFill>
                  <a:srgbClr val="3A3A3A"/>
                </a:solidFill>
                <a:highlight>
                  <a:srgbClr val="FFFFFF"/>
                </a:highlight>
                <a:latin typeface="Roboto"/>
                <a:ea typeface="Roboto"/>
                <a:cs typeface="Roboto"/>
                <a:sym typeface="Roboto"/>
              </a:rPr>
              <a:t> This number should be added as a data point on the velocity chart for that sprint.</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6" name="Google Shape;148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bb659618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 name="Google Shape;417;gbb65961841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Now keep on scrum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1"/>
        <p:cNvGrpSpPr/>
        <p:nvPr/>
      </p:nvGrpSpPr>
      <p:grpSpPr>
        <a:xfrm>
          <a:off x="0" y="0"/>
          <a:ext cx="0" cy="0"/>
          <a:chOff x="0" y="0"/>
          <a:chExt cx="0" cy="0"/>
        </a:xfrm>
      </p:grpSpPr>
      <p:sp>
        <p:nvSpPr>
          <p:cNvPr id="1492" name="Google Shape;1492;gd999ef361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3" name="Google Shape;1493;gd999ef36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7"/>
        <p:cNvGrpSpPr/>
        <p:nvPr/>
      </p:nvGrpSpPr>
      <p:grpSpPr>
        <a:xfrm>
          <a:off x="0" y="0"/>
          <a:ext cx="0" cy="0"/>
          <a:chOff x="0" y="0"/>
          <a:chExt cx="0" cy="0"/>
        </a:xfrm>
      </p:grpSpPr>
      <p:sp>
        <p:nvSpPr>
          <p:cNvPr id="1498" name="Google Shape;1498;gbb65961841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9" name="Google Shape;1499;gbb65961841_0_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d999ef361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1" name="Google Shape;1611;gd999ef361f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1"/>
        <p:cNvGrpSpPr/>
        <p:nvPr/>
      </p:nvGrpSpPr>
      <p:grpSpPr>
        <a:xfrm>
          <a:off x="0" y="0"/>
          <a:ext cx="0" cy="0"/>
          <a:chOff x="0" y="0"/>
          <a:chExt cx="0" cy="0"/>
        </a:xfrm>
      </p:grpSpPr>
      <p:sp>
        <p:nvSpPr>
          <p:cNvPr id="1722" name="Google Shape;1722;gbb65961841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3" name="Google Shape;1723;gbb65961841_0_2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3"/>
        <p:cNvGrpSpPr/>
        <p:nvPr/>
      </p:nvGrpSpPr>
      <p:grpSpPr>
        <a:xfrm>
          <a:off x="0" y="0"/>
          <a:ext cx="0" cy="0"/>
          <a:chOff x="0" y="0"/>
          <a:chExt cx="0" cy="0"/>
        </a:xfrm>
      </p:grpSpPr>
      <p:sp>
        <p:nvSpPr>
          <p:cNvPr id="1834" name="Google Shape;1834;gbb65961841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5" name="Google Shape;1835;gbb65961841_0_3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500"/>
              </a:spcBef>
              <a:spcAft>
                <a:spcPts val="0"/>
              </a:spcAft>
              <a:buNone/>
            </a:pPr>
            <a:r>
              <a:rPr lang="tr-TR" sz="1050">
                <a:solidFill>
                  <a:srgbClr val="202122"/>
                </a:solidFill>
                <a:highlight>
                  <a:srgbClr val="FFFFFF"/>
                </a:highlight>
              </a:rPr>
              <a:t>Kanban is another popular methodology for implementing the agile system in the business.</a:t>
            </a:r>
            <a:endParaRPr sz="1050">
              <a:solidFill>
                <a:srgbClr val="202122"/>
              </a:solidFill>
              <a:highlight>
                <a:srgbClr val="FFFFFF"/>
              </a:highlight>
            </a:endParaRPr>
          </a:p>
          <a:p>
            <a:pPr marL="0" lvl="0" indent="0" algn="l" rtl="0">
              <a:lnSpc>
                <a:spcPct val="115000"/>
              </a:lnSpc>
              <a:spcBef>
                <a:spcPts val="500"/>
              </a:spcBef>
              <a:spcAft>
                <a:spcPts val="0"/>
              </a:spcAft>
              <a:buNone/>
            </a:pPr>
            <a:r>
              <a:rPr lang="tr-TR" sz="1050">
                <a:solidFill>
                  <a:srgbClr val="202122"/>
                </a:solidFill>
                <a:highlight>
                  <a:srgbClr val="FFFFFF"/>
                </a:highlight>
              </a:rPr>
              <a:t>The word "kanban" is in Japanese and can be translated as "the card you can see" or "signboard". </a:t>
            </a:r>
            <a:endParaRPr sz="1050">
              <a:solidFill>
                <a:srgbClr val="202122"/>
              </a:solidFill>
              <a:highlight>
                <a:srgbClr val="FFFFFF"/>
              </a:highlight>
            </a:endParaRPr>
          </a:p>
          <a:p>
            <a:pPr marL="0" lvl="0" indent="0" algn="l" rtl="0">
              <a:lnSpc>
                <a:spcPct val="115000"/>
              </a:lnSpc>
              <a:spcBef>
                <a:spcPts val="500"/>
              </a:spcBef>
              <a:spcAft>
                <a:spcPts val="0"/>
              </a:spcAft>
              <a:buNone/>
            </a:pPr>
            <a:r>
              <a:rPr lang="tr-TR" sz="1050">
                <a:solidFill>
                  <a:srgbClr val="202122"/>
                </a:solidFill>
                <a:highlight>
                  <a:srgbClr val="FFFFFF"/>
                </a:highlight>
              </a:rPr>
              <a:t>As the name implies, it is a visual framework used to implement agile and shows what to produce, when to produce it, and how much to produce.</a:t>
            </a:r>
            <a:endParaRPr sz="1050">
              <a:solidFill>
                <a:srgbClr val="202122"/>
              </a:solidFill>
              <a:highlight>
                <a:srgbClr val="FFFFFF"/>
              </a:highlight>
            </a:endParaRPr>
          </a:p>
          <a:p>
            <a:pPr marL="0" lvl="0" indent="0" algn="l" rtl="0">
              <a:lnSpc>
                <a:spcPct val="115000"/>
              </a:lnSpc>
              <a:spcBef>
                <a:spcPts val="500"/>
              </a:spcBef>
              <a:spcAft>
                <a:spcPts val="0"/>
              </a:spcAft>
              <a:buNone/>
            </a:pPr>
            <a:r>
              <a:rPr lang="tr-TR" sz="1050">
                <a:solidFill>
                  <a:srgbClr val="202122"/>
                </a:solidFill>
                <a:highlight>
                  <a:srgbClr val="FFFFFF"/>
                </a:highlight>
              </a:rPr>
              <a:t>Kanban focuses on visualizing the workflow process. The primary goal of kanban is to identify potential flaws in the process and to correct them to ensure that works progress at the desired pace.</a:t>
            </a:r>
            <a:endParaRPr sz="1050">
              <a:solidFill>
                <a:srgbClr val="202122"/>
              </a:solidFill>
              <a:highlight>
                <a:srgbClr val="FFFFFF"/>
              </a:highlight>
            </a:endParaRPr>
          </a:p>
          <a:p>
            <a:pPr marL="0" lvl="0" indent="0" algn="l" rtl="0">
              <a:lnSpc>
                <a:spcPct val="115000"/>
              </a:lnSpc>
              <a:spcBef>
                <a:spcPts val="500"/>
              </a:spcBef>
              <a:spcAft>
                <a:spcPts val="500"/>
              </a:spcAft>
              <a:buNone/>
            </a:pPr>
            <a:r>
              <a:rPr lang="tr-TR" sz="1050">
                <a:solidFill>
                  <a:srgbClr val="202122"/>
                </a:solidFill>
                <a:highlight>
                  <a:srgbClr val="FFFFFF"/>
                </a:highlight>
              </a:rPr>
              <a:t>in many cases Kanban has proven to be an excellent method / catalyst for this.</a:t>
            </a:r>
            <a:endParaRPr sz="1050">
              <a:solidFill>
                <a:srgbClr val="202122"/>
              </a:solidFill>
              <a:highlight>
                <a:srgbClr val="FFFFFF"/>
              </a:highlight>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1"/>
        <p:cNvGrpSpPr/>
        <p:nvPr/>
      </p:nvGrpSpPr>
      <p:grpSpPr>
        <a:xfrm>
          <a:off x="0" y="0"/>
          <a:ext cx="0" cy="0"/>
          <a:chOff x="0" y="0"/>
          <a:chExt cx="0" cy="0"/>
        </a:xfrm>
      </p:grpSpPr>
      <p:sp>
        <p:nvSpPr>
          <p:cNvPr id="1842" name="Google Shape;1842;gbb65961841_0_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3" name="Google Shape;1843;gbb65961841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a:t>🍐 This is a Pear Deck Multiple Choice Slide. Your current options are: A: True, B: False, </a:t>
            </a:r>
            <a:endParaRPr/>
          </a:p>
          <a:p>
            <a:pPr marL="0" lvl="0" indent="0" algn="l" rtl="0">
              <a:spcBef>
                <a:spcPts val="0"/>
              </a:spcBef>
              <a:spcAft>
                <a:spcPts val="0"/>
              </a:spcAft>
              <a:buNone/>
            </a:pPr>
            <a:r>
              <a:rPr lang="tr-TR"/>
              <a:t>🍐  To edit the type of question or choices, go back to the "Ask Students a Question" in the Pear Deck sidebar.</a:t>
            </a:r>
            <a:endParaRPr/>
          </a:p>
          <a:p>
            <a:pPr marL="0" lvl="0" indent="0" algn="l" rtl="0">
              <a:lnSpc>
                <a:spcPct val="80000"/>
              </a:lnSpc>
              <a:spcBef>
                <a:spcPts val="0"/>
              </a:spcBef>
              <a:spcAft>
                <a:spcPts val="0"/>
              </a:spcAft>
              <a:buClr>
                <a:srgbClr val="3A3F50"/>
              </a:buClr>
              <a:buSzPts val="1100"/>
              <a:buFont typeface="Arial"/>
              <a:buNone/>
            </a:pPr>
            <a:r>
              <a:rPr lang="tr-TR" sz="1800">
                <a:solidFill>
                  <a:srgbClr val="4A86E8"/>
                </a:solidFill>
                <a:latin typeface="Proxima Nova Semibold"/>
                <a:ea typeface="Proxima Nova Semibold"/>
                <a:cs typeface="Proxima Nova Semibold"/>
                <a:sym typeface="Proxima Nova Semibold"/>
              </a:rPr>
              <a:t>The word kanban is Japanese and roughly translated means “card you can see.”</a:t>
            </a:r>
            <a:endParaRPr sz="10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1"/>
        <p:cNvGrpSpPr/>
        <p:nvPr/>
      </p:nvGrpSpPr>
      <p:grpSpPr>
        <a:xfrm>
          <a:off x="0" y="0"/>
          <a:ext cx="0" cy="0"/>
          <a:chOff x="0" y="0"/>
          <a:chExt cx="0" cy="0"/>
        </a:xfrm>
      </p:grpSpPr>
      <p:sp>
        <p:nvSpPr>
          <p:cNvPr id="1852" name="Google Shape;1852;gbb65961841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3" name="Google Shape;1853;gbb65961841_0_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500"/>
              </a:spcBef>
              <a:spcAft>
                <a:spcPts val="500"/>
              </a:spcAft>
              <a:buNone/>
            </a:pPr>
            <a:endParaRPr sz="1050">
              <a:solidFill>
                <a:srgbClr val="202122"/>
              </a:solidFill>
              <a:highlight>
                <a:srgbClr val="FFFFFF"/>
              </a:highlight>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8"/>
        <p:cNvGrpSpPr/>
        <p:nvPr/>
      </p:nvGrpSpPr>
      <p:grpSpPr>
        <a:xfrm>
          <a:off x="0" y="0"/>
          <a:ext cx="0" cy="0"/>
          <a:chOff x="0" y="0"/>
          <a:chExt cx="0" cy="0"/>
        </a:xfrm>
      </p:grpSpPr>
      <p:sp>
        <p:nvSpPr>
          <p:cNvPr id="1859" name="Google Shape;1859;gbb65961841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0" name="Google Shape;1860;gbb65961841_0_3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500"/>
              </a:spcBef>
              <a:spcAft>
                <a:spcPts val="0"/>
              </a:spcAft>
              <a:buNone/>
            </a:pPr>
            <a:r>
              <a:rPr lang="tr-TR" sz="1050">
                <a:solidFill>
                  <a:srgbClr val="202122"/>
                </a:solidFill>
                <a:highlight>
                  <a:srgbClr val="FFFFFF"/>
                </a:highlight>
              </a:rPr>
              <a:t>Kanban's story dates back to the 1940s. During these years, Toyota updated its production method based on the model that supermarkets use to manage stocks on shelves. </a:t>
            </a:r>
            <a:endParaRPr sz="1050">
              <a:solidFill>
                <a:srgbClr val="202122"/>
              </a:solidFill>
              <a:highlight>
                <a:srgbClr val="FFFFFF"/>
              </a:highlight>
            </a:endParaRPr>
          </a:p>
          <a:p>
            <a:pPr marL="0" lvl="0" indent="0" algn="l" rtl="0">
              <a:lnSpc>
                <a:spcPct val="115000"/>
              </a:lnSpc>
              <a:spcBef>
                <a:spcPts val="500"/>
              </a:spcBef>
              <a:spcAft>
                <a:spcPts val="0"/>
              </a:spcAft>
              <a:buNone/>
            </a:pPr>
            <a:r>
              <a:rPr lang="tr-TR" sz="1050">
                <a:solidFill>
                  <a:srgbClr val="202122"/>
                </a:solidFill>
                <a:highlight>
                  <a:srgbClr val="FFFFFF"/>
                </a:highlight>
              </a:rPr>
              <a:t>Toyota adopted the system used by the supermarket. To monitor capacity levels in real-time, the company started using a card called "kanban" between different production teams. </a:t>
            </a:r>
            <a:endParaRPr sz="1050">
              <a:solidFill>
                <a:srgbClr val="202122"/>
              </a:solidFill>
              <a:highlight>
                <a:srgbClr val="FFFFFF"/>
              </a:highlight>
            </a:endParaRPr>
          </a:p>
          <a:p>
            <a:pPr marL="0" lvl="0" indent="0" algn="l" rtl="0">
              <a:lnSpc>
                <a:spcPct val="115000"/>
              </a:lnSpc>
              <a:spcBef>
                <a:spcPts val="500"/>
              </a:spcBef>
              <a:spcAft>
                <a:spcPts val="0"/>
              </a:spcAft>
              <a:buNone/>
            </a:pPr>
            <a:r>
              <a:rPr lang="tr-TR" sz="1050">
                <a:solidFill>
                  <a:srgbClr val="202122"/>
                </a:solidFill>
                <a:highlight>
                  <a:srgbClr val="FFFFFF"/>
                </a:highlight>
              </a:rPr>
              <a:t>When a bin of material used on the production line was unloaded, a kanban was sent to the warehouse, explaining which material was required. With the new materials provided by the warehouse, production continued without interruption, and the process monitored continuously.</a:t>
            </a:r>
            <a:endParaRPr sz="1050">
              <a:solidFill>
                <a:srgbClr val="202122"/>
              </a:solidFill>
              <a:highlight>
                <a:srgbClr val="FFFFFF"/>
              </a:highlight>
            </a:endParaRPr>
          </a:p>
          <a:p>
            <a:pPr marL="0" lvl="0" indent="0" algn="l" rtl="0">
              <a:lnSpc>
                <a:spcPct val="115000"/>
              </a:lnSpc>
              <a:spcBef>
                <a:spcPts val="500"/>
              </a:spcBef>
              <a:spcAft>
                <a:spcPts val="0"/>
              </a:spcAft>
              <a:buNone/>
            </a:pPr>
            <a:endParaRPr sz="1050">
              <a:solidFill>
                <a:srgbClr val="202122"/>
              </a:solidFill>
              <a:highlight>
                <a:srgbClr val="FFFFFF"/>
              </a:highlight>
            </a:endParaRPr>
          </a:p>
          <a:p>
            <a:pPr marL="0" lvl="0" indent="0" algn="l" rtl="0">
              <a:lnSpc>
                <a:spcPct val="115000"/>
              </a:lnSpc>
              <a:spcBef>
                <a:spcPts val="500"/>
              </a:spcBef>
              <a:spcAft>
                <a:spcPts val="500"/>
              </a:spcAft>
              <a:buNone/>
            </a:pPr>
            <a:r>
              <a:rPr lang="tr-TR" sz="1050">
                <a:solidFill>
                  <a:srgbClr val="202122"/>
                </a:solidFill>
                <a:highlight>
                  <a:srgbClr val="FFFFFF"/>
                </a:highlight>
              </a:rPr>
              <a:t>The kanban method controls the entire chain from production to the end consumer. In this way, it prevents both the failure of supply and the over-stocking of the goods at various stages of the production process. This requires continuous monitoring of the process.</a:t>
            </a:r>
            <a:endParaRPr sz="1050">
              <a:solidFill>
                <a:srgbClr val="202122"/>
              </a:solidFill>
              <a:highlight>
                <a:srgbClr val="FFFFFF"/>
              </a:highlight>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6"/>
        <p:cNvGrpSpPr/>
        <p:nvPr/>
      </p:nvGrpSpPr>
      <p:grpSpPr>
        <a:xfrm>
          <a:off x="0" y="0"/>
          <a:ext cx="0" cy="0"/>
          <a:chOff x="0" y="0"/>
          <a:chExt cx="0" cy="0"/>
        </a:xfrm>
      </p:grpSpPr>
      <p:sp>
        <p:nvSpPr>
          <p:cNvPr id="1867" name="Google Shape;1867;gbb65961841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8" name="Google Shape;1868;gbb65961841_0_3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Although its story dates back to the 1940s, the application of kanban in the world of computer technology is a relatively new topic.</a:t>
            </a:r>
            <a:endParaRPr/>
          </a:p>
          <a:p>
            <a:pPr marL="0" lvl="0" indent="0" algn="l" rtl="0">
              <a:lnSpc>
                <a:spcPct val="100000"/>
              </a:lnSpc>
              <a:spcBef>
                <a:spcPts val="0"/>
              </a:spcBef>
              <a:spcAft>
                <a:spcPts val="0"/>
              </a:spcAft>
              <a:buSzPts val="1400"/>
              <a:buNone/>
            </a:pPr>
            <a:r>
              <a:rPr lang="tr-TR"/>
              <a:t> In 2004, David J. Anderson introduced the idea of using the concept of kanban for software development, and in 2010 he wrote a book called </a:t>
            </a:r>
            <a:endParaRPr/>
          </a:p>
          <a:p>
            <a:pPr marL="0" lvl="0" indent="0" algn="l" rtl="0">
              <a:lnSpc>
                <a:spcPct val="100000"/>
              </a:lnSpc>
              <a:spcBef>
                <a:spcPts val="0"/>
              </a:spcBef>
              <a:spcAft>
                <a:spcPts val="0"/>
              </a:spcAft>
              <a:buSzPts val="1400"/>
              <a:buNone/>
            </a:pPr>
            <a:r>
              <a:rPr lang="tr-TR"/>
              <a:t>"Kanban: Successful Evolutionary Change for Your Technology Business." </a:t>
            </a:r>
            <a:endParaRPr/>
          </a:p>
          <a:p>
            <a:pPr marL="0" lvl="0" indent="0" algn="l" rtl="0">
              <a:lnSpc>
                <a:spcPct val="100000"/>
              </a:lnSpc>
              <a:spcBef>
                <a:spcPts val="0"/>
              </a:spcBef>
              <a:spcAft>
                <a:spcPts val="0"/>
              </a:spcAft>
              <a:buSzPts val="1400"/>
              <a:buNone/>
            </a:pPr>
            <a:r>
              <a:rPr lang="tr-TR"/>
              <a:t>Kanban's use in software development begins after David J. Anderson's attempts.</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bb65961841_0_5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6" name="Google Shape;1876;gbb65961841_0_5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Kanban board means everything for kanban.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9" name="Google Shape;52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Last session we talked about scrum.</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sz="1200" b="1">
                <a:solidFill>
                  <a:srgbClr val="202124"/>
                </a:solidFill>
                <a:highlight>
                  <a:srgbClr val="FFFFFF"/>
                </a:highlight>
              </a:rPr>
              <a:t>Scrum</a:t>
            </a:r>
            <a:r>
              <a:rPr lang="tr-TR" sz="1200">
                <a:solidFill>
                  <a:srgbClr val="202124"/>
                </a:solidFill>
                <a:highlight>
                  <a:srgbClr val="FFFFFF"/>
                </a:highlight>
              </a:rPr>
              <a:t> is an </a:t>
            </a:r>
            <a:r>
              <a:rPr lang="tr-TR" sz="1200" b="1">
                <a:solidFill>
                  <a:srgbClr val="202124"/>
                </a:solidFill>
                <a:highlight>
                  <a:srgbClr val="FFFFFF"/>
                </a:highlight>
              </a:rPr>
              <a:t>agile</a:t>
            </a:r>
            <a:r>
              <a:rPr lang="tr-TR" sz="1200">
                <a:solidFill>
                  <a:srgbClr val="202124"/>
                </a:solidFill>
                <a:highlight>
                  <a:srgbClr val="FFFFFF"/>
                </a:highlight>
              </a:rPr>
              <a:t> development </a:t>
            </a:r>
            <a:r>
              <a:rPr lang="tr-TR" sz="1200" b="1">
                <a:solidFill>
                  <a:srgbClr val="202124"/>
                </a:solidFill>
                <a:highlight>
                  <a:srgbClr val="FFFFFF"/>
                </a:highlight>
              </a:rPr>
              <a:t>methodology</a:t>
            </a:r>
            <a:r>
              <a:rPr lang="tr-TR" sz="1200">
                <a:solidFill>
                  <a:srgbClr val="202124"/>
                </a:solidFill>
                <a:highlight>
                  <a:srgbClr val="FFFFFF"/>
                </a:highlight>
              </a:rPr>
              <a:t> used in the development of </a:t>
            </a:r>
            <a:r>
              <a:rPr lang="tr-TR" sz="1200" b="1">
                <a:solidFill>
                  <a:srgbClr val="202124"/>
                </a:solidFill>
                <a:highlight>
                  <a:srgbClr val="FFFFFF"/>
                </a:highlight>
              </a:rPr>
              <a:t>Software. </a:t>
            </a:r>
            <a:endParaRPr sz="1200" b="1">
              <a:solidFill>
                <a:srgbClr val="202124"/>
              </a:solidFill>
              <a:highlight>
                <a:srgbClr val="FFFFFF"/>
              </a:highlight>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6"/>
        <p:cNvGrpSpPr/>
        <p:nvPr/>
      </p:nvGrpSpPr>
      <p:grpSpPr>
        <a:xfrm>
          <a:off x="0" y="0"/>
          <a:ext cx="0" cy="0"/>
          <a:chOff x="0" y="0"/>
          <a:chExt cx="0" cy="0"/>
        </a:xfrm>
      </p:grpSpPr>
      <p:sp>
        <p:nvSpPr>
          <p:cNvPr id="1987" name="Google Shape;1987;gbb65961841_0_6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8" name="Google Shape;1988;gbb65961841_0_6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60000"/>
              </a:lnSpc>
              <a:spcBef>
                <a:spcPts val="0"/>
              </a:spcBef>
              <a:spcAft>
                <a:spcPts val="0"/>
              </a:spcAft>
              <a:buClr>
                <a:schemeClr val="dk1"/>
              </a:buClr>
              <a:buSzPts val="1100"/>
              <a:buFont typeface="Arial"/>
              <a:buNone/>
            </a:pPr>
            <a:r>
              <a:rPr lang="tr-TR" sz="1050">
                <a:solidFill>
                  <a:schemeClr val="dk1"/>
                </a:solidFill>
                <a:highlight>
                  <a:srgbClr val="FFFFFF"/>
                </a:highlight>
              </a:rPr>
              <a:t>A Kanban board is a tool for workflow visualization.</a:t>
            </a:r>
            <a:endParaRPr sz="1050">
              <a:solidFill>
                <a:schemeClr val="dk1"/>
              </a:solidFill>
              <a:highlight>
                <a:srgbClr val="FFFFFF"/>
              </a:highlight>
            </a:endParaRPr>
          </a:p>
          <a:p>
            <a:pPr marL="0" lvl="0" indent="0" algn="just" rtl="0">
              <a:lnSpc>
                <a:spcPct val="160000"/>
              </a:lnSpc>
              <a:spcBef>
                <a:spcPts val="0"/>
              </a:spcBef>
              <a:spcAft>
                <a:spcPts val="0"/>
              </a:spcAft>
              <a:buNone/>
            </a:pPr>
            <a:r>
              <a:rPr lang="tr-TR" sz="1050">
                <a:solidFill>
                  <a:schemeClr val="dk1"/>
                </a:solidFill>
                <a:highlight>
                  <a:srgbClr val="FFFFFF"/>
                </a:highlight>
              </a:rPr>
              <a:t>Visualizing your workflow and tasks on a  Kanban board helps you better understand your processes and gain an overview of your workload. </a:t>
            </a:r>
            <a:endParaRPr sz="1050">
              <a:solidFill>
                <a:schemeClr val="dk1"/>
              </a:solidFill>
              <a:highlight>
                <a:srgbClr val="FFFFFF"/>
              </a:highlight>
            </a:endParaRPr>
          </a:p>
          <a:p>
            <a:pPr marL="0" lvl="0" indent="0" algn="just" rtl="0">
              <a:lnSpc>
                <a:spcPct val="160000"/>
              </a:lnSpc>
              <a:spcBef>
                <a:spcPts val="0"/>
              </a:spcBef>
              <a:spcAft>
                <a:spcPts val="0"/>
              </a:spcAft>
              <a:buNone/>
            </a:pPr>
            <a:r>
              <a:rPr lang="tr-TR" sz="1050">
                <a:solidFill>
                  <a:schemeClr val="dk1"/>
                </a:solidFill>
                <a:highlight>
                  <a:srgbClr val="FFFFFF"/>
                </a:highlight>
              </a:rPr>
              <a:t>With this new level of transparency, you will quickly identify problematic work stages, </a:t>
            </a:r>
            <a:endParaRPr sz="1050">
              <a:solidFill>
                <a:schemeClr val="dk1"/>
              </a:solidFill>
              <a:highlight>
                <a:srgbClr val="FFFFFF"/>
              </a:highlight>
            </a:endParaRPr>
          </a:p>
          <a:p>
            <a:pPr marL="0" lvl="0" indent="0" algn="just" rtl="0">
              <a:lnSpc>
                <a:spcPct val="160000"/>
              </a:lnSpc>
              <a:spcBef>
                <a:spcPts val="0"/>
              </a:spcBef>
              <a:spcAft>
                <a:spcPts val="0"/>
              </a:spcAft>
              <a:buNone/>
            </a:pPr>
            <a:r>
              <a:rPr lang="tr-TR" sz="1050">
                <a:solidFill>
                  <a:srgbClr val="202122"/>
                </a:solidFill>
                <a:highlight>
                  <a:srgbClr val="FFFFFF"/>
                </a:highlight>
              </a:rPr>
              <a:t>Kanban boards visually depict work at various stages of a process using </a:t>
            </a:r>
            <a:r>
              <a:rPr lang="tr-TR" sz="1050">
                <a:solidFill>
                  <a:srgbClr val="202122"/>
                </a:solidFill>
                <a:highlight>
                  <a:srgbClr val="FFBC00"/>
                </a:highlight>
              </a:rPr>
              <a:t>cards to represent work</a:t>
            </a:r>
            <a:r>
              <a:rPr lang="tr-TR" sz="1050">
                <a:solidFill>
                  <a:srgbClr val="202122"/>
                </a:solidFill>
                <a:highlight>
                  <a:srgbClr val="FFFFFF"/>
                </a:highlight>
              </a:rPr>
              <a:t> items and </a:t>
            </a:r>
            <a:r>
              <a:rPr lang="tr-TR" sz="1050">
                <a:solidFill>
                  <a:srgbClr val="202122"/>
                </a:solidFill>
                <a:highlight>
                  <a:schemeClr val="accent4"/>
                </a:highlight>
              </a:rPr>
              <a:t>columns to represent each stage of the process</a:t>
            </a:r>
            <a:r>
              <a:rPr lang="tr-TR" sz="1050">
                <a:solidFill>
                  <a:srgbClr val="202122"/>
                </a:solidFill>
                <a:highlight>
                  <a:srgbClr val="FFFFFF"/>
                </a:highlight>
              </a:rPr>
              <a:t>. Cards are moved from left to right to show progress and to help coordinate teams performing the work.</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This is kanban board you see in the slide. It is very simple.</a:t>
            </a:r>
            <a:endParaRPr/>
          </a:p>
          <a:p>
            <a:pPr marL="0" lvl="0" indent="0" algn="l" rtl="0">
              <a:lnSpc>
                <a:spcPct val="100000"/>
              </a:lnSpc>
              <a:spcBef>
                <a:spcPts val="0"/>
              </a:spcBef>
              <a:spcAft>
                <a:spcPts val="0"/>
              </a:spcAft>
              <a:buNone/>
            </a:pPr>
            <a:r>
              <a:rPr lang="tr-TR"/>
              <a:t>Now I want  you to fill the board with what we in did this lesson, what we are doing, and what we will we do</a:t>
            </a:r>
            <a:endParaRPr/>
          </a:p>
          <a:p>
            <a:pPr marL="0" lvl="0" indent="0" algn="l" rtl="0">
              <a:lnSpc>
                <a:spcPct val="100000"/>
              </a:lnSpc>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0"/>
        <p:cNvGrpSpPr/>
        <p:nvPr/>
      </p:nvGrpSpPr>
      <p:grpSpPr>
        <a:xfrm>
          <a:off x="0" y="0"/>
          <a:ext cx="0" cy="0"/>
          <a:chOff x="0" y="0"/>
          <a:chExt cx="0" cy="0"/>
        </a:xfrm>
      </p:grpSpPr>
      <p:sp>
        <p:nvSpPr>
          <p:cNvPr id="2001" name="Google Shape;2001;gbb65961841_0_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2" name="Google Shape;2002;gbb65961841_0_6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a:t>Now lets compare your board with this one in the slide</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9"/>
        <p:cNvGrpSpPr/>
        <p:nvPr/>
      </p:nvGrpSpPr>
      <p:grpSpPr>
        <a:xfrm>
          <a:off x="0" y="0"/>
          <a:ext cx="0" cy="0"/>
          <a:chOff x="0" y="0"/>
          <a:chExt cx="0" cy="0"/>
        </a:xfrm>
      </p:grpSpPr>
      <p:sp>
        <p:nvSpPr>
          <p:cNvPr id="2020" name="Google Shape;2020;gbb65961841_0_6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1" name="Google Shape;2021;gbb65961841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a:t>🍐 This is a Pear Deck Multiple Choice Slide. Your current options are: A: card, B: board, C: column, </a:t>
            </a:r>
            <a:endParaRPr/>
          </a:p>
          <a:p>
            <a:pPr marL="0" lvl="0" indent="0" algn="l" rtl="0">
              <a:spcBef>
                <a:spcPts val="0"/>
              </a:spcBef>
              <a:spcAft>
                <a:spcPts val="0"/>
              </a:spcAft>
              <a:buNone/>
            </a:pPr>
            <a:r>
              <a:rPr lang="tr-TR"/>
              <a:t>🍐  To edit the type of question or choices, go back to the "Ask Students a Question" in the Pear Deck sidebar.</a:t>
            </a:r>
            <a:endParaRPr/>
          </a:p>
          <a:p>
            <a:pPr marL="0" lvl="0" indent="0" algn="l" rtl="0">
              <a:spcBef>
                <a:spcPts val="0"/>
              </a:spcBef>
              <a:spcAft>
                <a:spcPts val="0"/>
              </a:spcAft>
              <a:buNone/>
            </a:pPr>
            <a:endParaRPr/>
          </a:p>
          <a:p>
            <a:pPr marL="0" lvl="0" indent="0" algn="l" rtl="0">
              <a:lnSpc>
                <a:spcPct val="80000"/>
              </a:lnSpc>
              <a:spcBef>
                <a:spcPts val="0"/>
              </a:spcBef>
              <a:spcAft>
                <a:spcPts val="0"/>
              </a:spcAft>
              <a:buNone/>
            </a:pPr>
            <a:r>
              <a:rPr lang="tr-TR" sz="1800">
                <a:solidFill>
                  <a:srgbClr val="4A86E8"/>
                </a:solidFill>
                <a:latin typeface="Proxima Nova Semibold"/>
                <a:ea typeface="Proxima Nova Semibold"/>
                <a:cs typeface="Proxima Nova Semibold"/>
                <a:sym typeface="Proxima Nova Semibold"/>
              </a:rPr>
              <a:t>In kanban, each stage of a project is demonstrated with a </a:t>
            </a:r>
            <a:r>
              <a:rPr lang="tr-TR" sz="1800" i="1">
                <a:solidFill>
                  <a:srgbClr val="FF0000"/>
                </a:solidFill>
                <a:latin typeface="Proxima Nova Semibold"/>
                <a:ea typeface="Proxima Nova Semibold"/>
                <a:cs typeface="Proxima Nova Semibold"/>
                <a:sym typeface="Proxima Nova Semibold"/>
              </a:rPr>
              <a:t>what</a:t>
            </a:r>
            <a:r>
              <a:rPr lang="tr-TR" sz="1800">
                <a:solidFill>
                  <a:srgbClr val="4A86E8"/>
                </a:solidFill>
                <a:latin typeface="Proxima Nova Semibold"/>
                <a:ea typeface="Proxima Nova Semibold"/>
                <a:cs typeface="Proxima Nova Semibold"/>
                <a:sym typeface="Proxima Nova Semibold"/>
              </a:rPr>
              <a:t>?</a:t>
            </a:r>
            <a:endParaRPr sz="1800">
              <a:solidFill>
                <a:srgbClr val="4A86E8"/>
              </a:solidFill>
              <a:latin typeface="Proxima Nova Semibold"/>
              <a:ea typeface="Proxima Nova Semibold"/>
              <a:cs typeface="Proxima Nova Semibold"/>
              <a:sym typeface="Proxima Nova Semibold"/>
            </a:endParaRPr>
          </a:p>
          <a:p>
            <a:pPr marL="0" lvl="0" indent="0" algn="l" rtl="0">
              <a:lnSpc>
                <a:spcPct val="80000"/>
              </a:lnSpc>
              <a:spcBef>
                <a:spcPts val="0"/>
              </a:spcBef>
              <a:spcAft>
                <a:spcPts val="0"/>
              </a:spcAft>
              <a:buNone/>
            </a:pPr>
            <a:endParaRPr sz="1800">
              <a:solidFill>
                <a:srgbClr val="4A86E8"/>
              </a:solidFill>
              <a:latin typeface="Proxima Nova Semibold"/>
              <a:ea typeface="Proxima Nova Semibold"/>
              <a:cs typeface="Proxima Nova Semibold"/>
              <a:sym typeface="Proxima Nova Semibold"/>
            </a:endParaRPr>
          </a:p>
          <a:p>
            <a:pPr marL="0" lvl="0" indent="0" algn="l" rtl="0">
              <a:lnSpc>
                <a:spcPct val="80000"/>
              </a:lnSpc>
              <a:spcBef>
                <a:spcPts val="0"/>
              </a:spcBef>
              <a:spcAft>
                <a:spcPts val="0"/>
              </a:spcAft>
              <a:buClr>
                <a:srgbClr val="3A3F50"/>
              </a:buClr>
              <a:buSzPts val="1100"/>
              <a:buFont typeface="Arial"/>
              <a:buNone/>
            </a:pPr>
            <a:r>
              <a:rPr lang="tr-TR" sz="1800">
                <a:solidFill>
                  <a:srgbClr val="4A86E8"/>
                </a:solidFill>
                <a:latin typeface="Proxima Nova Semibold"/>
                <a:ea typeface="Proxima Nova Semibold"/>
                <a:cs typeface="Proxima Nova Semibold"/>
                <a:sym typeface="Proxima Nova Semibold"/>
              </a:rPr>
              <a:t>column</a:t>
            </a:r>
            <a:endParaRPr sz="1800">
              <a:solidFill>
                <a:srgbClr val="4A86E8"/>
              </a:solidFill>
              <a:latin typeface="Proxima Nova Semibold"/>
              <a:ea typeface="Proxima Nova Semibold"/>
              <a:cs typeface="Proxima Nova Semibold"/>
              <a:sym typeface="Proxima Nova Semibo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9"/>
        <p:cNvGrpSpPr/>
        <p:nvPr/>
      </p:nvGrpSpPr>
      <p:grpSpPr>
        <a:xfrm>
          <a:off x="0" y="0"/>
          <a:ext cx="0" cy="0"/>
          <a:chOff x="0" y="0"/>
          <a:chExt cx="0" cy="0"/>
        </a:xfrm>
      </p:grpSpPr>
      <p:sp>
        <p:nvSpPr>
          <p:cNvPr id="2030" name="Google Shape;2030;gbb65961841_0_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1" name="Google Shape;2031;gbb65961841_0_6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Clr>
                <a:schemeClr val="dk1"/>
              </a:buClr>
              <a:buSzPts val="1100"/>
              <a:buFont typeface="Arial"/>
              <a:buNone/>
            </a:pPr>
            <a:r>
              <a:rPr lang="tr-TR" sz="1400">
                <a:solidFill>
                  <a:srgbClr val="202124"/>
                </a:solidFill>
                <a:highlight>
                  <a:srgbClr val="F8F9FA"/>
                </a:highlight>
              </a:rPr>
              <a:t>The aim is to categorize the work to be done here by level. It's a process from start to finish.</a:t>
            </a:r>
            <a:endParaRPr sz="14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endParaRPr sz="1400">
              <a:solidFill>
                <a:srgbClr val="202124"/>
              </a:solidFill>
              <a:highlight>
                <a:srgbClr val="F8F9FA"/>
              </a:highlight>
            </a:endParaRPr>
          </a:p>
          <a:p>
            <a:pPr marL="0" lvl="0" indent="0" algn="l" rtl="0">
              <a:lnSpc>
                <a:spcPct val="100000"/>
              </a:lnSpc>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2"/>
        <p:cNvGrpSpPr/>
        <p:nvPr/>
      </p:nvGrpSpPr>
      <p:grpSpPr>
        <a:xfrm>
          <a:off x="0" y="0"/>
          <a:ext cx="0" cy="0"/>
          <a:chOff x="0" y="0"/>
          <a:chExt cx="0" cy="0"/>
        </a:xfrm>
      </p:grpSpPr>
      <p:sp>
        <p:nvSpPr>
          <p:cNvPr id="2053" name="Google Shape;2053;gbb65961841_0_7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4" name="Google Shape;2054;gbb65961841_0_7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None/>
            </a:pPr>
            <a:r>
              <a:rPr lang="tr-TR" sz="1400">
                <a:solidFill>
                  <a:srgbClr val="202124"/>
                </a:solidFill>
                <a:highlight>
                  <a:srgbClr val="F8F9FA"/>
                </a:highlight>
              </a:rPr>
              <a:t>Kanban boards can be made into walls, whiteboards or digital gadgets like Trello or Jira. There are many tools for management. </a:t>
            </a:r>
            <a:endParaRPr sz="1400">
              <a:solidFill>
                <a:srgbClr val="202124"/>
              </a:solidFill>
              <a:highlight>
                <a:srgbClr val="F8F9FA"/>
              </a:highlight>
            </a:endParaRPr>
          </a:p>
          <a:p>
            <a:pPr marL="0" marR="38100" lvl="0" indent="0" algn="l" rtl="0">
              <a:lnSpc>
                <a:spcPct val="128571"/>
              </a:lnSpc>
              <a:spcBef>
                <a:spcPts val="0"/>
              </a:spcBef>
              <a:spcAft>
                <a:spcPts val="0"/>
              </a:spcAft>
              <a:buClr>
                <a:srgbClr val="3A3F50"/>
              </a:buClr>
              <a:buSzPts val="1100"/>
              <a:buFont typeface="Arial"/>
              <a:buNone/>
            </a:pPr>
            <a:r>
              <a:rPr lang="tr-TR" sz="1400">
                <a:solidFill>
                  <a:srgbClr val="202124"/>
                </a:solidFill>
                <a:highlight>
                  <a:srgbClr val="F8F9FA"/>
                </a:highlight>
              </a:rPr>
              <a:t>It can be different from company to company but the main concept is the same. </a:t>
            </a:r>
            <a:endParaRPr sz="1400">
              <a:solidFill>
                <a:srgbClr val="202124"/>
              </a:solidFill>
              <a:highlight>
                <a:srgbClr val="F8F9FA"/>
              </a:highlight>
            </a:endParaRPr>
          </a:p>
          <a:p>
            <a:pPr marL="0" marR="38100" lvl="0" indent="0" algn="l" rtl="0">
              <a:lnSpc>
                <a:spcPct val="128571"/>
              </a:lnSpc>
              <a:spcBef>
                <a:spcPts val="0"/>
              </a:spcBef>
              <a:spcAft>
                <a:spcPts val="0"/>
              </a:spcAft>
              <a:buClr>
                <a:srgbClr val="3A3F50"/>
              </a:buClr>
              <a:buSzPts val="1100"/>
              <a:buFont typeface="Arial"/>
              <a:buNone/>
            </a:pPr>
            <a:r>
              <a:rPr lang="tr-TR" sz="1400">
                <a:solidFill>
                  <a:srgbClr val="202124"/>
                </a:solidFill>
                <a:highlight>
                  <a:srgbClr val="F8F9FA"/>
                </a:highlight>
              </a:rPr>
              <a:t>In our course we will show you the Jira tool. It is the most common one in the software development.</a:t>
            </a:r>
            <a:endParaRPr sz="1400">
              <a:solidFill>
                <a:srgbClr val="202124"/>
              </a:solidFill>
              <a:highlight>
                <a:srgbClr val="F8F9FA"/>
              </a:highlight>
            </a:endParaRPr>
          </a:p>
          <a:p>
            <a:pPr marL="0" marR="38100" lvl="0" indent="0" algn="l" rtl="0">
              <a:lnSpc>
                <a:spcPct val="128571"/>
              </a:lnSpc>
              <a:spcBef>
                <a:spcPts val="0"/>
              </a:spcBef>
              <a:spcAft>
                <a:spcPts val="0"/>
              </a:spcAft>
              <a:buNone/>
            </a:pPr>
            <a:endParaRPr sz="1400">
              <a:solidFill>
                <a:srgbClr val="202124"/>
              </a:solidFill>
              <a:highlight>
                <a:srgbClr val="F8F9FA"/>
              </a:highlight>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7"/>
        <p:cNvGrpSpPr/>
        <p:nvPr/>
      </p:nvGrpSpPr>
      <p:grpSpPr>
        <a:xfrm>
          <a:off x="0" y="0"/>
          <a:ext cx="0" cy="0"/>
          <a:chOff x="0" y="0"/>
          <a:chExt cx="0" cy="0"/>
        </a:xfrm>
      </p:grpSpPr>
      <p:sp>
        <p:nvSpPr>
          <p:cNvPr id="2078" name="Google Shape;2078;gbb65961841_0_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9" name="Google Shape;2079;gbb65961841_0_7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tr-TR" sz="1200">
                <a:solidFill>
                  <a:srgbClr val="202124"/>
                </a:solidFill>
                <a:highlight>
                  <a:srgbClr val="F8F9FA"/>
                </a:highlight>
              </a:rPr>
              <a:t>The information contained in Kanban cards differs from organization to organization. In other words, what you put on the cards is up to you.</a:t>
            </a:r>
            <a:endParaRPr sz="1200">
              <a:solidFill>
                <a:srgbClr val="202124"/>
              </a:solidFill>
              <a:highlight>
                <a:srgbClr val="F8F9FA"/>
              </a:highlight>
            </a:endParaRPr>
          </a:p>
          <a:p>
            <a:pPr marL="0" lvl="0" indent="0" algn="l" rtl="0">
              <a:spcBef>
                <a:spcPts val="0"/>
              </a:spcBef>
              <a:spcAft>
                <a:spcPts val="0"/>
              </a:spcAft>
              <a:buClr>
                <a:schemeClr val="dk1"/>
              </a:buClr>
              <a:buSzPts val="1100"/>
              <a:buFont typeface="Arial"/>
              <a:buNone/>
            </a:pPr>
            <a:endParaRPr sz="1200">
              <a:solidFill>
                <a:srgbClr val="202124"/>
              </a:solidFill>
              <a:highlight>
                <a:srgbClr val="F8F9FA"/>
              </a:highlight>
            </a:endParaRPr>
          </a:p>
          <a:p>
            <a:pPr marL="0" lvl="0" indent="0" algn="l" rtl="0">
              <a:spcBef>
                <a:spcPts val="0"/>
              </a:spcBef>
              <a:spcAft>
                <a:spcPts val="0"/>
              </a:spcAft>
              <a:buClr>
                <a:schemeClr val="dk1"/>
              </a:buClr>
              <a:buSzPts val="1100"/>
              <a:buFont typeface="Arial"/>
              <a:buNone/>
            </a:pPr>
            <a:r>
              <a:rPr lang="tr-TR" sz="1200">
                <a:solidFill>
                  <a:srgbClr val="202124"/>
                </a:solidFill>
                <a:highlight>
                  <a:srgbClr val="F8F9FA"/>
                </a:highlight>
              </a:rPr>
              <a:t>cards can include;</a:t>
            </a:r>
            <a:endParaRPr sz="1200">
              <a:solidFill>
                <a:srgbClr val="202124"/>
              </a:solidFill>
              <a:highlight>
                <a:srgbClr val="F8F9FA"/>
              </a:highlight>
            </a:endParaRPr>
          </a:p>
          <a:p>
            <a:pPr marL="0" lvl="0" indent="0" algn="l" rtl="0">
              <a:spcBef>
                <a:spcPts val="0"/>
              </a:spcBef>
              <a:spcAft>
                <a:spcPts val="0"/>
              </a:spcAft>
              <a:buClr>
                <a:schemeClr val="dk1"/>
              </a:buClr>
              <a:buSzPts val="1100"/>
              <a:buFont typeface="Arial"/>
              <a:buNone/>
            </a:pPr>
            <a:r>
              <a:rPr lang="tr-TR" sz="1200">
                <a:solidFill>
                  <a:srgbClr val="202124"/>
                </a:solidFill>
                <a:highlight>
                  <a:srgbClr val="F8F9FA"/>
                </a:highlight>
              </a:rPr>
              <a:t>A name or very brief explanation of what the card is about.</a:t>
            </a:r>
            <a:endParaRPr sz="1200">
              <a:solidFill>
                <a:srgbClr val="202124"/>
              </a:solidFill>
              <a:highlight>
                <a:srgbClr val="F8F9FA"/>
              </a:highlight>
            </a:endParaRPr>
          </a:p>
          <a:p>
            <a:pPr marL="0" lvl="0" indent="0" algn="l" rtl="0">
              <a:spcBef>
                <a:spcPts val="0"/>
              </a:spcBef>
              <a:spcAft>
                <a:spcPts val="0"/>
              </a:spcAft>
              <a:buClr>
                <a:schemeClr val="dk1"/>
              </a:buClr>
              <a:buSzPts val="1100"/>
              <a:buFont typeface="Arial"/>
              <a:buNone/>
            </a:pPr>
            <a:r>
              <a:rPr lang="tr-TR" sz="1200">
                <a:solidFill>
                  <a:srgbClr val="202124"/>
                </a:solidFill>
                <a:highlight>
                  <a:srgbClr val="F8F9FA"/>
                </a:highlight>
              </a:rPr>
              <a:t>Project name or ID, especially if there is more than one project in progress.</a:t>
            </a:r>
            <a:endParaRPr sz="1200">
              <a:solidFill>
                <a:srgbClr val="202124"/>
              </a:solidFill>
              <a:highlight>
                <a:srgbClr val="F8F9FA"/>
              </a:highlight>
            </a:endParaRPr>
          </a:p>
          <a:p>
            <a:pPr marL="0" lvl="0" indent="0" algn="l" rtl="0">
              <a:spcBef>
                <a:spcPts val="0"/>
              </a:spcBef>
              <a:spcAft>
                <a:spcPts val="0"/>
              </a:spcAft>
              <a:buClr>
                <a:schemeClr val="dk1"/>
              </a:buClr>
              <a:buSzPts val="1100"/>
              <a:buFont typeface="Arial"/>
              <a:buNone/>
            </a:pPr>
            <a:endParaRPr sz="1200">
              <a:solidFill>
                <a:srgbClr val="202124"/>
              </a:solidFill>
              <a:highlight>
                <a:srgbClr val="F8F9FA"/>
              </a:highlight>
            </a:endParaRPr>
          </a:p>
          <a:p>
            <a:pPr marL="0" lvl="0" indent="0" algn="l" rtl="0">
              <a:spcBef>
                <a:spcPts val="0"/>
              </a:spcBef>
              <a:spcAft>
                <a:spcPts val="0"/>
              </a:spcAft>
              <a:buClr>
                <a:schemeClr val="dk1"/>
              </a:buClr>
              <a:buSzPts val="1100"/>
              <a:buFont typeface="Arial"/>
              <a:buNone/>
            </a:pPr>
            <a:r>
              <a:rPr lang="tr-TR" sz="1200">
                <a:solidFill>
                  <a:srgbClr val="202124"/>
                </a:solidFill>
                <a:highlight>
                  <a:srgbClr val="F8F9FA"/>
                </a:highlight>
              </a:rPr>
              <a:t>Beginning, ending, stages etc. Workflow dates such as.</a:t>
            </a:r>
            <a:endParaRPr sz="1200">
              <a:solidFill>
                <a:srgbClr val="202124"/>
              </a:solidFill>
              <a:highlight>
                <a:srgbClr val="F8F9FA"/>
              </a:highlight>
            </a:endParaRPr>
          </a:p>
          <a:p>
            <a:pPr marL="0" lvl="0" indent="0" algn="l" rtl="0">
              <a:spcBef>
                <a:spcPts val="0"/>
              </a:spcBef>
              <a:spcAft>
                <a:spcPts val="0"/>
              </a:spcAft>
              <a:buClr>
                <a:schemeClr val="dk1"/>
              </a:buClr>
              <a:buSzPts val="1100"/>
              <a:buFont typeface="Arial"/>
              <a:buNone/>
            </a:pPr>
            <a:r>
              <a:rPr lang="tr-TR" sz="1200">
                <a:solidFill>
                  <a:srgbClr val="202124"/>
                </a:solidFill>
                <a:highlight>
                  <a:srgbClr val="F8F9FA"/>
                </a:highlight>
              </a:rPr>
              <a:t>End date.</a:t>
            </a:r>
            <a:endParaRPr sz="1200">
              <a:solidFill>
                <a:srgbClr val="202124"/>
              </a:solidFill>
              <a:highlight>
                <a:srgbClr val="F8F9FA"/>
              </a:highlight>
            </a:endParaRPr>
          </a:p>
          <a:p>
            <a:pPr marL="0" lvl="0" indent="0" algn="l" rtl="0">
              <a:spcBef>
                <a:spcPts val="0"/>
              </a:spcBef>
              <a:spcAft>
                <a:spcPts val="0"/>
              </a:spcAft>
              <a:buClr>
                <a:schemeClr val="dk1"/>
              </a:buClr>
              <a:buSzPts val="1100"/>
              <a:buFont typeface="Arial"/>
              <a:buNone/>
            </a:pPr>
            <a:r>
              <a:rPr lang="tr-TR" sz="1200">
                <a:solidFill>
                  <a:srgbClr val="202124"/>
                </a:solidFill>
                <a:highlight>
                  <a:srgbClr val="F8F9FA"/>
                </a:highlight>
              </a:rPr>
              <a:t>Priority.</a:t>
            </a:r>
            <a:endParaRPr sz="1200">
              <a:solidFill>
                <a:srgbClr val="202124"/>
              </a:solidFill>
              <a:highlight>
                <a:srgbClr val="F8F9FA"/>
              </a:highlight>
            </a:endParaRPr>
          </a:p>
          <a:p>
            <a:pPr marL="0" lvl="0" indent="0" algn="l" rtl="0">
              <a:spcBef>
                <a:spcPts val="0"/>
              </a:spcBef>
              <a:spcAft>
                <a:spcPts val="0"/>
              </a:spcAft>
              <a:buClr>
                <a:schemeClr val="dk1"/>
              </a:buClr>
              <a:buSzPts val="1100"/>
              <a:buFont typeface="Arial"/>
              <a:buNone/>
            </a:pPr>
            <a:endParaRPr sz="1200">
              <a:solidFill>
                <a:srgbClr val="202124"/>
              </a:solidFill>
              <a:highlight>
                <a:srgbClr val="F8F9FA"/>
              </a:highlight>
            </a:endParaRPr>
          </a:p>
          <a:p>
            <a:pPr marL="0" lvl="0" indent="0" algn="l" rtl="0">
              <a:spcBef>
                <a:spcPts val="0"/>
              </a:spcBef>
              <a:spcAft>
                <a:spcPts val="0"/>
              </a:spcAft>
              <a:buClr>
                <a:schemeClr val="dk1"/>
              </a:buClr>
              <a:buSzPts val="1100"/>
              <a:buFont typeface="Arial"/>
              <a:buNone/>
            </a:pPr>
            <a:r>
              <a:rPr lang="tr-TR" sz="1200">
                <a:solidFill>
                  <a:srgbClr val="202124"/>
                </a:solidFill>
                <a:highlight>
                  <a:srgbClr val="F8F9FA"/>
                </a:highlight>
              </a:rPr>
              <a:t>People working on the task.</a:t>
            </a:r>
            <a:endParaRPr sz="12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1200">
                <a:solidFill>
                  <a:srgbClr val="202124"/>
                </a:solidFill>
                <a:highlight>
                  <a:srgbClr val="F8F9FA"/>
                </a:highlight>
              </a:rPr>
              <a:t>Although the information is flexible, it should represent the task and situation at hand.</a:t>
            </a:r>
            <a:endParaRPr sz="1150">
              <a:solidFill>
                <a:srgbClr val="606060"/>
              </a:solidFill>
              <a:highlight>
                <a:srgbClr val="FFFFFF"/>
              </a:highlight>
              <a:latin typeface="Montserrat"/>
              <a:ea typeface="Montserrat"/>
              <a:cs typeface="Montserrat"/>
              <a:sym typeface="Montserrat"/>
            </a:endParaRPr>
          </a:p>
          <a:p>
            <a:pPr marL="0" lvl="0" indent="0" algn="l" rtl="0">
              <a:lnSpc>
                <a:spcPct val="100000"/>
              </a:lnSpc>
              <a:spcBef>
                <a:spcPts val="0"/>
              </a:spcBef>
              <a:spcAft>
                <a:spcPts val="0"/>
              </a:spcAft>
              <a:buNone/>
            </a:pPr>
            <a:endParaRPr sz="1150">
              <a:solidFill>
                <a:srgbClr val="606060"/>
              </a:solidFill>
              <a:highlight>
                <a:srgbClr val="FFFFFF"/>
              </a:highlight>
              <a:latin typeface="Montserrat"/>
              <a:ea typeface="Montserrat"/>
              <a:cs typeface="Montserrat"/>
              <a:sym typeface="Montserrat"/>
            </a:endParaRPr>
          </a:p>
          <a:p>
            <a:pPr marL="0" lvl="0" indent="0" algn="l" rtl="0">
              <a:lnSpc>
                <a:spcPct val="100000"/>
              </a:lnSpc>
              <a:spcBef>
                <a:spcPts val="0"/>
              </a:spcBef>
              <a:spcAft>
                <a:spcPts val="0"/>
              </a:spcAft>
              <a:buNone/>
            </a:pPr>
            <a:endParaRPr sz="1150">
              <a:solidFill>
                <a:srgbClr val="606060"/>
              </a:solidFill>
              <a:highlight>
                <a:srgbClr val="FFFFFF"/>
              </a:highlight>
              <a:latin typeface="Montserrat"/>
              <a:ea typeface="Montserrat"/>
              <a:cs typeface="Montserrat"/>
              <a:sym typeface="Montserrat"/>
            </a:endParaRPr>
          </a:p>
          <a:p>
            <a:pPr marL="0" lvl="0" indent="0" algn="l" rtl="0">
              <a:lnSpc>
                <a:spcPct val="100000"/>
              </a:lnSpc>
              <a:spcBef>
                <a:spcPts val="0"/>
              </a:spcBef>
              <a:spcAft>
                <a:spcPts val="0"/>
              </a:spcAft>
              <a:buNone/>
            </a:pPr>
            <a:endParaRPr sz="1150">
              <a:solidFill>
                <a:srgbClr val="606060"/>
              </a:solidFill>
              <a:highlight>
                <a:srgbClr val="FFFFFF"/>
              </a:highlight>
              <a:latin typeface="Montserrat"/>
              <a:ea typeface="Montserrat"/>
              <a:cs typeface="Montserrat"/>
              <a:sym typeface="Montserrat"/>
            </a:endParaRPr>
          </a:p>
          <a:p>
            <a:pPr marL="0" lvl="0" indent="0" algn="l" rtl="0">
              <a:lnSpc>
                <a:spcPct val="100000"/>
              </a:lnSpc>
              <a:spcBef>
                <a:spcPts val="0"/>
              </a:spcBef>
              <a:spcAft>
                <a:spcPts val="0"/>
              </a:spcAft>
              <a:buNone/>
            </a:pPr>
            <a:endParaRPr sz="1150">
              <a:solidFill>
                <a:srgbClr val="606060"/>
              </a:solidFill>
              <a:highlight>
                <a:srgbClr val="FFFFFF"/>
              </a:highlight>
              <a:latin typeface="Montserrat"/>
              <a:ea typeface="Montserrat"/>
              <a:cs typeface="Montserrat"/>
              <a:sym typeface="Montserrat"/>
            </a:endParaRPr>
          </a:p>
          <a:p>
            <a:pPr marL="0" lvl="0" indent="0" algn="l" rtl="0">
              <a:lnSpc>
                <a:spcPct val="100000"/>
              </a:lnSpc>
              <a:spcBef>
                <a:spcPts val="0"/>
              </a:spcBef>
              <a:spcAft>
                <a:spcPts val="0"/>
              </a:spcAft>
              <a:buNone/>
            </a:pPr>
            <a:endParaRPr sz="1150">
              <a:solidFill>
                <a:srgbClr val="606060"/>
              </a:solidFill>
              <a:highlight>
                <a:srgbClr val="FFFFFF"/>
              </a:highlight>
              <a:latin typeface="Montserrat"/>
              <a:ea typeface="Montserrat"/>
              <a:cs typeface="Montserrat"/>
              <a:sym typeface="Montserrat"/>
            </a:endParaRPr>
          </a:p>
          <a:p>
            <a:pPr marL="0" lvl="0" indent="0" algn="l" rtl="0">
              <a:lnSpc>
                <a:spcPct val="100000"/>
              </a:lnSpc>
              <a:spcBef>
                <a:spcPts val="0"/>
              </a:spcBef>
              <a:spcAft>
                <a:spcPts val="0"/>
              </a:spcAft>
              <a:buNone/>
            </a:pPr>
            <a:endParaRPr sz="1150">
              <a:solidFill>
                <a:srgbClr val="606060"/>
              </a:solidFill>
              <a:highlight>
                <a:srgbClr val="FFFFFF"/>
              </a:highlight>
              <a:latin typeface="Montserrat"/>
              <a:ea typeface="Montserrat"/>
              <a:cs typeface="Montserrat"/>
              <a:sym typeface="Montserrat"/>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5"/>
        <p:cNvGrpSpPr/>
        <p:nvPr/>
      </p:nvGrpSpPr>
      <p:grpSpPr>
        <a:xfrm>
          <a:off x="0" y="0"/>
          <a:ext cx="0" cy="0"/>
          <a:chOff x="0" y="0"/>
          <a:chExt cx="0" cy="0"/>
        </a:xfrm>
      </p:grpSpPr>
      <p:sp>
        <p:nvSpPr>
          <p:cNvPr id="2086" name="Google Shape;2086;gbb65961841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87" name="Google Shape;2087;gbb65961841_0_7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1150">
                <a:solidFill>
                  <a:srgbClr val="606060"/>
                </a:solidFill>
                <a:highlight>
                  <a:srgbClr val="FFFFFF"/>
                </a:highlight>
                <a:latin typeface="Montserrat"/>
                <a:ea typeface="Montserrat"/>
                <a:cs typeface="Montserrat"/>
                <a:sym typeface="Montserrat"/>
              </a:rPr>
              <a:t>The Kanban board is a perfect tool for visualizing potential problems in your process. </a:t>
            </a:r>
            <a:endParaRPr sz="1150">
              <a:solidFill>
                <a:srgbClr val="606060"/>
              </a:solidFill>
              <a:highlight>
                <a:srgbClr val="FFFFFF"/>
              </a:highlight>
              <a:latin typeface="Montserrat"/>
              <a:ea typeface="Montserrat"/>
              <a:cs typeface="Montserrat"/>
              <a:sym typeface="Montserrat"/>
            </a:endParaRPr>
          </a:p>
          <a:p>
            <a:pPr marL="0" lvl="0" indent="0" algn="l" rtl="0">
              <a:spcBef>
                <a:spcPts val="0"/>
              </a:spcBef>
              <a:spcAft>
                <a:spcPts val="0"/>
              </a:spcAft>
              <a:buNone/>
            </a:pPr>
            <a:r>
              <a:rPr lang="tr-TR" sz="1150">
                <a:solidFill>
                  <a:srgbClr val="606060"/>
                </a:solidFill>
                <a:highlight>
                  <a:srgbClr val="FFFFFF"/>
                </a:highlight>
                <a:latin typeface="Montserrat"/>
                <a:ea typeface="Montserrat"/>
                <a:cs typeface="Montserrat"/>
                <a:sym typeface="Montserrat"/>
              </a:rPr>
              <a:t>The logic is simple: if you see a column in which tasks arrive faster than they leave, work will start to pile up, and the problem will become visible to the whole team. </a:t>
            </a:r>
            <a:endParaRPr sz="1150">
              <a:solidFill>
                <a:srgbClr val="606060"/>
              </a:solidFill>
              <a:highlight>
                <a:srgbClr val="FFFFFF"/>
              </a:highlight>
              <a:latin typeface="Montserrat"/>
              <a:ea typeface="Montserrat"/>
              <a:cs typeface="Montserrat"/>
              <a:sym typeface="Montserrat"/>
            </a:endParaRPr>
          </a:p>
          <a:p>
            <a:pPr marL="0" lvl="0" indent="0" algn="l" rtl="0">
              <a:spcBef>
                <a:spcPts val="0"/>
              </a:spcBef>
              <a:spcAft>
                <a:spcPts val="0"/>
              </a:spcAft>
              <a:buNone/>
            </a:pPr>
            <a:r>
              <a:rPr lang="tr-TR" sz="1150">
                <a:solidFill>
                  <a:srgbClr val="606060"/>
                </a:solidFill>
                <a:highlight>
                  <a:srgbClr val="FFFFFF"/>
                </a:highlight>
                <a:latin typeface="Montserrat"/>
                <a:ea typeface="Montserrat"/>
                <a:cs typeface="Montserrat"/>
                <a:sym typeface="Montserrat"/>
              </a:rPr>
              <a:t>This may be caused by a temporary issue or a bottleneck in your process. </a:t>
            </a:r>
            <a:endParaRPr sz="1150">
              <a:solidFill>
                <a:srgbClr val="606060"/>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sz="1150">
              <a:solidFill>
                <a:srgbClr val="606060"/>
              </a:solidFill>
              <a:highlight>
                <a:srgbClr val="FFFFFF"/>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tr-TR" sz="1150">
                <a:solidFill>
                  <a:srgbClr val="606060"/>
                </a:solidFill>
                <a:highlight>
                  <a:srgbClr val="FFFFFF"/>
                </a:highlight>
                <a:latin typeface="Montserrat"/>
                <a:ea typeface="Montserrat"/>
                <a:cs typeface="Montserrat"/>
                <a:sym typeface="Montserrat"/>
              </a:rPr>
              <a:t>The acronym WIP stands for Work In Progress. </a:t>
            </a:r>
            <a:endParaRPr sz="1150">
              <a:solidFill>
                <a:srgbClr val="606060"/>
              </a:solidFill>
              <a:highlight>
                <a:srgbClr val="FFFFFF"/>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tr-TR" sz="1150">
                <a:solidFill>
                  <a:srgbClr val="606060"/>
                </a:solidFill>
                <a:highlight>
                  <a:srgbClr val="FFFFFF"/>
                </a:highlight>
                <a:latin typeface="Montserrat"/>
                <a:ea typeface="Montserrat"/>
                <a:cs typeface="Montserrat"/>
                <a:sym typeface="Montserrat"/>
              </a:rPr>
              <a:t>WIP is the number of task items that a team is currently working on.</a:t>
            </a:r>
            <a:endParaRPr sz="1150">
              <a:solidFill>
                <a:srgbClr val="606060"/>
              </a:solidFill>
              <a:highlight>
                <a:srgbClr val="FFFFFF"/>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tr-TR" sz="1150">
                <a:solidFill>
                  <a:srgbClr val="606060"/>
                </a:solidFill>
                <a:highlight>
                  <a:srgbClr val="FFFFFF"/>
                </a:highlight>
                <a:latin typeface="Montserrat"/>
                <a:ea typeface="Montserrat"/>
                <a:cs typeface="Montserrat"/>
                <a:sym typeface="Montserrat"/>
              </a:rPr>
              <a:t> It frames the capacity of your team's workflow at any moment. Limiting work in progress is one of the core properties of Kanban.</a:t>
            </a:r>
            <a:endParaRPr sz="1150">
              <a:solidFill>
                <a:srgbClr val="606060"/>
              </a:solidFill>
              <a:highlight>
                <a:srgbClr val="FFFFFF"/>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tr-TR" sz="1150">
                <a:solidFill>
                  <a:srgbClr val="606060"/>
                </a:solidFill>
                <a:highlight>
                  <a:srgbClr val="FFFFFF"/>
                </a:highlight>
                <a:latin typeface="Montserrat"/>
                <a:ea typeface="Montserrat"/>
                <a:cs typeface="Montserrat"/>
                <a:sym typeface="Montserrat"/>
              </a:rPr>
              <a:t> It allows you to manage your process in a way that creates a smooth workflow and prevents overloads.</a:t>
            </a:r>
            <a:endParaRPr sz="1200">
              <a:solidFill>
                <a:srgbClr val="202124"/>
              </a:solidFill>
              <a:highlight>
                <a:srgbClr val="F8F9FA"/>
              </a:highlight>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8"/>
        <p:cNvGrpSpPr/>
        <p:nvPr/>
      </p:nvGrpSpPr>
      <p:grpSpPr>
        <a:xfrm>
          <a:off x="0" y="0"/>
          <a:ext cx="0" cy="0"/>
          <a:chOff x="0" y="0"/>
          <a:chExt cx="0" cy="0"/>
        </a:xfrm>
      </p:grpSpPr>
      <p:sp>
        <p:nvSpPr>
          <p:cNvPr id="2099" name="Google Shape;2099;gbb65961841_0_7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0" name="Google Shape;2100;gbb65961841_0_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a:t>Delivery time is the time between creating a task in your workflow and its last departure from the kanban board.</a:t>
            </a:r>
            <a:endParaRPr/>
          </a:p>
          <a:p>
            <a:pPr marL="0" lvl="0" indent="0" algn="l" rtl="0">
              <a:spcBef>
                <a:spcPts val="0"/>
              </a:spcBef>
              <a:spcAft>
                <a:spcPts val="0"/>
              </a:spcAft>
              <a:buNone/>
            </a:pPr>
            <a:endParaRPr/>
          </a:p>
          <a:p>
            <a:pPr marL="0" lvl="0" indent="0" algn="l" rtl="0">
              <a:spcBef>
                <a:spcPts val="0"/>
              </a:spcBef>
              <a:spcAft>
                <a:spcPts val="0"/>
              </a:spcAft>
              <a:buNone/>
            </a:pPr>
            <a:r>
              <a:rPr lang="tr-TR"/>
              <a:t>Kanban helps you monitor workflow, identify bottlenecks and improve flow to reduce lead time.</a:t>
            </a:r>
            <a:endParaRPr/>
          </a:p>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5"/>
        <p:cNvGrpSpPr/>
        <p:nvPr/>
      </p:nvGrpSpPr>
      <p:grpSpPr>
        <a:xfrm>
          <a:off x="0" y="0"/>
          <a:ext cx="0" cy="0"/>
          <a:chOff x="0" y="0"/>
          <a:chExt cx="0" cy="0"/>
        </a:xfrm>
      </p:grpSpPr>
      <p:sp>
        <p:nvSpPr>
          <p:cNvPr id="2106" name="Google Shape;2106;gbb65961841_0_7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7" name="Google Shape;2107;gbb65961841_0_7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a:t>The cycle time begins the moment the new arrival enters the "ongoing" phase and someone is actually working on it.</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2"/>
        <p:cNvGrpSpPr/>
        <p:nvPr/>
      </p:nvGrpSpPr>
      <p:grpSpPr>
        <a:xfrm>
          <a:off x="0" y="0"/>
          <a:ext cx="0" cy="0"/>
          <a:chOff x="0" y="0"/>
          <a:chExt cx="0" cy="0"/>
        </a:xfrm>
      </p:grpSpPr>
      <p:sp>
        <p:nvSpPr>
          <p:cNvPr id="2113" name="Google Shape;2113;gbb65961841_0_7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4" name="Google Shape;2114;gbb65961841_0_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a:t>🍐 This is a Pear Deck Multiple Choice Slide. Your current options are: A: Lead Time, B: Cycle Time, C: Burndown, </a:t>
            </a:r>
            <a:endParaRPr/>
          </a:p>
          <a:p>
            <a:pPr marL="0" lvl="0" indent="0" algn="l" rtl="0">
              <a:spcBef>
                <a:spcPts val="0"/>
              </a:spcBef>
              <a:spcAft>
                <a:spcPts val="0"/>
              </a:spcAft>
              <a:buNone/>
            </a:pPr>
            <a:r>
              <a:rPr lang="tr-TR"/>
              <a:t>🍐  To edit the type of question or choices, go back to the "Ask Students a Question" in the Pear Deck sidebar.</a:t>
            </a:r>
            <a:endParaRPr/>
          </a:p>
          <a:p>
            <a:pPr marL="0" lvl="0" indent="0" algn="l" rtl="0">
              <a:lnSpc>
                <a:spcPct val="80000"/>
              </a:lnSpc>
              <a:spcBef>
                <a:spcPts val="0"/>
              </a:spcBef>
              <a:spcAft>
                <a:spcPts val="0"/>
              </a:spcAft>
              <a:buClr>
                <a:srgbClr val="3A3F50"/>
              </a:buClr>
              <a:buSzPts val="1100"/>
              <a:buFont typeface="Arial"/>
              <a:buNone/>
            </a:pPr>
            <a:r>
              <a:rPr lang="tr-TR" sz="1800">
                <a:solidFill>
                  <a:srgbClr val="4A86E8"/>
                </a:solidFill>
                <a:latin typeface="Proxima Nova Semibold"/>
                <a:ea typeface="Proxima Nova Semibold"/>
                <a:cs typeface="Proxima Nova Semibold"/>
                <a:sym typeface="Proxima Nova Semibold"/>
              </a:rPr>
              <a:t>It is the period between creating a task in your workflow and its final departure from the kanban board.</a:t>
            </a:r>
            <a:endParaRPr sz="1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8076383dd3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1" name="Google Shape;641;g8076383dd3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tr-TR">
                <a:solidFill>
                  <a:schemeClr val="dk1"/>
                </a:solidFill>
              </a:rPr>
              <a:t>Lets make a quick recap;</a:t>
            </a:r>
            <a:endParaRPr>
              <a:solidFill>
                <a:schemeClr val="dk1"/>
              </a:solidFill>
            </a:endParaRPr>
          </a:p>
          <a:p>
            <a:pPr marL="0" lvl="0" indent="0" algn="l" rtl="0">
              <a:spcBef>
                <a:spcPts val="0"/>
              </a:spcBef>
              <a:spcAft>
                <a:spcPts val="0"/>
              </a:spcAft>
              <a:buSzPts val="1100"/>
              <a:buNone/>
            </a:pPr>
            <a:endParaRPr>
              <a:solidFill>
                <a:schemeClr val="dk1"/>
              </a:solidFill>
            </a:endParaRPr>
          </a:p>
          <a:p>
            <a:pPr marL="0" lvl="0" indent="0" algn="l" rtl="0">
              <a:spcBef>
                <a:spcPts val="0"/>
              </a:spcBef>
              <a:spcAft>
                <a:spcPts val="0"/>
              </a:spcAft>
              <a:buSzPts val="1100"/>
              <a:buNone/>
            </a:pPr>
            <a:r>
              <a:rPr lang="tr-TR">
                <a:solidFill>
                  <a:schemeClr val="dk1"/>
                </a:solidFill>
              </a:rPr>
              <a:t>Scrum is a framework that helps teams work together. It is a framework. What Agile was, it was a mindset, a mindset and a set of values.</a:t>
            </a:r>
            <a:endParaRPr>
              <a:solidFill>
                <a:schemeClr val="dk1"/>
              </a:solidFill>
            </a:endParaRPr>
          </a:p>
          <a:p>
            <a:pPr marL="0" lvl="0" indent="0" algn="l" rtl="0">
              <a:spcBef>
                <a:spcPts val="0"/>
              </a:spcBef>
              <a:spcAft>
                <a:spcPts val="0"/>
              </a:spcAft>
              <a:buClr>
                <a:srgbClr val="3A3F50"/>
              </a:buClr>
              <a:buSzPts val="1100"/>
              <a:buFont typeface="Arial"/>
              <a:buNone/>
            </a:pPr>
            <a:endParaRPr>
              <a:solidFill>
                <a:schemeClr val="dk1"/>
              </a:solidFill>
            </a:endParaRPr>
          </a:p>
          <a:p>
            <a:pPr marL="0" lvl="0" indent="0" algn="l" rtl="0">
              <a:spcBef>
                <a:spcPts val="0"/>
              </a:spcBef>
              <a:spcAft>
                <a:spcPts val="0"/>
              </a:spcAft>
              <a:buClr>
                <a:srgbClr val="3A3F50"/>
              </a:buClr>
              <a:buSzPts val="1100"/>
              <a:buFont typeface="Arial"/>
              <a:buNone/>
            </a:pPr>
            <a:r>
              <a:rPr lang="tr-TR">
                <a:solidFill>
                  <a:schemeClr val="dk1"/>
                </a:solidFill>
              </a:rPr>
              <a:t>The Scrum framework consists of Scrum Teams and their associated roles, events, artifacts, and rules. Each component within the framework serves a specific purpose and is essential to Scrum’s success and usage.</a:t>
            </a:r>
            <a:endParaRPr>
              <a:solidFill>
                <a:schemeClr val="dk1"/>
              </a:solidFill>
            </a:endParaRPr>
          </a:p>
          <a:p>
            <a:pPr marL="0" lvl="0" indent="0" algn="l" rtl="0">
              <a:spcBef>
                <a:spcPts val="0"/>
              </a:spcBef>
              <a:spcAft>
                <a:spcPts val="0"/>
              </a:spcAft>
              <a:buClr>
                <a:srgbClr val="3A3F50"/>
              </a:buClr>
              <a:buSzPts val="1100"/>
              <a:buFont typeface="Arial"/>
              <a:buNone/>
            </a:pPr>
            <a:r>
              <a:rPr lang="tr-TR">
                <a:solidFill>
                  <a:schemeClr val="dk1"/>
                </a:solidFill>
              </a:rPr>
              <a:t>Scrum encourages teams to learn through experience, to self-organize while working on a problem.</a:t>
            </a:r>
            <a:endParaRPr>
              <a:solidFill>
                <a:schemeClr val="dk1"/>
              </a:solidFill>
            </a:endParaRPr>
          </a:p>
          <a:p>
            <a:pPr marL="0" lvl="0" indent="0" algn="l" rtl="0">
              <a:spcBef>
                <a:spcPts val="0"/>
              </a:spcBef>
              <a:spcAft>
                <a:spcPts val="0"/>
              </a:spcAft>
              <a:buClr>
                <a:srgbClr val="3A3F50"/>
              </a:buClr>
              <a:buSzPts val="1100"/>
              <a:buFont typeface="Arial"/>
              <a:buNone/>
            </a:pPr>
            <a:r>
              <a:rPr lang="tr-TR">
                <a:solidFill>
                  <a:schemeClr val="dk1"/>
                </a:solidFill>
              </a:rPr>
              <a:t> </a:t>
            </a:r>
            <a:endParaRPr>
              <a:solidFill>
                <a:schemeClr val="dk1"/>
              </a:solidFill>
            </a:endParaRPr>
          </a:p>
          <a:p>
            <a:pPr marL="0" lvl="0" indent="0" algn="l" rtl="0">
              <a:spcBef>
                <a:spcPts val="0"/>
              </a:spcBef>
              <a:spcAft>
                <a:spcPts val="0"/>
              </a:spcAft>
              <a:buClr>
                <a:srgbClr val="3A3F50"/>
              </a:buClr>
              <a:buSzPts val="1100"/>
              <a:buFont typeface="Arial"/>
              <a:buNone/>
            </a:pPr>
            <a:r>
              <a:rPr lang="tr-TR">
                <a:solidFill>
                  <a:schemeClr val="dk1"/>
                </a:solidFill>
              </a:rPr>
              <a:t>Makes you think about your gains and losses to improve continuously</a:t>
            </a:r>
            <a:endParaRPr>
              <a:solidFill>
                <a:schemeClr val="dk1"/>
              </a:solidFill>
            </a:endParaRPr>
          </a:p>
          <a:p>
            <a:pPr marL="0" lvl="0" indent="0" algn="l" rtl="0">
              <a:spcBef>
                <a:spcPts val="0"/>
              </a:spcBef>
              <a:spcAft>
                <a:spcPts val="0"/>
              </a:spcAft>
              <a:buClr>
                <a:srgbClr val="3A3F50"/>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tr-TR">
                <a:solidFill>
                  <a:schemeClr val="dk1"/>
                </a:solidFill>
              </a:rPr>
              <a:t>While the Scrum we mentioned is mostly used by software development teams, its principles and lessons can be applied to any kind of teamwork.</a:t>
            </a:r>
            <a:endParaRPr>
              <a:solidFill>
                <a:schemeClr val="dk1"/>
              </a:solidFill>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2"/>
        <p:cNvGrpSpPr/>
        <p:nvPr/>
      </p:nvGrpSpPr>
      <p:grpSpPr>
        <a:xfrm>
          <a:off x="0" y="0"/>
          <a:ext cx="0" cy="0"/>
          <a:chOff x="0" y="0"/>
          <a:chExt cx="0" cy="0"/>
        </a:xfrm>
      </p:grpSpPr>
      <p:sp>
        <p:nvSpPr>
          <p:cNvPr id="2123" name="Google Shape;2123;gbb65961841_0_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4" name="Google Shape;2124;gbb65961841_0_8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4"/>
        <p:cNvGrpSpPr/>
        <p:nvPr/>
      </p:nvGrpSpPr>
      <p:grpSpPr>
        <a:xfrm>
          <a:off x="0" y="0"/>
          <a:ext cx="0" cy="0"/>
          <a:chOff x="0" y="0"/>
          <a:chExt cx="0" cy="0"/>
        </a:xfrm>
      </p:grpSpPr>
      <p:sp>
        <p:nvSpPr>
          <p:cNvPr id="2235" name="Google Shape;2235;gbb65961841_0_9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6" name="Google Shape;2236;gbb65961841_0_9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500"/>
              </a:spcBef>
              <a:spcAft>
                <a:spcPts val="0"/>
              </a:spcAft>
              <a:buNone/>
            </a:pPr>
            <a:r>
              <a:rPr lang="tr-TR" sz="1050">
                <a:solidFill>
                  <a:srgbClr val="202122"/>
                </a:solidFill>
                <a:highlight>
                  <a:srgbClr val="FFFFFF"/>
                </a:highlight>
              </a:rPr>
              <a:t>Kanban has adopted Four Basic Principles and Six Core Practices to manage workflow and increase efficiency. Kanban's four principles:</a:t>
            </a:r>
            <a:endParaRPr sz="1050">
              <a:solidFill>
                <a:srgbClr val="202122"/>
              </a:solidFill>
              <a:highlight>
                <a:srgbClr val="FFFFFF"/>
              </a:highlight>
            </a:endParaRPr>
          </a:p>
          <a:p>
            <a:pPr marL="0" lvl="0" indent="0" algn="l" rtl="0">
              <a:lnSpc>
                <a:spcPct val="115000"/>
              </a:lnSpc>
              <a:spcBef>
                <a:spcPts val="500"/>
              </a:spcBef>
              <a:spcAft>
                <a:spcPts val="0"/>
              </a:spcAft>
              <a:buNone/>
            </a:pPr>
            <a:r>
              <a:rPr lang="tr-TR" sz="1050">
                <a:solidFill>
                  <a:srgbClr val="202122"/>
                </a:solidFill>
                <a:highlight>
                  <a:srgbClr val="FFFFFF"/>
                </a:highlight>
              </a:rPr>
              <a:t>Now start with what you are doing: Do not instantly make changes to the existing setup or process. </a:t>
            </a:r>
            <a:endParaRPr sz="1050">
              <a:solidFill>
                <a:srgbClr val="202122"/>
              </a:solidFill>
              <a:highlight>
                <a:srgbClr val="FFFFFF"/>
              </a:highlight>
            </a:endParaRPr>
          </a:p>
          <a:p>
            <a:pPr marL="0" lvl="0" indent="0" algn="l" rtl="0">
              <a:lnSpc>
                <a:spcPct val="115000"/>
              </a:lnSpc>
              <a:spcBef>
                <a:spcPts val="500"/>
              </a:spcBef>
              <a:spcAft>
                <a:spcPts val="0"/>
              </a:spcAft>
              <a:buNone/>
            </a:pPr>
            <a:r>
              <a:rPr lang="tr-TR" sz="1050">
                <a:solidFill>
                  <a:srgbClr val="202122"/>
                </a:solidFill>
                <a:highlight>
                  <a:srgbClr val="FFFFFF"/>
                </a:highlight>
              </a:rPr>
              <a:t>Agree to maintain incremental, evolutionary change: Make small incremental changes within the team rather than major changes that could lead to resistance.</a:t>
            </a:r>
            <a:endParaRPr sz="1050">
              <a:solidFill>
                <a:srgbClr val="202122"/>
              </a:solidFill>
              <a:highlight>
                <a:srgbClr val="FFFFFF"/>
              </a:highlight>
            </a:endParaRPr>
          </a:p>
          <a:p>
            <a:pPr marL="0" lvl="0" indent="0" algn="l" rtl="0">
              <a:lnSpc>
                <a:spcPct val="115000"/>
              </a:lnSpc>
              <a:spcBef>
                <a:spcPts val="500"/>
              </a:spcBef>
              <a:spcAft>
                <a:spcPts val="0"/>
              </a:spcAft>
              <a:buNone/>
            </a:pPr>
            <a:r>
              <a:rPr lang="tr-TR" sz="1050">
                <a:solidFill>
                  <a:srgbClr val="202122"/>
                </a:solidFill>
                <a:highlight>
                  <a:srgbClr val="FFFFFF"/>
                </a:highlight>
              </a:rPr>
              <a:t>The other two principles are to respect current roles and encourage leadership</a:t>
            </a:r>
            <a:endParaRPr sz="1050">
              <a:solidFill>
                <a:srgbClr val="202122"/>
              </a:solidFill>
              <a:highlight>
                <a:srgbClr val="FFFFFF"/>
              </a:highlight>
            </a:endParaRPr>
          </a:p>
          <a:p>
            <a:pPr marL="0" lvl="0" indent="0" algn="l" rtl="0">
              <a:lnSpc>
                <a:spcPct val="115000"/>
              </a:lnSpc>
              <a:spcBef>
                <a:spcPts val="500"/>
              </a:spcBef>
              <a:spcAft>
                <a:spcPts val="500"/>
              </a:spcAft>
              <a:buNone/>
            </a:pPr>
            <a:endParaRPr sz="1050">
              <a:solidFill>
                <a:srgbClr val="202122"/>
              </a:solidFill>
              <a:highlight>
                <a:srgbClr val="FFFFFF"/>
              </a:highlight>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5"/>
        <p:cNvGrpSpPr/>
        <p:nvPr/>
      </p:nvGrpSpPr>
      <p:grpSpPr>
        <a:xfrm>
          <a:off x="0" y="0"/>
          <a:ext cx="0" cy="0"/>
          <a:chOff x="0" y="0"/>
          <a:chExt cx="0" cy="0"/>
        </a:xfrm>
      </p:grpSpPr>
      <p:sp>
        <p:nvSpPr>
          <p:cNvPr id="2246" name="Google Shape;2246;gbb65961841_0_9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7" name="Google Shape;2247;gbb65961841_0_9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500"/>
              </a:spcBef>
              <a:spcAft>
                <a:spcPts val="0"/>
              </a:spcAft>
              <a:buSzPts val="1100"/>
              <a:buNone/>
            </a:pPr>
            <a:r>
              <a:rPr lang="tr-TR" sz="1050">
                <a:solidFill>
                  <a:srgbClr val="202122"/>
                </a:solidFill>
                <a:highlight>
                  <a:schemeClr val="lt1"/>
                </a:highlight>
              </a:rPr>
              <a:t>Lets check the principles one by one</a:t>
            </a:r>
            <a:endParaRPr sz="1050">
              <a:solidFill>
                <a:srgbClr val="202122"/>
              </a:solidFill>
              <a:highlight>
                <a:schemeClr val="lt1"/>
              </a:highlight>
            </a:endParaRPr>
          </a:p>
          <a:p>
            <a:pPr marL="0" lvl="0" indent="0" algn="l" rtl="0">
              <a:lnSpc>
                <a:spcPct val="115000"/>
              </a:lnSpc>
              <a:spcBef>
                <a:spcPts val="500"/>
              </a:spcBef>
              <a:spcAft>
                <a:spcPts val="0"/>
              </a:spcAft>
              <a:buSzPts val="1100"/>
              <a:buNone/>
            </a:pPr>
            <a:endParaRPr sz="1050">
              <a:solidFill>
                <a:srgbClr val="202122"/>
              </a:solidFill>
              <a:highlight>
                <a:schemeClr val="lt1"/>
              </a:highlight>
            </a:endParaRPr>
          </a:p>
          <a:p>
            <a:pPr marL="0" lvl="0" indent="0" algn="l" rtl="0">
              <a:lnSpc>
                <a:spcPct val="115000"/>
              </a:lnSpc>
              <a:spcBef>
                <a:spcPts val="500"/>
              </a:spcBef>
              <a:spcAft>
                <a:spcPts val="0"/>
              </a:spcAft>
              <a:buSzPts val="1100"/>
              <a:buNone/>
            </a:pPr>
            <a:r>
              <a:rPr lang="tr-TR" sz="1150">
                <a:solidFill>
                  <a:srgbClr val="7E7E7E"/>
                </a:solidFill>
                <a:highlight>
                  <a:srgbClr val="FFFFFF"/>
                </a:highlight>
              </a:rPr>
              <a:t>The Kanban Method does not ask you to change your process.</a:t>
            </a:r>
            <a:endParaRPr sz="1050">
              <a:solidFill>
                <a:srgbClr val="202122"/>
              </a:solidFill>
              <a:highlight>
                <a:schemeClr val="lt1"/>
              </a:highlight>
            </a:endParaRPr>
          </a:p>
          <a:p>
            <a:pPr marL="0" lvl="0" indent="0" algn="l" rtl="0">
              <a:lnSpc>
                <a:spcPct val="115000"/>
              </a:lnSpc>
              <a:spcBef>
                <a:spcPts val="500"/>
              </a:spcBef>
              <a:spcAft>
                <a:spcPts val="0"/>
              </a:spcAft>
              <a:buSzPts val="1100"/>
              <a:buNone/>
            </a:pPr>
            <a:r>
              <a:rPr lang="tr-TR" sz="1050">
                <a:solidFill>
                  <a:srgbClr val="202122"/>
                </a:solidFill>
                <a:highlight>
                  <a:schemeClr val="lt1"/>
                </a:highlight>
              </a:rPr>
              <a:t>Kanban should be applied directly to the existing workflow.  It is about the workflow.</a:t>
            </a:r>
            <a:endParaRPr sz="1050">
              <a:solidFill>
                <a:srgbClr val="202122"/>
              </a:solidFill>
              <a:highlight>
                <a:schemeClr val="lt1"/>
              </a:highlight>
            </a:endParaRPr>
          </a:p>
          <a:p>
            <a:pPr marL="0" lvl="0" indent="0" algn="l" rtl="0">
              <a:lnSpc>
                <a:spcPct val="115000"/>
              </a:lnSpc>
              <a:spcBef>
                <a:spcPts val="500"/>
              </a:spcBef>
              <a:spcAft>
                <a:spcPts val="0"/>
              </a:spcAft>
              <a:buSzPts val="1100"/>
              <a:buNone/>
            </a:pPr>
            <a:r>
              <a:rPr lang="tr-TR" sz="1050">
                <a:solidFill>
                  <a:srgbClr val="202122"/>
                </a:solidFill>
                <a:highlight>
                  <a:schemeClr val="lt1"/>
                </a:highlight>
              </a:rPr>
              <a:t>The necessary changes should be made slowly and gradually, so the team feels comfortable.</a:t>
            </a:r>
            <a:endParaRPr sz="1150">
              <a:solidFill>
                <a:srgbClr val="7E7E7E"/>
              </a:solidFill>
              <a:highlight>
                <a:srgbClr val="FFFFFF"/>
              </a:highlight>
            </a:endParaRPr>
          </a:p>
          <a:p>
            <a:pPr marL="0" lvl="0" indent="0" algn="l" rtl="0">
              <a:lnSpc>
                <a:spcPct val="115000"/>
              </a:lnSpc>
              <a:spcBef>
                <a:spcPts val="500"/>
              </a:spcBef>
              <a:spcAft>
                <a:spcPts val="0"/>
              </a:spcAft>
              <a:buSzPts val="1100"/>
              <a:buNone/>
            </a:pPr>
            <a:r>
              <a:rPr lang="tr-TR" sz="1150">
                <a:solidFill>
                  <a:srgbClr val="7E7E7E"/>
                </a:solidFill>
                <a:highlight>
                  <a:srgbClr val="FFFFFF"/>
                </a:highlight>
              </a:rPr>
              <a:t>There is no such thing as the Kanban Software Development Process or the Kanban Project Management Method.</a:t>
            </a:r>
            <a:endParaRPr sz="1150">
              <a:solidFill>
                <a:srgbClr val="7E7E7E"/>
              </a:solidFill>
              <a:highlight>
                <a:srgbClr val="FFFFFF"/>
              </a:highlight>
            </a:endParaRPr>
          </a:p>
          <a:p>
            <a:pPr marL="0" lvl="0" indent="0" algn="l" rtl="0">
              <a:lnSpc>
                <a:spcPct val="115000"/>
              </a:lnSpc>
              <a:spcBef>
                <a:spcPts val="500"/>
              </a:spcBef>
              <a:spcAft>
                <a:spcPts val="500"/>
              </a:spcAft>
              <a:buClr>
                <a:schemeClr val="dk1"/>
              </a:buClr>
              <a:buSzPts val="1100"/>
              <a:buFont typeface="Arial"/>
              <a:buNone/>
            </a:pPr>
            <a:r>
              <a:rPr lang="tr-TR" sz="1350">
                <a:solidFill>
                  <a:srgbClr val="1A1A1A"/>
                </a:solidFill>
                <a:highlight>
                  <a:srgbClr val="FFFFFF"/>
                </a:highlight>
              </a:rPr>
              <a:t>The flexibility and simplicity of Kanban lies in the fact that a Kanban system can be mapped over existing workflows without disrupting what is already working. From there, the Kanban system will show the problems to be solved.</a:t>
            </a:r>
            <a:endParaRPr sz="1150">
              <a:solidFill>
                <a:srgbClr val="7E7E7E"/>
              </a:solidFill>
              <a:highlight>
                <a:srgbClr val="FFFFFF"/>
              </a:highlight>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4"/>
        <p:cNvGrpSpPr/>
        <p:nvPr/>
      </p:nvGrpSpPr>
      <p:grpSpPr>
        <a:xfrm>
          <a:off x="0" y="0"/>
          <a:ext cx="0" cy="0"/>
          <a:chOff x="0" y="0"/>
          <a:chExt cx="0" cy="0"/>
        </a:xfrm>
      </p:grpSpPr>
      <p:sp>
        <p:nvSpPr>
          <p:cNvPr id="2255" name="Google Shape;2255;gbb65961841_0_9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6" name="Google Shape;2256;gbb65961841_0_9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150">
                <a:solidFill>
                  <a:srgbClr val="7E7E7E"/>
                </a:solidFill>
                <a:highlight>
                  <a:srgbClr val="FFFFFF"/>
                </a:highlight>
              </a:rPr>
              <a:t>The organization (or team) must agree that their current circumstances warrant a gentle, evolutionary approach to improvement.</a:t>
            </a:r>
            <a:endParaRPr sz="1150">
              <a:solidFill>
                <a:srgbClr val="7E7E7E"/>
              </a:solidFill>
              <a:highlight>
                <a:srgbClr val="FFFFFF"/>
              </a:highlight>
            </a:endParaRPr>
          </a:p>
          <a:p>
            <a:pPr marL="0" lvl="0" indent="0" algn="l" rtl="0">
              <a:lnSpc>
                <a:spcPct val="100000"/>
              </a:lnSpc>
              <a:spcBef>
                <a:spcPts val="0"/>
              </a:spcBef>
              <a:spcAft>
                <a:spcPts val="0"/>
              </a:spcAft>
              <a:buSzPts val="1400"/>
              <a:buNone/>
            </a:pPr>
            <a:r>
              <a:rPr lang="tr-TR" sz="1150">
                <a:solidFill>
                  <a:srgbClr val="7E7E7E"/>
                </a:solidFill>
                <a:highlight>
                  <a:srgbClr val="FFFFFF"/>
                </a:highlight>
              </a:rPr>
              <a:t> </a:t>
            </a:r>
            <a:endParaRPr sz="1150">
              <a:solidFill>
                <a:srgbClr val="7E7E7E"/>
              </a:solidFill>
              <a:highlight>
                <a:srgbClr val="FFFFFF"/>
              </a:highlight>
            </a:endParaRPr>
          </a:p>
          <a:p>
            <a:pPr marL="0" lvl="0" indent="0" algn="l" rtl="0">
              <a:lnSpc>
                <a:spcPct val="100000"/>
              </a:lnSpc>
              <a:spcBef>
                <a:spcPts val="0"/>
              </a:spcBef>
              <a:spcAft>
                <a:spcPts val="0"/>
              </a:spcAft>
              <a:buSzPts val="1400"/>
              <a:buNone/>
            </a:pPr>
            <a:r>
              <a:rPr lang="tr-TR" sz="1150">
                <a:solidFill>
                  <a:srgbClr val="7E7E7E"/>
                </a:solidFill>
                <a:highlight>
                  <a:srgbClr val="FFFFFF"/>
                </a:highlight>
              </a:rPr>
              <a:t>Without agreement, a slow, gentle, evolutionary, incremental approach is the right way forward then there won’t be the right environment or management support for a Kanban initiative.</a:t>
            </a:r>
            <a:endParaRPr sz="1150">
              <a:solidFill>
                <a:srgbClr val="7E7E7E"/>
              </a:solidFill>
              <a:highlight>
                <a:srgbClr val="FFFFFF"/>
              </a:highlight>
            </a:endParaRPr>
          </a:p>
          <a:p>
            <a:pPr marL="0" lvl="0" indent="0" algn="l" rtl="0">
              <a:lnSpc>
                <a:spcPct val="100000"/>
              </a:lnSpc>
              <a:spcBef>
                <a:spcPts val="0"/>
              </a:spcBef>
              <a:spcAft>
                <a:spcPts val="0"/>
              </a:spcAft>
              <a:buSzPts val="1400"/>
              <a:buNone/>
            </a:pPr>
            <a:endParaRPr sz="1150">
              <a:solidFill>
                <a:srgbClr val="7E7E7E"/>
              </a:solidFill>
              <a:highlight>
                <a:srgbClr val="FFFFFF"/>
              </a:highlight>
            </a:endParaRPr>
          </a:p>
          <a:p>
            <a:pPr marL="0" lvl="0" indent="0" algn="l" rtl="0">
              <a:lnSpc>
                <a:spcPct val="140000"/>
              </a:lnSpc>
              <a:spcBef>
                <a:spcPts val="0"/>
              </a:spcBef>
              <a:spcAft>
                <a:spcPts val="0"/>
              </a:spcAft>
              <a:buSzPts val="1100"/>
              <a:buNone/>
            </a:pPr>
            <a:r>
              <a:rPr lang="tr-TR" sz="1350">
                <a:solidFill>
                  <a:srgbClr val="1A1A1A"/>
                </a:solidFill>
              </a:rPr>
              <a:t>The Kanban method is designed to cause minimal resistance and, therefore, encourages small continuous and evolutionary changes in the current process. </a:t>
            </a:r>
            <a:endParaRPr sz="1350">
              <a:solidFill>
                <a:srgbClr val="1A1A1A"/>
              </a:solidFill>
            </a:endParaRPr>
          </a:p>
          <a:p>
            <a:pPr marL="0" lvl="0" indent="0" algn="l" rtl="0">
              <a:lnSpc>
                <a:spcPct val="140000"/>
              </a:lnSpc>
              <a:spcBef>
                <a:spcPts val="1700"/>
              </a:spcBef>
              <a:spcAft>
                <a:spcPts val="0"/>
              </a:spcAft>
              <a:buClr>
                <a:schemeClr val="dk1"/>
              </a:buClr>
              <a:buSzPts val="1100"/>
              <a:buFont typeface="Arial"/>
              <a:buNone/>
            </a:pPr>
            <a:endParaRPr sz="1350">
              <a:solidFill>
                <a:srgbClr val="1A1A1A"/>
              </a:solidFill>
            </a:endParaRPr>
          </a:p>
          <a:p>
            <a:pPr marL="0" lvl="0" indent="0" algn="l" rtl="0">
              <a:lnSpc>
                <a:spcPct val="115000"/>
              </a:lnSpc>
              <a:spcBef>
                <a:spcPts val="170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400"/>
              <a:buNone/>
            </a:pPr>
            <a:endParaRPr sz="1150">
              <a:solidFill>
                <a:srgbClr val="7E7E7E"/>
              </a:solidFill>
              <a:highlight>
                <a:srgbClr val="FFFFFF"/>
              </a:highlight>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3"/>
        <p:cNvGrpSpPr/>
        <p:nvPr/>
      </p:nvGrpSpPr>
      <p:grpSpPr>
        <a:xfrm>
          <a:off x="0" y="0"/>
          <a:ext cx="0" cy="0"/>
          <a:chOff x="0" y="0"/>
          <a:chExt cx="0" cy="0"/>
        </a:xfrm>
      </p:grpSpPr>
      <p:sp>
        <p:nvSpPr>
          <p:cNvPr id="2264" name="Google Shape;2264;gbb65961841_0_9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5" name="Google Shape;2265;gbb65961841_0_9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sz="1150">
                <a:solidFill>
                  <a:srgbClr val="7E7E7E"/>
                </a:solidFill>
                <a:highlight>
                  <a:srgbClr val="FFFFFF"/>
                </a:highlight>
              </a:rPr>
              <a:t>It is likely that, what the organization currently does, has some elements that work acceptably and are worth preserving. </a:t>
            </a:r>
            <a:endParaRPr sz="1150">
              <a:solidFill>
                <a:srgbClr val="7E7E7E"/>
              </a:solidFill>
              <a:highlight>
                <a:srgbClr val="FFFFFF"/>
              </a:highlight>
            </a:endParaRPr>
          </a:p>
          <a:p>
            <a:pPr marL="0" lvl="0" indent="0" algn="l" rtl="0">
              <a:lnSpc>
                <a:spcPct val="100000"/>
              </a:lnSpc>
              <a:spcBef>
                <a:spcPts val="0"/>
              </a:spcBef>
              <a:spcAft>
                <a:spcPts val="0"/>
              </a:spcAft>
              <a:buNone/>
            </a:pPr>
            <a:r>
              <a:rPr lang="tr-TR" sz="1150">
                <a:solidFill>
                  <a:srgbClr val="7E7E7E"/>
                </a:solidFill>
                <a:highlight>
                  <a:srgbClr val="FFFFFF"/>
                </a:highlight>
              </a:rPr>
              <a:t>We must also seek to drive out fear in order to facilitate future change. </a:t>
            </a:r>
            <a:endParaRPr sz="1150">
              <a:solidFill>
                <a:srgbClr val="7E7E7E"/>
              </a:solidFill>
              <a:highlight>
                <a:srgbClr val="FFFFFF"/>
              </a:highlight>
            </a:endParaRPr>
          </a:p>
          <a:p>
            <a:pPr marL="0" lvl="0" indent="0" algn="l" rtl="0">
              <a:lnSpc>
                <a:spcPct val="100000"/>
              </a:lnSpc>
              <a:spcBef>
                <a:spcPts val="0"/>
              </a:spcBef>
              <a:spcAft>
                <a:spcPts val="0"/>
              </a:spcAft>
              <a:buNone/>
            </a:pPr>
            <a:r>
              <a:rPr lang="tr-TR" sz="1150">
                <a:solidFill>
                  <a:srgbClr val="7E7E7E"/>
                </a:solidFill>
                <a:highlight>
                  <a:srgbClr val="FFFFFF"/>
                </a:highlight>
              </a:rPr>
              <a:t>By agreeing to respect current roles, responsibilities and job titles we eliminate initial fears. </a:t>
            </a:r>
            <a:endParaRPr sz="1150">
              <a:solidFill>
                <a:srgbClr val="7E7E7E"/>
              </a:solidFill>
              <a:highlight>
                <a:srgbClr val="FFFFFF"/>
              </a:highlight>
            </a:endParaRPr>
          </a:p>
          <a:p>
            <a:pPr marL="0" lvl="0" indent="0" algn="l" rtl="0">
              <a:lnSpc>
                <a:spcPct val="100000"/>
              </a:lnSpc>
              <a:spcBef>
                <a:spcPts val="0"/>
              </a:spcBef>
              <a:spcAft>
                <a:spcPts val="0"/>
              </a:spcAft>
              <a:buNone/>
            </a:pPr>
            <a:r>
              <a:rPr lang="tr-TR" sz="1150">
                <a:solidFill>
                  <a:srgbClr val="7E7E7E"/>
                </a:solidFill>
                <a:highlight>
                  <a:srgbClr val="FFFFFF"/>
                </a:highlight>
              </a:rPr>
              <a:t>This should enable us to gain broader support for our Kanban initiative.</a:t>
            </a:r>
            <a:endParaRPr sz="1150">
              <a:solidFill>
                <a:srgbClr val="7E7E7E"/>
              </a:solidFill>
              <a:highlight>
                <a:srgbClr val="FFFFFF"/>
              </a:highlight>
            </a:endParaRPr>
          </a:p>
          <a:p>
            <a:pPr marL="0" lvl="0" indent="0" algn="l" rtl="0">
              <a:lnSpc>
                <a:spcPct val="100000"/>
              </a:lnSpc>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2"/>
        <p:cNvGrpSpPr/>
        <p:nvPr/>
      </p:nvGrpSpPr>
      <p:grpSpPr>
        <a:xfrm>
          <a:off x="0" y="0"/>
          <a:ext cx="0" cy="0"/>
          <a:chOff x="0" y="0"/>
          <a:chExt cx="0" cy="0"/>
        </a:xfrm>
      </p:grpSpPr>
      <p:sp>
        <p:nvSpPr>
          <p:cNvPr id="2273" name="Google Shape;2273;gbb65961841_0_9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4" name="Google Shape;2274;gbb65961841_0_9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40000"/>
              </a:lnSpc>
              <a:spcBef>
                <a:spcPts val="0"/>
              </a:spcBef>
              <a:spcAft>
                <a:spcPts val="0"/>
              </a:spcAft>
              <a:buClr>
                <a:schemeClr val="dk1"/>
              </a:buClr>
              <a:buSzPts val="1100"/>
              <a:buFont typeface="Arial"/>
              <a:buNone/>
            </a:pPr>
            <a:r>
              <a:rPr lang="tr-TR" sz="1350">
                <a:solidFill>
                  <a:srgbClr val="1A1A1A"/>
                </a:solidFill>
              </a:rPr>
              <a:t>Kanban offers teams and managers the ability to focus on improving the flow of value and stop focusing on who is doing what. What Kanban intends is to stop managing people and start managing the work, and for this it offers these Kanban principles and very simple practices so that all team members learn to understand the current situation and see opportunities of improvement</a:t>
            </a:r>
            <a:endParaRPr sz="1350">
              <a:solidFill>
                <a:srgbClr val="1A1A1A"/>
              </a:solidFill>
            </a:endParaRPr>
          </a:p>
          <a:p>
            <a:pPr marL="0" lvl="0" indent="0" algn="l" rtl="0">
              <a:lnSpc>
                <a:spcPct val="140000"/>
              </a:lnSpc>
              <a:spcBef>
                <a:spcPts val="1700"/>
              </a:spcBef>
              <a:spcAft>
                <a:spcPts val="0"/>
              </a:spcAft>
              <a:buClr>
                <a:schemeClr val="dk1"/>
              </a:buClr>
              <a:buSzPts val="1100"/>
              <a:buFont typeface="Arial"/>
              <a:buNone/>
            </a:pPr>
            <a:r>
              <a:rPr lang="tr-TR" sz="1350">
                <a:solidFill>
                  <a:srgbClr val="1A1A1A"/>
                </a:solidFill>
              </a:rPr>
              <a:t>As Kanban extends to understand more stages of the flow of value, or more layers of the organization, that ability to make decisions and improve the organization extends to all levels.</a:t>
            </a:r>
            <a:endParaRPr sz="1350">
              <a:solidFill>
                <a:srgbClr val="1A1A1A"/>
              </a:solidFill>
            </a:endParaRPr>
          </a:p>
          <a:p>
            <a:pPr marL="0" lvl="0" indent="0" algn="l" rtl="0">
              <a:lnSpc>
                <a:spcPct val="140000"/>
              </a:lnSpc>
              <a:spcBef>
                <a:spcPts val="1700"/>
              </a:spcBef>
              <a:spcAft>
                <a:spcPts val="0"/>
              </a:spcAft>
              <a:buNone/>
            </a:pPr>
            <a:r>
              <a:rPr lang="tr-TR" sz="1350">
                <a:solidFill>
                  <a:srgbClr val="1A1A1A"/>
                </a:solidFill>
              </a:rPr>
              <a:t>This Kanban principle reminds us that leadership comes from the daily actions of frontline people. </a:t>
            </a:r>
            <a:endParaRPr sz="1350">
              <a:solidFill>
                <a:srgbClr val="1A1A1A"/>
              </a:solidFill>
            </a:endParaRPr>
          </a:p>
          <a:p>
            <a:pPr marL="0" lvl="0" indent="0" algn="l" rtl="0">
              <a:lnSpc>
                <a:spcPct val="140000"/>
              </a:lnSpc>
              <a:spcBef>
                <a:spcPts val="1700"/>
              </a:spcBef>
              <a:spcAft>
                <a:spcPts val="0"/>
              </a:spcAft>
              <a:buClr>
                <a:schemeClr val="dk1"/>
              </a:buClr>
              <a:buSzPts val="1100"/>
              <a:buFont typeface="Arial"/>
              <a:buNone/>
            </a:pPr>
            <a:r>
              <a:rPr lang="tr-TR" sz="1350">
                <a:solidFill>
                  <a:srgbClr val="1A1A1A"/>
                </a:solidFill>
              </a:rPr>
              <a:t>It is important that everyone fosters a continuous improvement mentality to achieve optimal performance at the team / department / company level. Continuous improvement is everyone’s responsibility.</a:t>
            </a:r>
            <a:endParaRPr sz="1350">
              <a:solidFill>
                <a:srgbClr val="1A1A1A"/>
              </a:solidFill>
            </a:endParaRPr>
          </a:p>
          <a:p>
            <a:pPr marL="0" lvl="0" indent="0" algn="l" rtl="0">
              <a:lnSpc>
                <a:spcPct val="100000"/>
              </a:lnSpc>
              <a:spcBef>
                <a:spcPts val="170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1"/>
        <p:cNvGrpSpPr/>
        <p:nvPr/>
      </p:nvGrpSpPr>
      <p:grpSpPr>
        <a:xfrm>
          <a:off x="0" y="0"/>
          <a:ext cx="0" cy="0"/>
          <a:chOff x="0" y="0"/>
          <a:chExt cx="0" cy="0"/>
        </a:xfrm>
      </p:grpSpPr>
      <p:sp>
        <p:nvSpPr>
          <p:cNvPr id="2282" name="Google Shape;2282;gbb65961841_0_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3" name="Google Shape;2283;gbb65961841_0_9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3"/>
        <p:cNvGrpSpPr/>
        <p:nvPr/>
      </p:nvGrpSpPr>
      <p:grpSpPr>
        <a:xfrm>
          <a:off x="0" y="0"/>
          <a:ext cx="0" cy="0"/>
          <a:chOff x="0" y="0"/>
          <a:chExt cx="0" cy="0"/>
        </a:xfrm>
      </p:grpSpPr>
      <p:sp>
        <p:nvSpPr>
          <p:cNvPr id="2394" name="Google Shape;2394;gbb65961841_0_1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5" name="Google Shape;2395;gbb65961841_0_10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None/>
            </a:pPr>
            <a:r>
              <a:rPr lang="tr-TR" sz="1600">
                <a:solidFill>
                  <a:srgbClr val="202124"/>
                </a:solidFill>
                <a:highlight>
                  <a:srgbClr val="F8F9FA"/>
                </a:highlight>
              </a:rPr>
              <a:t>Besides the four principles mentioned above, there are six basic practices in kanban. Once you understand these six practices well, you will learn about the kanban process. </a:t>
            </a:r>
            <a:endParaRPr sz="1050">
              <a:solidFill>
                <a:srgbClr val="202122"/>
              </a:solidFill>
              <a:highlight>
                <a:srgbClr val="FFFFFF"/>
              </a:highlight>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4"/>
        <p:cNvGrpSpPr/>
        <p:nvPr/>
      </p:nvGrpSpPr>
      <p:grpSpPr>
        <a:xfrm>
          <a:off x="0" y="0"/>
          <a:ext cx="0" cy="0"/>
          <a:chOff x="0" y="0"/>
          <a:chExt cx="0" cy="0"/>
        </a:xfrm>
      </p:grpSpPr>
      <p:sp>
        <p:nvSpPr>
          <p:cNvPr id="2405" name="Google Shape;2405;gbb65961841_0_10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6" name="Google Shape;2406;gbb65961841_0_1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a:solidFill>
                  <a:schemeClr val="dk1"/>
                </a:solidFill>
              </a:rPr>
              <a:t>🍐 This is a Pear Deck Multiple Choice Slide. Your current options are: A: True, B: False, </a:t>
            </a:r>
            <a:endParaRPr b="1">
              <a:solidFill>
                <a:schemeClr val="dk1"/>
              </a:solidFill>
            </a:endParaRPr>
          </a:p>
          <a:p>
            <a:pPr marL="0" lvl="0" indent="0" algn="l" rtl="0">
              <a:spcBef>
                <a:spcPts val="0"/>
              </a:spcBef>
              <a:spcAft>
                <a:spcPts val="0"/>
              </a:spcAft>
              <a:buNone/>
            </a:pPr>
            <a:r>
              <a:rPr lang="tr-TR" b="1">
                <a:solidFill>
                  <a:schemeClr val="dk1"/>
                </a:solidFill>
              </a:rPr>
              <a:t>🍐  To edit the type of question or choices, go back to the "Ask Students a Question" in the Pear Deck sidebar.</a:t>
            </a:r>
            <a:endParaRPr b="1">
              <a:solidFill>
                <a:schemeClr val="dk1"/>
              </a:solidFill>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6"/>
        <p:cNvGrpSpPr/>
        <p:nvPr/>
      </p:nvGrpSpPr>
      <p:grpSpPr>
        <a:xfrm>
          <a:off x="0" y="0"/>
          <a:ext cx="0" cy="0"/>
          <a:chOff x="0" y="0"/>
          <a:chExt cx="0" cy="0"/>
        </a:xfrm>
      </p:grpSpPr>
      <p:sp>
        <p:nvSpPr>
          <p:cNvPr id="2417" name="Google Shape;2417;gbb65961841_0_1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8" name="Google Shape;2418;gbb65961841_0_11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880c0c7e24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880c0c7e24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a:solidFill>
                  <a:schemeClr val="dk1"/>
                </a:solidFill>
              </a:rPr>
              <a:t>🍐 This is a Pear Deck Multiple Choice Slide. Your current options are: A: Phases, B: Sprints, C: Milestones, D: Rolling wave planning, </a:t>
            </a:r>
            <a:endParaRPr b="1">
              <a:solidFill>
                <a:schemeClr val="dk1"/>
              </a:solidFill>
            </a:endParaRPr>
          </a:p>
          <a:p>
            <a:pPr marL="0" lvl="0" indent="0" algn="l" rtl="0">
              <a:spcBef>
                <a:spcPts val="0"/>
              </a:spcBef>
              <a:spcAft>
                <a:spcPts val="0"/>
              </a:spcAft>
              <a:buNone/>
            </a:pPr>
            <a:r>
              <a:rPr lang="tr-TR" b="1">
                <a:solidFill>
                  <a:schemeClr val="dk1"/>
                </a:solidFill>
              </a:rPr>
              <a:t>🍐  To edit the type of question or choices, go back to the "Ask Students a Question" in the Pear Deck sidebar.</a:t>
            </a: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Clr>
                <a:schemeClr val="dk1"/>
              </a:buClr>
              <a:buSzPts val="1100"/>
              <a:buFont typeface="Arial"/>
              <a:buNone/>
            </a:pPr>
            <a:r>
              <a:rPr lang="tr-TR" sz="2200">
                <a:solidFill>
                  <a:srgbClr val="0A3534"/>
                </a:solidFill>
                <a:latin typeface="Proxima Nova Semibold"/>
                <a:ea typeface="Proxima Nova Semibold"/>
                <a:cs typeface="Proxima Nova Semibold"/>
                <a:sym typeface="Proxima Nova Semibold"/>
              </a:rPr>
              <a:t>Scrum projects are divided into:..... sprints</a:t>
            </a:r>
            <a:endParaRPr sz="100" b="1">
              <a:solidFill>
                <a:schemeClr val="dk1"/>
              </a:solidFil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8"/>
        <p:cNvGrpSpPr/>
        <p:nvPr/>
      </p:nvGrpSpPr>
      <p:grpSpPr>
        <a:xfrm>
          <a:off x="0" y="0"/>
          <a:ext cx="0" cy="0"/>
          <a:chOff x="0" y="0"/>
          <a:chExt cx="0" cy="0"/>
        </a:xfrm>
      </p:grpSpPr>
      <p:sp>
        <p:nvSpPr>
          <p:cNvPr id="2429" name="Google Shape;2429;gbb65961841_0_1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0" name="Google Shape;2430;gbb65961841_0_1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Clr>
                <a:schemeClr val="dk1"/>
              </a:buClr>
              <a:buSzPts val="1100"/>
              <a:buFont typeface="Arial"/>
              <a:buNone/>
            </a:pPr>
            <a:r>
              <a:rPr lang="tr-TR">
                <a:solidFill>
                  <a:srgbClr val="202124"/>
                </a:solidFill>
                <a:highlight>
                  <a:srgbClr val="F8F9FA"/>
                </a:highlight>
              </a:rPr>
              <a:t>Limitation of Work in Progress (WIP) is the second application of kanba. The maximum number of cards that can be in a column at any given time are called WIP limits. When you assign a limit to each column, your team won't work harder than they can handle.</a:t>
            </a:r>
            <a:endParaRPr>
              <a:solidFill>
                <a:srgbClr val="202124"/>
              </a:solidFill>
              <a:highlight>
                <a:srgbClr val="F8F9FA"/>
              </a:highlight>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7"/>
        <p:cNvGrpSpPr/>
        <p:nvPr/>
      </p:nvGrpSpPr>
      <p:grpSpPr>
        <a:xfrm>
          <a:off x="0" y="0"/>
          <a:ext cx="0" cy="0"/>
          <a:chOff x="0" y="0"/>
          <a:chExt cx="0" cy="0"/>
        </a:xfrm>
      </p:grpSpPr>
      <p:sp>
        <p:nvSpPr>
          <p:cNvPr id="2438" name="Google Shape;2438;gbb65961841_0_1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9" name="Google Shape;2439;gbb65961841_0_11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Clr>
                <a:schemeClr val="dk1"/>
              </a:buClr>
              <a:buSzPts val="1100"/>
              <a:buFont typeface="Arial"/>
              <a:buNone/>
            </a:pPr>
            <a:r>
              <a:rPr lang="tr-TR" sz="1200">
                <a:solidFill>
                  <a:srgbClr val="202124"/>
                </a:solidFill>
                <a:highlight>
                  <a:srgbClr val="F8F9FA"/>
                </a:highlight>
              </a:rPr>
              <a:t>After the visualization and limiting each stage, the third application is all about improving the process flow. Managing and improving flow is the key point of your kanban system after implementing the first two applications. Because at this point there are two options. You will be faced with a smooth flow within the limits of Work in Progress or you will observe that jobs are starting to pile up. This affects the delivery time of the products.</a:t>
            </a:r>
            <a:endParaRPr sz="1200">
              <a:solidFill>
                <a:srgbClr val="202124"/>
              </a:solidFill>
              <a:highlight>
                <a:srgbClr val="F8F9FA"/>
              </a:highlight>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6"/>
        <p:cNvGrpSpPr/>
        <p:nvPr/>
      </p:nvGrpSpPr>
      <p:grpSpPr>
        <a:xfrm>
          <a:off x="0" y="0"/>
          <a:ext cx="0" cy="0"/>
          <a:chOff x="0" y="0"/>
          <a:chExt cx="0" cy="0"/>
        </a:xfrm>
      </p:grpSpPr>
      <p:sp>
        <p:nvSpPr>
          <p:cNvPr id="2447" name="Google Shape;2447;gbb65961841_0_1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48" name="Google Shape;2448;gbb65961841_0_11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Clr>
                <a:schemeClr val="dk1"/>
              </a:buClr>
              <a:buSzPts val="1100"/>
              <a:buFont typeface="Arial"/>
              <a:buNone/>
            </a:pPr>
            <a:r>
              <a:rPr lang="tr-TR" sz="1300">
                <a:solidFill>
                  <a:srgbClr val="202124"/>
                </a:solidFill>
                <a:highlight>
                  <a:srgbClr val="F8F9FA"/>
                </a:highlight>
              </a:rPr>
              <a:t>Clarifying the process policies, basic principles and working methods is the fourth application of kanban. Being clear on these issues allows the team to easily follow the process and make suggestions for necessary improvements. In other words, team members who are not clear about the current process cannot improve the system.</a:t>
            </a:r>
            <a:endParaRPr sz="1300">
              <a:solidFill>
                <a:srgbClr val="202124"/>
              </a:solidFill>
              <a:highlight>
                <a:srgbClr val="F8F9FA"/>
              </a:highlight>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5"/>
        <p:cNvGrpSpPr/>
        <p:nvPr/>
      </p:nvGrpSpPr>
      <p:grpSpPr>
        <a:xfrm>
          <a:off x="0" y="0"/>
          <a:ext cx="0" cy="0"/>
          <a:chOff x="0" y="0"/>
          <a:chExt cx="0" cy="0"/>
        </a:xfrm>
      </p:grpSpPr>
      <p:sp>
        <p:nvSpPr>
          <p:cNvPr id="2456" name="Google Shape;2456;gbb65961841_0_1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7" name="Google Shape;2457;gbb65961841_0_11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a:p>
            <a:pPr marL="0" marR="38100" lvl="0" indent="0" algn="l" rtl="0">
              <a:lnSpc>
                <a:spcPct val="128571"/>
              </a:lnSpc>
              <a:spcBef>
                <a:spcPts val="0"/>
              </a:spcBef>
              <a:spcAft>
                <a:spcPts val="0"/>
              </a:spcAft>
              <a:buNone/>
            </a:pPr>
            <a:r>
              <a:rPr lang="tr-TR" sz="1300">
                <a:solidFill>
                  <a:srgbClr val="202124"/>
                </a:solidFill>
                <a:highlight>
                  <a:srgbClr val="F8F9FA"/>
                </a:highlight>
              </a:rPr>
              <a:t>Here the fifth application comes into play, you need to get feedback from people who are not included in your system, like customers or end users.</a:t>
            </a:r>
            <a:endParaRPr sz="13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1300">
                <a:solidFill>
                  <a:srgbClr val="202124"/>
                </a:solidFill>
                <a:highlight>
                  <a:srgbClr val="F8F9FA"/>
                </a:highlight>
              </a:rPr>
              <a:t>Also, feedback loops are required within a system to ensure high quality delivery of the desired functionality. Different types of tests occur here. Continuous automatic tests are preferred because they shorten the feedback loops</a:t>
            </a:r>
            <a:r>
              <a:rPr lang="tr-TR" sz="2100">
                <a:solidFill>
                  <a:srgbClr val="202124"/>
                </a:solidFill>
                <a:highlight>
                  <a:srgbClr val="F8F9FA"/>
                </a:highlight>
              </a:rPr>
              <a:t>.</a:t>
            </a:r>
            <a:endParaRPr sz="2100">
              <a:solidFill>
                <a:srgbClr val="202124"/>
              </a:solidFill>
              <a:highlight>
                <a:srgbClr val="F8F9FA"/>
              </a:highlight>
            </a:endParaRPr>
          </a:p>
          <a:p>
            <a:pPr marL="0" lvl="0" indent="0" algn="l" rtl="0">
              <a:lnSpc>
                <a:spcPct val="100000"/>
              </a:lnSpc>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4"/>
        <p:cNvGrpSpPr/>
        <p:nvPr/>
      </p:nvGrpSpPr>
      <p:grpSpPr>
        <a:xfrm>
          <a:off x="0" y="0"/>
          <a:ext cx="0" cy="0"/>
          <a:chOff x="0" y="0"/>
          <a:chExt cx="0" cy="0"/>
        </a:xfrm>
      </p:grpSpPr>
      <p:sp>
        <p:nvSpPr>
          <p:cNvPr id="2465" name="Google Shape;2465;gbb65961841_0_1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66" name="Google Shape;2466;gbb65961841_0_11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a:solidFill>
                  <a:srgbClr val="202124"/>
                </a:solidFill>
                <a:highlight>
                  <a:srgbClr val="F8F9FA"/>
                </a:highlight>
              </a:rPr>
              <a:t>Since Kanban is an evolutionary improvement process, you must constantly evaluate and continuously improve your system. This allows you to make small changes in the process and improve the workflow at a constant pace. </a:t>
            </a:r>
            <a:endParaRPr>
              <a:solidFill>
                <a:srgbClr val="202124"/>
              </a:solidFill>
              <a:highlight>
                <a:srgbClr val="F8F9FA"/>
              </a:highlight>
            </a:endParaRPr>
          </a:p>
          <a:p>
            <a:pPr marL="0" lvl="0" indent="0" algn="l" rtl="0">
              <a:lnSpc>
                <a:spcPct val="100000"/>
              </a:lnSpc>
              <a:spcBef>
                <a:spcPts val="0"/>
              </a:spcBef>
              <a:spcAft>
                <a:spcPts val="0"/>
              </a:spcAft>
              <a:buNone/>
            </a:pPr>
            <a:endParaRPr>
              <a:solidFill>
                <a:srgbClr val="202124"/>
              </a:solidFill>
              <a:highlight>
                <a:srgbClr val="F8F9FA"/>
              </a:highlight>
            </a:endParaRPr>
          </a:p>
          <a:p>
            <a:pPr marL="0" marR="38100" lvl="0" indent="0" algn="l" rtl="0">
              <a:lnSpc>
                <a:spcPct val="128571"/>
              </a:lnSpc>
              <a:spcBef>
                <a:spcPts val="0"/>
              </a:spcBef>
              <a:spcAft>
                <a:spcPts val="0"/>
              </a:spcAft>
              <a:buNone/>
            </a:pPr>
            <a:r>
              <a:rPr lang="tr-TR">
                <a:solidFill>
                  <a:srgbClr val="202124"/>
                </a:solidFill>
                <a:highlight>
                  <a:srgbClr val="F8F9FA"/>
                </a:highlight>
              </a:rPr>
              <a:t>If you are applying agile principles, your main task is to continuously evaluate your process and improve it as needed.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3"/>
        <p:cNvGrpSpPr/>
        <p:nvPr/>
      </p:nvGrpSpPr>
      <p:grpSpPr>
        <a:xfrm>
          <a:off x="0" y="0"/>
          <a:ext cx="0" cy="0"/>
          <a:chOff x="0" y="0"/>
          <a:chExt cx="0" cy="0"/>
        </a:xfrm>
      </p:grpSpPr>
      <p:sp>
        <p:nvSpPr>
          <p:cNvPr id="2474" name="Google Shape;2474;gbb65961841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75" name="Google Shape;2475;gbb65961841_0_3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5"/>
        <p:cNvGrpSpPr/>
        <p:nvPr/>
      </p:nvGrpSpPr>
      <p:grpSpPr>
        <a:xfrm>
          <a:off x="0" y="0"/>
          <a:ext cx="0" cy="0"/>
          <a:chOff x="0" y="0"/>
          <a:chExt cx="0" cy="0"/>
        </a:xfrm>
      </p:grpSpPr>
      <p:sp>
        <p:nvSpPr>
          <p:cNvPr id="2586" name="Google Shape;2586;gbb65961841_0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87" name="Google Shape;2587;gbb65961841_0_4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solidFill>
                  <a:srgbClr val="202124"/>
                </a:solidFill>
                <a:highlight>
                  <a:srgbClr val="F8F9FA"/>
                </a:highlight>
              </a:rPr>
              <a:t>It is not easy to completely separate the kanban and scrum methods. For example, most people believe that scrum teams use kanban boards in the scrum process. On the other hand, there are some fundamental differences between the two methods.</a:t>
            </a:r>
            <a:endParaRPr>
              <a:solidFill>
                <a:srgbClr val="202124"/>
              </a:solidFill>
              <a:highlight>
                <a:srgbClr val="F8F9FA"/>
              </a:highlight>
            </a:endParaRPr>
          </a:p>
          <a:p>
            <a:pPr marL="0" lvl="0" indent="0" algn="l" rtl="0">
              <a:lnSpc>
                <a:spcPct val="100000"/>
              </a:lnSpc>
              <a:spcBef>
                <a:spcPts val="0"/>
              </a:spcBef>
              <a:spcAft>
                <a:spcPts val="0"/>
              </a:spcAft>
              <a:buSzPts val="1400"/>
              <a:buNone/>
            </a:pPr>
            <a:endParaRPr>
              <a:solidFill>
                <a:srgbClr val="202124"/>
              </a:solidFill>
              <a:highlight>
                <a:srgbClr val="F8F9FA"/>
              </a:highlight>
            </a:endParaRPr>
          </a:p>
          <a:p>
            <a:pPr marL="0" lvl="0" indent="0" algn="l" rtl="0">
              <a:lnSpc>
                <a:spcPct val="100000"/>
              </a:lnSpc>
              <a:spcBef>
                <a:spcPts val="0"/>
              </a:spcBef>
              <a:spcAft>
                <a:spcPts val="0"/>
              </a:spcAft>
              <a:buSzPts val="1400"/>
              <a:buNone/>
            </a:pPr>
            <a:r>
              <a:rPr lang="tr-TR">
                <a:solidFill>
                  <a:srgbClr val="202124"/>
                </a:solidFill>
                <a:highlight>
                  <a:srgbClr val="F8F9FA"/>
                </a:highlight>
              </a:rPr>
              <a:t>While sprints in Scrum have start and end dates, there is no specific time limit in kanban,</a:t>
            </a:r>
            <a:endParaRPr>
              <a:solidFill>
                <a:srgbClr val="202124"/>
              </a:solidFill>
              <a:highlight>
                <a:srgbClr val="F8F9FA"/>
              </a:highlight>
            </a:endParaRPr>
          </a:p>
          <a:p>
            <a:pPr marL="0" lvl="0" indent="0" algn="l" rtl="0">
              <a:lnSpc>
                <a:spcPct val="100000"/>
              </a:lnSpc>
              <a:spcBef>
                <a:spcPts val="0"/>
              </a:spcBef>
              <a:spcAft>
                <a:spcPts val="0"/>
              </a:spcAft>
              <a:buSzPts val="1400"/>
              <a:buNone/>
            </a:pPr>
            <a:endParaRPr>
              <a:solidFill>
                <a:srgbClr val="202124"/>
              </a:solidFill>
              <a:highlight>
                <a:srgbClr val="F8F9FA"/>
              </a:highlight>
            </a:endParaRPr>
          </a:p>
          <a:p>
            <a:pPr marL="0" lvl="0" indent="0" algn="l" rtl="0">
              <a:lnSpc>
                <a:spcPct val="100000"/>
              </a:lnSpc>
              <a:spcBef>
                <a:spcPts val="0"/>
              </a:spcBef>
              <a:spcAft>
                <a:spcPts val="0"/>
              </a:spcAft>
              <a:buSzPts val="1400"/>
              <a:buNone/>
            </a:pPr>
            <a:r>
              <a:rPr lang="tr-TR">
                <a:solidFill>
                  <a:srgbClr val="202124"/>
                </a:solidFill>
                <a:highlight>
                  <a:srgbClr val="F8F9FA"/>
                </a:highlight>
              </a:rPr>
              <a:t>While there are deadlines for tasks on the Scrum board, kanban is more flexible in this regard,</a:t>
            </a:r>
            <a:endParaRPr>
              <a:solidFill>
                <a:srgbClr val="202124"/>
              </a:solidFill>
              <a:highlight>
                <a:srgbClr val="F8F9FA"/>
              </a:highlight>
            </a:endParaRPr>
          </a:p>
          <a:p>
            <a:pPr marL="0" lvl="0" indent="0" algn="l" rtl="0">
              <a:lnSpc>
                <a:spcPct val="100000"/>
              </a:lnSpc>
              <a:spcBef>
                <a:spcPts val="0"/>
              </a:spcBef>
              <a:spcAft>
                <a:spcPts val="0"/>
              </a:spcAft>
              <a:buSzPts val="1400"/>
              <a:buNone/>
            </a:pPr>
            <a:endParaRPr>
              <a:solidFill>
                <a:srgbClr val="202124"/>
              </a:solidFill>
              <a:highlight>
                <a:srgbClr val="F8F9FA"/>
              </a:highlight>
            </a:endParaRPr>
          </a:p>
          <a:p>
            <a:pPr marL="0" lvl="0" indent="0" algn="l" rtl="0">
              <a:lnSpc>
                <a:spcPct val="100000"/>
              </a:lnSpc>
              <a:spcBef>
                <a:spcPts val="0"/>
              </a:spcBef>
              <a:spcAft>
                <a:spcPts val="0"/>
              </a:spcAft>
              <a:buSzPts val="1400"/>
              <a:buNone/>
            </a:pPr>
            <a:r>
              <a:rPr lang="tr-TR">
                <a:solidFill>
                  <a:srgbClr val="202124"/>
                </a:solidFill>
                <a:highlight>
                  <a:srgbClr val="F8F9FA"/>
                </a:highlight>
              </a:rPr>
              <a:t>Unlike the roles set in a Scrum project such as the Product Owner, Scrum Master and Development Team, there are no specific roles in Kanban,</a:t>
            </a:r>
            <a:endParaRPr>
              <a:solidFill>
                <a:srgbClr val="202124"/>
              </a:solidFill>
              <a:highlight>
                <a:srgbClr val="F8F9FA"/>
              </a:highlight>
            </a:endParaRPr>
          </a:p>
          <a:p>
            <a:pPr marL="0" lvl="0" indent="0" algn="l" rtl="0">
              <a:lnSpc>
                <a:spcPct val="100000"/>
              </a:lnSpc>
              <a:spcBef>
                <a:spcPts val="0"/>
              </a:spcBef>
              <a:spcAft>
                <a:spcPts val="0"/>
              </a:spcAft>
              <a:buSzPts val="1400"/>
              <a:buNone/>
            </a:pPr>
            <a:endParaRPr>
              <a:solidFill>
                <a:srgbClr val="202124"/>
              </a:solidFill>
              <a:highlight>
                <a:srgbClr val="F8F9FA"/>
              </a:highlight>
            </a:endParaRPr>
          </a:p>
          <a:p>
            <a:pPr marL="0" lvl="0" indent="0" algn="l" rtl="0">
              <a:lnSpc>
                <a:spcPct val="100000"/>
              </a:lnSpc>
              <a:spcBef>
                <a:spcPts val="0"/>
              </a:spcBef>
              <a:spcAft>
                <a:spcPts val="0"/>
              </a:spcAft>
              <a:buSzPts val="1400"/>
              <a:buNone/>
            </a:pPr>
            <a:r>
              <a:rPr lang="tr-TR">
                <a:solidFill>
                  <a:srgbClr val="202124"/>
                </a:solidFill>
                <a:highlight>
                  <a:srgbClr val="F8F9FA"/>
                </a:highlight>
              </a:rPr>
              <a:t>While the team rearranges the Scrum board after each sprint, the same kanban board is used throughout the project.</a:t>
            </a:r>
            <a:endParaRPr>
              <a:solidFill>
                <a:srgbClr val="202124"/>
              </a:solidFill>
              <a:highlight>
                <a:srgbClr val="F8F9FA"/>
              </a:highlight>
            </a:endParaRPr>
          </a:p>
          <a:p>
            <a:pPr marL="0" lvl="0" indent="0" algn="l" rtl="0">
              <a:lnSpc>
                <a:spcPct val="100000"/>
              </a:lnSpc>
              <a:spcBef>
                <a:spcPts val="0"/>
              </a:spcBef>
              <a:spcAft>
                <a:spcPts val="0"/>
              </a:spcAft>
              <a:buSzPts val="1400"/>
              <a:buNone/>
            </a:pPr>
            <a:endParaRPr>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a:solidFill>
                  <a:srgbClr val="202124"/>
                </a:solidFill>
                <a:highlight>
                  <a:srgbClr val="F8F9FA"/>
                </a:highlight>
              </a:rPr>
              <a:t>Scrum is the better choice when you need a more specific process. </a:t>
            </a:r>
            <a:endParaRPr>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a:solidFill>
                  <a:srgbClr val="202124"/>
                </a:solidFill>
                <a:highlight>
                  <a:srgbClr val="F8F9FA"/>
                </a:highlight>
              </a:rPr>
              <a:t>However, if you want to improve the execution of the process without making too much change in the whole scenario, you should use Kanban.</a:t>
            </a:r>
            <a:endParaRPr>
              <a:solidFill>
                <a:srgbClr val="202124"/>
              </a:solidFill>
              <a:highlight>
                <a:srgbClr val="F8F9FA"/>
              </a:highlight>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2"/>
        <p:cNvGrpSpPr/>
        <p:nvPr/>
      </p:nvGrpSpPr>
      <p:grpSpPr>
        <a:xfrm>
          <a:off x="0" y="0"/>
          <a:ext cx="0" cy="0"/>
          <a:chOff x="0" y="0"/>
          <a:chExt cx="0" cy="0"/>
        </a:xfrm>
      </p:grpSpPr>
      <p:sp>
        <p:nvSpPr>
          <p:cNvPr id="2593" name="Google Shape;2593;gbb65961841_0_5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4" name="Google Shape;2594;gbb65961841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a:t>🍐 This is a Pear Deck Multiple Choice Slide. Your current options are: A: There are no certain roles in Kanban., B: Scrum is more flexible than Kanban., C: There is no certain time limits in kanban while sprints in scrum have a start and end dates., </a:t>
            </a:r>
            <a:endParaRPr/>
          </a:p>
          <a:p>
            <a:pPr marL="0" lvl="0" indent="0" algn="l" rtl="0">
              <a:spcBef>
                <a:spcPts val="0"/>
              </a:spcBef>
              <a:spcAft>
                <a:spcPts val="0"/>
              </a:spcAft>
              <a:buNone/>
            </a:pPr>
            <a:r>
              <a:rPr lang="tr-TR"/>
              <a:t>🍐  To edit the type of question or choices, go back to the "Ask Students a Question" in the Pear Deck sidebar.</a:t>
            </a:r>
            <a:endParaRPr/>
          </a:p>
          <a:p>
            <a:pPr marL="0" lvl="0" indent="0" algn="l" rtl="0">
              <a:lnSpc>
                <a:spcPct val="80000"/>
              </a:lnSpc>
              <a:spcBef>
                <a:spcPts val="0"/>
              </a:spcBef>
              <a:spcAft>
                <a:spcPts val="0"/>
              </a:spcAft>
              <a:buNone/>
            </a:pPr>
            <a:endParaRPr sz="1400">
              <a:solidFill>
                <a:srgbClr val="4A86E8"/>
              </a:solidFill>
              <a:latin typeface="Proxima Nova Semibold"/>
              <a:ea typeface="Proxima Nova Semibold"/>
              <a:cs typeface="Proxima Nova Semibold"/>
              <a:sym typeface="Proxima Nova Semibold"/>
            </a:endParaRPr>
          </a:p>
          <a:p>
            <a:pPr marL="0" lvl="0" indent="0" algn="l" rtl="0">
              <a:lnSpc>
                <a:spcPct val="80000"/>
              </a:lnSpc>
              <a:spcBef>
                <a:spcPts val="0"/>
              </a:spcBef>
              <a:spcAft>
                <a:spcPts val="0"/>
              </a:spcAft>
              <a:buClr>
                <a:srgbClr val="3A3F50"/>
              </a:buClr>
              <a:buSzPts val="1100"/>
              <a:buFont typeface="Arial"/>
              <a:buNone/>
            </a:pPr>
            <a:r>
              <a:rPr lang="tr-TR" sz="1400">
                <a:solidFill>
                  <a:srgbClr val="4A86E8"/>
                </a:solidFill>
                <a:latin typeface="Proxima Nova Semibold"/>
                <a:ea typeface="Proxima Nova Semibold"/>
                <a:cs typeface="Proxima Nova Semibold"/>
                <a:sym typeface="Proxima Nova Semibold"/>
              </a:rPr>
              <a:t>Which statement cannot be said while comparing Kanban with Scrum?</a:t>
            </a:r>
            <a:endParaRPr sz="10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2"/>
        <p:cNvGrpSpPr/>
        <p:nvPr/>
      </p:nvGrpSpPr>
      <p:grpSpPr>
        <a:xfrm>
          <a:off x="0" y="0"/>
          <a:ext cx="0" cy="0"/>
          <a:chOff x="0" y="0"/>
          <a:chExt cx="0" cy="0"/>
        </a:xfrm>
      </p:grpSpPr>
      <p:sp>
        <p:nvSpPr>
          <p:cNvPr id="2603" name="Google Shape;2603;gbb65961841_0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04" name="Google Shape;2604;gbb65961841_0_5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a:solidFill>
                  <a:srgbClr val="202124"/>
                </a:solidFill>
                <a:highlight>
                  <a:srgbClr val="F8F9FA"/>
                </a:highlight>
              </a:rPr>
              <a:t>Scrumban is combination of scrum and kanban as you can understand from the name.</a:t>
            </a:r>
            <a:endParaRPr>
              <a:solidFill>
                <a:srgbClr val="202124"/>
              </a:solidFill>
              <a:highlight>
                <a:srgbClr val="F8F9FA"/>
              </a:highlight>
            </a:endParaRPr>
          </a:p>
          <a:p>
            <a:pPr marL="0" lvl="0" indent="0" algn="l" rtl="0">
              <a:lnSpc>
                <a:spcPct val="100000"/>
              </a:lnSpc>
              <a:spcBef>
                <a:spcPts val="0"/>
              </a:spcBef>
              <a:spcAft>
                <a:spcPts val="0"/>
              </a:spcAft>
              <a:buNone/>
            </a:pPr>
            <a:endParaRPr>
              <a:solidFill>
                <a:srgbClr val="202124"/>
              </a:solidFill>
              <a:highlight>
                <a:srgbClr val="F8F9FA"/>
              </a:highlight>
            </a:endParaRPr>
          </a:p>
          <a:p>
            <a:pPr marL="0" lvl="0" indent="0" algn="l" rtl="0">
              <a:lnSpc>
                <a:spcPct val="100000"/>
              </a:lnSpc>
              <a:spcBef>
                <a:spcPts val="0"/>
              </a:spcBef>
              <a:spcAft>
                <a:spcPts val="0"/>
              </a:spcAft>
              <a:buNone/>
            </a:pPr>
            <a:r>
              <a:rPr lang="tr-TR">
                <a:solidFill>
                  <a:srgbClr val="202124"/>
                </a:solidFill>
                <a:highlight>
                  <a:srgbClr val="F8F9FA"/>
                </a:highlight>
              </a:rPr>
              <a:t>We know Scrum and Kanban as Agile's methods. Scrum is best suited for products and development projects. Kanban is best for production support. </a:t>
            </a:r>
            <a:endParaRPr>
              <a:solidFill>
                <a:srgbClr val="202124"/>
              </a:solidFill>
              <a:highlight>
                <a:srgbClr val="F8F9FA"/>
              </a:highlight>
            </a:endParaRPr>
          </a:p>
          <a:p>
            <a:pPr marL="0" lvl="0" indent="0" algn="l" rtl="0">
              <a:lnSpc>
                <a:spcPct val="100000"/>
              </a:lnSpc>
              <a:spcBef>
                <a:spcPts val="0"/>
              </a:spcBef>
              <a:spcAft>
                <a:spcPts val="0"/>
              </a:spcAft>
              <a:buNone/>
            </a:pPr>
            <a:r>
              <a:rPr lang="tr-TR">
                <a:solidFill>
                  <a:srgbClr val="202124"/>
                </a:solidFill>
                <a:highlight>
                  <a:srgbClr val="F8F9FA"/>
                </a:highlight>
              </a:rPr>
              <a:t>We use Scrumban for maintenance projects, combining the best of both. Scrumban has become very popular these days in service industries with both development and maintenance projects.</a:t>
            </a:r>
            <a:endParaRPr>
              <a:solidFill>
                <a:srgbClr val="202124"/>
              </a:solidFill>
              <a:highlight>
                <a:srgbClr val="F8F9FA"/>
              </a:highlight>
            </a:endParaRPr>
          </a:p>
          <a:p>
            <a:pPr marL="0" lvl="0" indent="0" algn="l" rtl="0">
              <a:lnSpc>
                <a:spcPct val="100000"/>
              </a:lnSpc>
              <a:spcBef>
                <a:spcPts val="0"/>
              </a:spcBef>
              <a:spcAft>
                <a:spcPts val="0"/>
              </a:spcAft>
              <a:buNone/>
            </a:pPr>
            <a:endParaRPr>
              <a:solidFill>
                <a:srgbClr val="202124"/>
              </a:solidFill>
              <a:highlight>
                <a:srgbClr val="F8F9FA"/>
              </a:highlight>
            </a:endParaRPr>
          </a:p>
          <a:p>
            <a:pPr marL="0" lvl="0" indent="0" algn="l" rtl="0">
              <a:lnSpc>
                <a:spcPct val="100000"/>
              </a:lnSpc>
              <a:spcBef>
                <a:spcPts val="0"/>
              </a:spcBef>
              <a:spcAft>
                <a:spcPts val="0"/>
              </a:spcAft>
              <a:buNone/>
            </a:pPr>
            <a:r>
              <a:rPr lang="tr-TR">
                <a:solidFill>
                  <a:srgbClr val="202124"/>
                </a:solidFill>
                <a:highlight>
                  <a:srgbClr val="F8F9FA"/>
                </a:highlight>
              </a:rPr>
              <a:t>Scrumban emerged to minimize the workload and meet the needs of teams looking to adopt a pull-based system. </a:t>
            </a:r>
            <a:endParaRPr>
              <a:solidFill>
                <a:srgbClr val="202124"/>
              </a:solidFill>
              <a:highlight>
                <a:srgbClr val="F8F9FA"/>
              </a:highlight>
            </a:endParaRPr>
          </a:p>
          <a:p>
            <a:pPr marL="0" lvl="0" indent="0" algn="l" rtl="0">
              <a:lnSpc>
                <a:spcPct val="100000"/>
              </a:lnSpc>
              <a:spcBef>
                <a:spcPts val="0"/>
              </a:spcBef>
              <a:spcAft>
                <a:spcPts val="0"/>
              </a:spcAft>
              <a:buNone/>
            </a:pPr>
            <a:r>
              <a:rPr lang="tr-TR">
                <a:solidFill>
                  <a:srgbClr val="202124"/>
                </a:solidFill>
                <a:highlight>
                  <a:srgbClr val="F8F9FA"/>
                </a:highlight>
              </a:rPr>
              <a:t>A hybrid of Scrum and Kanban gives teams the flexibility to adapt to stakeholders and production needs without feeling overloaded by project methodologies. </a:t>
            </a:r>
            <a:endParaRPr>
              <a:solidFill>
                <a:srgbClr val="202124"/>
              </a:solidFill>
              <a:highlight>
                <a:srgbClr val="F8F9FA"/>
              </a:highlight>
            </a:endParaRPr>
          </a:p>
          <a:p>
            <a:pPr marL="0" lvl="0" indent="0" algn="l" rtl="0">
              <a:lnSpc>
                <a:spcPct val="100000"/>
              </a:lnSpc>
              <a:spcBef>
                <a:spcPts val="0"/>
              </a:spcBef>
              <a:spcAft>
                <a:spcPts val="0"/>
              </a:spcAft>
              <a:buNone/>
            </a:pPr>
            <a:r>
              <a:rPr lang="tr-TR">
                <a:solidFill>
                  <a:srgbClr val="202124"/>
                </a:solidFill>
                <a:highlight>
                  <a:srgbClr val="F8F9FA"/>
                </a:highlight>
              </a:rPr>
              <a:t>Scrumban offers a versatile approach to workflow management by providing the flexibility and visualization of Kanban to Scrum's structure.</a:t>
            </a:r>
            <a:endParaRPr>
              <a:solidFill>
                <a:srgbClr val="202124"/>
              </a:solidFill>
              <a:highlight>
                <a:srgbClr val="F8F9FA"/>
              </a:highlight>
            </a:endParaRPr>
          </a:p>
          <a:p>
            <a:pPr marL="0" lvl="0" indent="0" algn="l" rtl="0">
              <a:lnSpc>
                <a:spcPct val="100000"/>
              </a:lnSpc>
              <a:spcBef>
                <a:spcPts val="0"/>
              </a:spcBef>
              <a:spcAft>
                <a:spcPts val="0"/>
              </a:spcAft>
              <a:buNone/>
            </a:pPr>
            <a:endParaRPr>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a:solidFill>
                  <a:srgbClr val="202124"/>
                </a:solidFill>
                <a:highlight>
                  <a:srgbClr val="F8F9FA"/>
                </a:highlight>
              </a:rPr>
              <a:t>Scrumban can also be used as a stepping stone for teams looking to move from Scrum to Kanban. </a:t>
            </a:r>
            <a:endParaRPr>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a:solidFill>
                  <a:srgbClr val="202124"/>
                </a:solidFill>
                <a:highlight>
                  <a:srgbClr val="F8F9FA"/>
                </a:highlight>
              </a:rPr>
              <a:t>For many software development teams, it will be very difficult to switch to Kanban immediately. Scrumban offers teams a way to learn about continuous improvement practices in Kanban without leaving the familiar nature of Scrum.</a:t>
            </a:r>
            <a:endParaRPr>
              <a:solidFill>
                <a:srgbClr val="202124"/>
              </a:solidFill>
              <a:highlight>
                <a:srgbClr val="F8F9FA"/>
              </a:highlight>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9"/>
        <p:cNvGrpSpPr/>
        <p:nvPr/>
      </p:nvGrpSpPr>
      <p:grpSpPr>
        <a:xfrm>
          <a:off x="0" y="0"/>
          <a:ext cx="0" cy="0"/>
          <a:chOff x="0" y="0"/>
          <a:chExt cx="0" cy="0"/>
        </a:xfrm>
      </p:grpSpPr>
      <p:sp>
        <p:nvSpPr>
          <p:cNvPr id="2610" name="Google Shape;2610;g877c98f945_0_8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1" name="Google Shape;2611;g877c98f945_0_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87cd55e2b2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8" name="Google Shape;648;g87cd55e2b2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In agile first session we have mention about this,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5"/>
        <p:cNvGrpSpPr/>
        <p:nvPr/>
      </p:nvGrpSpPr>
      <p:grpSpPr>
        <a:xfrm>
          <a:off x="0" y="0"/>
          <a:ext cx="0" cy="0"/>
          <a:chOff x="0" y="0"/>
          <a:chExt cx="0" cy="0"/>
        </a:xfrm>
      </p:grpSpPr>
      <p:sp>
        <p:nvSpPr>
          <p:cNvPr id="2616" name="Google Shape;2616;gbbbafd2d9a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7" name="Google Shape;2617;gbbbafd2d9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a:t>Temperature Check</a:t>
            </a:r>
            <a:endParaRPr b="1"/>
          </a:p>
          <a:p>
            <a:pPr marL="0" lvl="0" indent="0" algn="l" rtl="0">
              <a:spcBef>
                <a:spcPts val="0"/>
              </a:spcBef>
              <a:spcAft>
                <a:spcPts val="0"/>
              </a:spcAft>
              <a:buNone/>
            </a:pPr>
            <a:r>
              <a:rPr lang="tr-TR"/>
              <a:t>Get a sense for how well your lesson resonated with your students, or how engaged they were.</a:t>
            </a:r>
            <a:endParaRPr/>
          </a:p>
          <a:p>
            <a:pPr marL="0" lvl="0" indent="0" algn="l" rtl="0">
              <a:spcBef>
                <a:spcPts val="0"/>
              </a:spcBef>
              <a:spcAft>
                <a:spcPts val="0"/>
              </a:spcAft>
              <a:buNone/>
            </a:pPr>
            <a:endParaRPr/>
          </a:p>
          <a:p>
            <a:pPr marL="0" lvl="0" indent="0" algn="l" rtl="0">
              <a:spcBef>
                <a:spcPts val="0"/>
              </a:spcBef>
              <a:spcAft>
                <a:spcPts val="0"/>
              </a:spcAft>
              <a:buNone/>
            </a:pPr>
            <a:r>
              <a:rPr lang="tr-TR"/>
              <a:t>🍐 This is a Pear Deck Draggable™ Slide. </a:t>
            </a:r>
            <a:endParaRPr/>
          </a:p>
          <a:p>
            <a:pPr marL="0" lvl="0" indent="0" algn="l" rtl="0">
              <a:spcBef>
                <a:spcPts val="0"/>
              </a:spcBef>
              <a:spcAft>
                <a:spcPts val="0"/>
              </a:spcAft>
              <a:buNone/>
            </a:pPr>
            <a:r>
              <a:rPr lang="tr-TR"/>
              <a:t>🍐 To edit the type of question, go back to the "Ask Students a Question" in the Pear Deck sidebar.</a:t>
            </a:r>
            <a:endParaRPr/>
          </a:p>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6"/>
        <p:cNvGrpSpPr/>
        <p:nvPr/>
      </p:nvGrpSpPr>
      <p:grpSpPr>
        <a:xfrm>
          <a:off x="0" y="0"/>
          <a:ext cx="0" cy="0"/>
          <a:chOff x="0" y="0"/>
          <a:chExt cx="0" cy="0"/>
        </a:xfrm>
      </p:grpSpPr>
      <p:sp>
        <p:nvSpPr>
          <p:cNvPr id="2627" name="Google Shape;2627;g877c98f945_0_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8" name="Google Shape;2628;g877c98f945_0_6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1076325" y="1863600"/>
            <a:ext cx="4962600" cy="14163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4800"/>
              <a:buNone/>
              <a:defRPr>
                <a:solidFill>
                  <a:srgbClr val="5190CE"/>
                </a:solidFill>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a:endParaRPr/>
          </a:p>
        </p:txBody>
      </p:sp>
      <p:sp>
        <p:nvSpPr>
          <p:cNvPr id="12" name="Google Shape;12;p2"/>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13;p2"/>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14" name="Google Shape;14;p2"/>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0"/>
        <p:cNvGrpSpPr/>
        <p:nvPr/>
      </p:nvGrpSpPr>
      <p:grpSpPr>
        <a:xfrm>
          <a:off x="0" y="0"/>
          <a:ext cx="0" cy="0"/>
          <a:chOff x="0" y="0"/>
          <a:chExt cx="0" cy="0"/>
        </a:xfrm>
      </p:grpSpPr>
      <p:sp>
        <p:nvSpPr>
          <p:cNvPr id="71" name="Google Shape;71;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2" name="Google Shape;72;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3" name="Google Shape;73;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4"/>
        <p:cNvGrpSpPr/>
        <p:nvPr/>
      </p:nvGrpSpPr>
      <p:grpSpPr>
        <a:xfrm>
          <a:off x="0" y="0"/>
          <a:ext cx="0" cy="0"/>
          <a:chOff x="0" y="0"/>
          <a:chExt cx="0" cy="0"/>
        </a:xfrm>
      </p:grpSpPr>
      <p:sp>
        <p:nvSpPr>
          <p:cNvPr id="75" name="Google Shape;75;p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6" name="Google Shape;7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9" name="Google Shape;79;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0" name="Google Shape;8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3" name="Google Shape;83;p16"/>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4" name="Google Shape;84;p16"/>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5" name="Google Shape;85;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8" name="Google Shape;88;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92" name="Google Shape;9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95" name="Google Shape;95;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6"/>
        <p:cNvGrpSpPr/>
        <p:nvPr/>
      </p:nvGrpSpPr>
      <p:grpSpPr>
        <a:xfrm>
          <a:off x="0" y="0"/>
          <a:ext cx="0" cy="0"/>
          <a:chOff x="0" y="0"/>
          <a:chExt cx="0" cy="0"/>
        </a:xfrm>
      </p:grpSpPr>
      <p:sp>
        <p:nvSpPr>
          <p:cNvPr id="97" name="Google Shape;97;p2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0"/>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99" name="Google Shape;99;p20"/>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0" name="Google Shape;100;p20"/>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01" name="Google Shape;101;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2"/>
        <p:cNvGrpSpPr/>
        <p:nvPr/>
      </p:nvGrpSpPr>
      <p:grpSpPr>
        <a:xfrm>
          <a:off x="0" y="0"/>
          <a:ext cx="0" cy="0"/>
          <a:chOff x="0" y="0"/>
          <a:chExt cx="0" cy="0"/>
        </a:xfrm>
      </p:grpSpPr>
      <p:sp>
        <p:nvSpPr>
          <p:cNvPr id="103" name="Google Shape;103;p21"/>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104" name="Google Shape;104;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sp>
        <p:nvSpPr>
          <p:cNvPr id="106" name="Google Shape;106;p22"/>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7" name="Google Shape;107;p22"/>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08" name="Google Shape;10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sp>
        <p:nvSpPr>
          <p:cNvPr id="17" name="Google Shape;17;p3"/>
          <p:cNvSpPr txBox="1">
            <a:spLocks noGrp="1"/>
          </p:cNvSpPr>
          <p:nvPr>
            <p:ph type="body" idx="1"/>
          </p:nvPr>
        </p:nvSpPr>
        <p:spPr>
          <a:xfrm>
            <a:off x="457200" y="1995750"/>
            <a:ext cx="5640900" cy="26409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SzPts val="1800"/>
              <a:buChar char="▸"/>
              <a:defRPr/>
            </a:lvl1pPr>
            <a:lvl2pPr marL="914400" lvl="1" indent="-342900" algn="l">
              <a:lnSpc>
                <a:spcPct val="110000"/>
              </a:lnSpc>
              <a:spcBef>
                <a:spcPts val="600"/>
              </a:spcBef>
              <a:spcAft>
                <a:spcPts val="0"/>
              </a:spcAft>
              <a:buSzPts val="1800"/>
              <a:buChar char="▹"/>
              <a:defRPr/>
            </a:lvl2pPr>
            <a:lvl3pPr marL="1371600" lvl="2" indent="-342900" algn="l">
              <a:lnSpc>
                <a:spcPct val="110000"/>
              </a:lnSpc>
              <a:spcBef>
                <a:spcPts val="600"/>
              </a:spcBef>
              <a:spcAft>
                <a:spcPts val="0"/>
              </a:spcAft>
              <a:buSzPts val="1800"/>
              <a:buChar char="▹"/>
              <a:defRPr/>
            </a:lvl3pPr>
            <a:lvl4pPr marL="1828800" lvl="3" indent="-355600" algn="l">
              <a:lnSpc>
                <a:spcPct val="110000"/>
              </a:lnSpc>
              <a:spcBef>
                <a:spcPts val="600"/>
              </a:spcBef>
              <a:spcAft>
                <a:spcPts val="0"/>
              </a:spcAft>
              <a:buSzPts val="2000"/>
              <a:buChar char="▹"/>
              <a:defRPr/>
            </a:lvl4pPr>
            <a:lvl5pPr marL="2286000" lvl="4" indent="-355600" algn="l">
              <a:lnSpc>
                <a:spcPct val="110000"/>
              </a:lnSpc>
              <a:spcBef>
                <a:spcPts val="600"/>
              </a:spcBef>
              <a:spcAft>
                <a:spcPts val="0"/>
              </a:spcAft>
              <a:buSzPts val="2000"/>
              <a:buChar char="▹"/>
              <a:defRPr/>
            </a:lvl5pPr>
            <a:lvl6pPr marL="2743200" lvl="5" indent="-355600" algn="l">
              <a:lnSpc>
                <a:spcPct val="110000"/>
              </a:lnSpc>
              <a:spcBef>
                <a:spcPts val="600"/>
              </a:spcBef>
              <a:spcAft>
                <a:spcPts val="0"/>
              </a:spcAft>
              <a:buSzPts val="2000"/>
              <a:buChar char="▹"/>
              <a:defRPr/>
            </a:lvl6pPr>
            <a:lvl7pPr marL="3200400" lvl="6" indent="-355600" algn="l">
              <a:lnSpc>
                <a:spcPct val="110000"/>
              </a:lnSpc>
              <a:spcBef>
                <a:spcPts val="600"/>
              </a:spcBef>
              <a:spcAft>
                <a:spcPts val="0"/>
              </a:spcAft>
              <a:buSzPts val="2000"/>
              <a:buChar char="▹"/>
              <a:defRPr/>
            </a:lvl7pPr>
            <a:lvl8pPr marL="3657600" lvl="7" indent="-355600" algn="l">
              <a:lnSpc>
                <a:spcPct val="110000"/>
              </a:lnSpc>
              <a:spcBef>
                <a:spcPts val="600"/>
              </a:spcBef>
              <a:spcAft>
                <a:spcPts val="0"/>
              </a:spcAft>
              <a:buSzPts val="2000"/>
              <a:buChar char="▹"/>
              <a:defRPr/>
            </a:lvl8pPr>
            <a:lvl9pPr marL="4114800" lvl="8" indent="-355600" algn="l">
              <a:lnSpc>
                <a:spcPct val="110000"/>
              </a:lnSpc>
              <a:spcBef>
                <a:spcPts val="600"/>
              </a:spcBef>
              <a:spcAft>
                <a:spcPts val="0"/>
              </a:spcAft>
              <a:buSzPts val="2000"/>
              <a:buChar char="▹"/>
              <a:defRPr/>
            </a:lvl9pPr>
          </a:lstStyle>
          <a:p>
            <a:endParaRPr/>
          </a:p>
        </p:txBody>
      </p:sp>
      <p:sp>
        <p:nvSpPr>
          <p:cNvPr id="18" name="Google Shape;18;p3"/>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19" name="Google Shape;19;p3"/>
          <p:cNvSpPr txBox="1">
            <a:spLocks noGrp="1"/>
          </p:cNvSpPr>
          <p:nvPr>
            <p:ph type="sldNum" idx="12"/>
          </p:nvPr>
        </p:nvSpPr>
        <p:spPr>
          <a:xfrm>
            <a:off x="8660971" y="4643239"/>
            <a:ext cx="456900" cy="468600"/>
          </a:xfrm>
          <a:prstGeom prst="rect">
            <a:avLst/>
          </a:prstGeom>
          <a:noFill/>
          <a:ln>
            <a:noFill/>
          </a:ln>
        </p:spPr>
        <p:txBody>
          <a:bodyPr spcFirstLastPara="1" wrap="square" lIns="0" tIns="0" rIns="0" bIns="0" anchor="b" anchorCtr="0">
            <a:noAutofit/>
          </a:bodyPr>
          <a:lstStyle>
            <a:lvl1pPr marL="0" lvl="0"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1pPr>
            <a:lvl2pPr marL="0" lvl="1"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2pPr>
            <a:lvl3pPr marL="0" lvl="2"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3pPr>
            <a:lvl4pPr marL="0" lvl="3"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4pPr>
            <a:lvl5pPr marL="0" lvl="4"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5pPr>
            <a:lvl6pPr marL="0" lvl="5"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6pPr>
            <a:lvl7pPr marL="0" lvl="6"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7pPr>
            <a:lvl8pPr marL="0" lvl="7"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8pPr>
            <a:lvl9pPr marL="0" lvl="8"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sp>
        <p:nvSpPr>
          <p:cNvPr id="20" name="Google Shape;20;p3"/>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9"/>
        <p:cNvGrpSpPr/>
        <p:nvPr/>
      </p:nvGrpSpPr>
      <p:grpSpPr>
        <a:xfrm>
          <a:off x="0" y="0"/>
          <a:ext cx="0" cy="0"/>
          <a:chOff x="0" y="0"/>
          <a:chExt cx="0" cy="0"/>
        </a:xfrm>
      </p:grpSpPr>
      <p:sp>
        <p:nvSpPr>
          <p:cNvPr id="110" name="Google Shape;110;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1"/>
        <p:cNvGrpSpPr/>
        <p:nvPr/>
      </p:nvGrpSpPr>
      <p:grpSpPr>
        <a:xfrm>
          <a:off x="0" y="0"/>
          <a:ext cx="0" cy="0"/>
          <a:chOff x="0" y="0"/>
          <a:chExt cx="0" cy="0"/>
        </a:xfrm>
      </p:grpSpPr>
      <p:sp>
        <p:nvSpPr>
          <p:cNvPr id="22" name="Google Shape;22;p4"/>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800"/>
              <a:buNone/>
              <a:defRPr sz="4800">
                <a:solidFill>
                  <a:srgbClr val="5B92CA"/>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a:endParaRPr/>
          </a:p>
        </p:txBody>
      </p:sp>
      <p:sp>
        <p:nvSpPr>
          <p:cNvPr id="23" name="Google Shape;23;p4"/>
          <p:cNvSpPr txBox="1">
            <a:spLocks noGrp="1"/>
          </p:cNvSpPr>
          <p:nvPr>
            <p:ph type="subTitle" idx="1"/>
          </p:nvPr>
        </p:nvSpPr>
        <p:spPr>
          <a:xfrm>
            <a:off x="1085850" y="3287726"/>
            <a:ext cx="4676700" cy="383700"/>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a:endParaRPr/>
          </a:p>
        </p:txBody>
      </p:sp>
      <p:sp>
        <p:nvSpPr>
          <p:cNvPr id="24" name="Google Shape;24;p4"/>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5" name="Google Shape;25;p4"/>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26" name="Google Shape;26;p4"/>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5"/>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29" name="Google Shape;29;p5"/>
          <p:cNvSpPr txBox="1">
            <a:spLocks noGrp="1"/>
          </p:cNvSpPr>
          <p:nvPr>
            <p:ph type="sldNum" idx="12"/>
          </p:nvPr>
        </p:nvSpPr>
        <p:spPr>
          <a:xfrm>
            <a:off x="8660971" y="4643239"/>
            <a:ext cx="456900" cy="468600"/>
          </a:xfrm>
          <a:prstGeom prst="rect">
            <a:avLst/>
          </a:prstGeom>
          <a:noFill/>
          <a:ln>
            <a:noFill/>
          </a:ln>
        </p:spPr>
        <p:txBody>
          <a:bodyPr spcFirstLastPara="1" wrap="square" lIns="0" tIns="0" rIns="0" bIns="0" anchor="b" anchorCtr="0">
            <a:noAutofit/>
          </a:bodyPr>
          <a:lstStyle>
            <a:lvl1pPr marL="0" lvl="0"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1pPr>
            <a:lvl2pPr marL="0" lvl="1"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2pPr>
            <a:lvl3pPr marL="0" lvl="2"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3pPr>
            <a:lvl4pPr marL="0" lvl="3"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4pPr>
            <a:lvl5pPr marL="0" lvl="4"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5pPr>
            <a:lvl6pPr marL="0" lvl="5"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6pPr>
            <a:lvl7pPr marL="0" lvl="6"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7pPr>
            <a:lvl8pPr marL="0" lvl="7"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8pPr>
            <a:lvl9pPr marL="0" lvl="8"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30" name="Google Shape;30;p5"/>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31" name="Google Shape;31;p5"/>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7"/>
        <p:cNvGrpSpPr/>
        <p:nvPr/>
      </p:nvGrpSpPr>
      <p:grpSpPr>
        <a:xfrm>
          <a:off x="0" y="0"/>
          <a:ext cx="0" cy="0"/>
          <a:chOff x="0" y="0"/>
          <a:chExt cx="0" cy="0"/>
        </a:xfrm>
      </p:grpSpPr>
      <p:sp>
        <p:nvSpPr>
          <p:cNvPr id="38" name="Google Shape;38;p7"/>
          <p:cNvSpPr txBox="1">
            <a:spLocks noGrp="1"/>
          </p:cNvSpPr>
          <p:nvPr>
            <p:ph type="ctrTitle"/>
          </p:nvPr>
        </p:nvSpPr>
        <p:spPr>
          <a:xfrm>
            <a:off x="1076325" y="1863600"/>
            <a:ext cx="4962600" cy="14163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SzPts val="4800"/>
              <a:buNone/>
              <a:defRPr>
                <a:solidFill>
                  <a:srgbClr val="5190CE"/>
                </a:solidFill>
              </a:defRPr>
            </a:lvl1pPr>
            <a:lvl2pPr lvl="1" algn="l" rtl="0">
              <a:lnSpc>
                <a:spcPct val="90000"/>
              </a:lnSpc>
              <a:spcBef>
                <a:spcPts val="0"/>
              </a:spcBef>
              <a:spcAft>
                <a:spcPts val="0"/>
              </a:spcAft>
              <a:buSzPts val="4800"/>
              <a:buNone/>
              <a:defRPr/>
            </a:lvl2pPr>
            <a:lvl3pPr lvl="2" algn="l" rtl="0">
              <a:lnSpc>
                <a:spcPct val="90000"/>
              </a:lnSpc>
              <a:spcBef>
                <a:spcPts val="0"/>
              </a:spcBef>
              <a:spcAft>
                <a:spcPts val="0"/>
              </a:spcAft>
              <a:buSzPts val="4800"/>
              <a:buNone/>
              <a:defRPr/>
            </a:lvl3pPr>
            <a:lvl4pPr lvl="3" algn="l" rtl="0">
              <a:lnSpc>
                <a:spcPct val="90000"/>
              </a:lnSpc>
              <a:spcBef>
                <a:spcPts val="0"/>
              </a:spcBef>
              <a:spcAft>
                <a:spcPts val="0"/>
              </a:spcAft>
              <a:buSzPts val="4800"/>
              <a:buNone/>
              <a:defRPr/>
            </a:lvl4pPr>
            <a:lvl5pPr lvl="4" algn="l" rtl="0">
              <a:lnSpc>
                <a:spcPct val="90000"/>
              </a:lnSpc>
              <a:spcBef>
                <a:spcPts val="0"/>
              </a:spcBef>
              <a:spcAft>
                <a:spcPts val="0"/>
              </a:spcAft>
              <a:buSzPts val="4800"/>
              <a:buNone/>
              <a:defRPr/>
            </a:lvl5pPr>
            <a:lvl6pPr lvl="5" algn="l" rtl="0">
              <a:lnSpc>
                <a:spcPct val="90000"/>
              </a:lnSpc>
              <a:spcBef>
                <a:spcPts val="0"/>
              </a:spcBef>
              <a:spcAft>
                <a:spcPts val="0"/>
              </a:spcAft>
              <a:buSzPts val="4800"/>
              <a:buNone/>
              <a:defRPr/>
            </a:lvl6pPr>
            <a:lvl7pPr lvl="6" algn="l" rtl="0">
              <a:lnSpc>
                <a:spcPct val="90000"/>
              </a:lnSpc>
              <a:spcBef>
                <a:spcPts val="0"/>
              </a:spcBef>
              <a:spcAft>
                <a:spcPts val="0"/>
              </a:spcAft>
              <a:buSzPts val="4800"/>
              <a:buNone/>
              <a:defRPr/>
            </a:lvl7pPr>
            <a:lvl8pPr lvl="7" algn="l" rtl="0">
              <a:lnSpc>
                <a:spcPct val="90000"/>
              </a:lnSpc>
              <a:spcBef>
                <a:spcPts val="0"/>
              </a:spcBef>
              <a:spcAft>
                <a:spcPts val="0"/>
              </a:spcAft>
              <a:buSzPts val="4800"/>
              <a:buNone/>
              <a:defRPr/>
            </a:lvl8pPr>
            <a:lvl9pPr lvl="8" algn="l" rtl="0">
              <a:lnSpc>
                <a:spcPct val="90000"/>
              </a:lnSpc>
              <a:spcBef>
                <a:spcPts val="0"/>
              </a:spcBef>
              <a:spcAft>
                <a:spcPts val="0"/>
              </a:spcAft>
              <a:buSzPts val="4800"/>
              <a:buNone/>
              <a:defRPr/>
            </a:lvl9pPr>
          </a:lstStyle>
          <a:p>
            <a:endParaRPr/>
          </a:p>
        </p:txBody>
      </p:sp>
      <p:sp>
        <p:nvSpPr>
          <p:cNvPr id="39" name="Google Shape;39;p7"/>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0" name="Google Shape;40;p7"/>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41" name="Google Shape;41;p7"/>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2"/>
        <p:cNvGrpSpPr/>
        <p:nvPr/>
      </p:nvGrpSpPr>
      <p:grpSpPr>
        <a:xfrm>
          <a:off x="0" y="0"/>
          <a:ext cx="0" cy="0"/>
          <a:chOff x="0" y="0"/>
          <a:chExt cx="0" cy="0"/>
        </a:xfrm>
      </p:grpSpPr>
      <p:sp>
        <p:nvSpPr>
          <p:cNvPr id="43" name="Google Shape;43;p8"/>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44" name="Google Shape;44;p8"/>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45" name="Google Shape;45;p8"/>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46" name="Google Shape;46;p8"/>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47"/>
        <p:cNvGrpSpPr/>
        <p:nvPr/>
      </p:nvGrpSpPr>
      <p:grpSpPr>
        <a:xfrm>
          <a:off x="0" y="0"/>
          <a:ext cx="0" cy="0"/>
          <a:chOff x="0" y="0"/>
          <a:chExt cx="0" cy="0"/>
        </a:xfrm>
      </p:grpSpPr>
      <p:sp>
        <p:nvSpPr>
          <p:cNvPr id="48" name="Google Shape;48;p9"/>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b" anchorCtr="0">
            <a:noAutofit/>
          </a:bodyPr>
          <a:lstStyle>
            <a:lvl1pPr lvl="0" algn="l" rtl="0">
              <a:lnSpc>
                <a:spcPct val="80000"/>
              </a:lnSpc>
              <a:spcBef>
                <a:spcPts val="0"/>
              </a:spcBef>
              <a:spcAft>
                <a:spcPts val="0"/>
              </a:spcAft>
              <a:buSzPts val="4800"/>
              <a:buNone/>
              <a:defRPr sz="4800">
                <a:solidFill>
                  <a:srgbClr val="5B92CA"/>
                </a:solidFill>
              </a:defRPr>
            </a:lvl1pPr>
            <a:lvl2pPr lvl="1" algn="l" rtl="0">
              <a:lnSpc>
                <a:spcPct val="80000"/>
              </a:lnSpc>
              <a:spcBef>
                <a:spcPts val="0"/>
              </a:spcBef>
              <a:spcAft>
                <a:spcPts val="0"/>
              </a:spcAft>
              <a:buSzPts val="4800"/>
              <a:buNone/>
              <a:defRPr sz="4800"/>
            </a:lvl2pPr>
            <a:lvl3pPr lvl="2" algn="l" rtl="0">
              <a:lnSpc>
                <a:spcPct val="80000"/>
              </a:lnSpc>
              <a:spcBef>
                <a:spcPts val="0"/>
              </a:spcBef>
              <a:spcAft>
                <a:spcPts val="0"/>
              </a:spcAft>
              <a:buSzPts val="4800"/>
              <a:buNone/>
              <a:defRPr sz="4800"/>
            </a:lvl3pPr>
            <a:lvl4pPr lvl="3" algn="l" rtl="0">
              <a:lnSpc>
                <a:spcPct val="80000"/>
              </a:lnSpc>
              <a:spcBef>
                <a:spcPts val="0"/>
              </a:spcBef>
              <a:spcAft>
                <a:spcPts val="0"/>
              </a:spcAft>
              <a:buSzPts val="4800"/>
              <a:buNone/>
              <a:defRPr sz="4800"/>
            </a:lvl4pPr>
            <a:lvl5pPr lvl="4" algn="l" rtl="0">
              <a:lnSpc>
                <a:spcPct val="80000"/>
              </a:lnSpc>
              <a:spcBef>
                <a:spcPts val="0"/>
              </a:spcBef>
              <a:spcAft>
                <a:spcPts val="0"/>
              </a:spcAft>
              <a:buSzPts val="4800"/>
              <a:buNone/>
              <a:defRPr sz="4800"/>
            </a:lvl5pPr>
            <a:lvl6pPr lvl="5" algn="l" rtl="0">
              <a:lnSpc>
                <a:spcPct val="80000"/>
              </a:lnSpc>
              <a:spcBef>
                <a:spcPts val="0"/>
              </a:spcBef>
              <a:spcAft>
                <a:spcPts val="0"/>
              </a:spcAft>
              <a:buSzPts val="4800"/>
              <a:buNone/>
              <a:defRPr sz="4800"/>
            </a:lvl6pPr>
            <a:lvl7pPr lvl="6" algn="l" rtl="0">
              <a:lnSpc>
                <a:spcPct val="80000"/>
              </a:lnSpc>
              <a:spcBef>
                <a:spcPts val="0"/>
              </a:spcBef>
              <a:spcAft>
                <a:spcPts val="0"/>
              </a:spcAft>
              <a:buSzPts val="4800"/>
              <a:buNone/>
              <a:defRPr sz="4800"/>
            </a:lvl7pPr>
            <a:lvl8pPr lvl="7" algn="l" rtl="0">
              <a:lnSpc>
                <a:spcPct val="80000"/>
              </a:lnSpc>
              <a:spcBef>
                <a:spcPts val="0"/>
              </a:spcBef>
              <a:spcAft>
                <a:spcPts val="0"/>
              </a:spcAft>
              <a:buSzPts val="4800"/>
              <a:buNone/>
              <a:defRPr sz="4800"/>
            </a:lvl8pPr>
            <a:lvl9pPr lvl="8" algn="l" rtl="0">
              <a:lnSpc>
                <a:spcPct val="80000"/>
              </a:lnSpc>
              <a:spcBef>
                <a:spcPts val="0"/>
              </a:spcBef>
              <a:spcAft>
                <a:spcPts val="0"/>
              </a:spcAft>
              <a:buSzPts val="4800"/>
              <a:buNone/>
              <a:defRPr sz="4800"/>
            </a:lvl9pPr>
          </a:lstStyle>
          <a:p>
            <a:endParaRPr/>
          </a:p>
        </p:txBody>
      </p:sp>
      <p:sp>
        <p:nvSpPr>
          <p:cNvPr id="49" name="Google Shape;49;p9"/>
          <p:cNvSpPr txBox="1">
            <a:spLocks noGrp="1"/>
          </p:cNvSpPr>
          <p:nvPr>
            <p:ph type="subTitle" idx="1"/>
          </p:nvPr>
        </p:nvSpPr>
        <p:spPr>
          <a:xfrm>
            <a:off x="1085850" y="3287726"/>
            <a:ext cx="4676700" cy="383700"/>
          </a:xfrm>
          <a:prstGeom prst="rect">
            <a:avLst/>
          </a:prstGeom>
          <a:noFill/>
          <a:ln>
            <a:noFill/>
          </a:ln>
        </p:spPr>
        <p:txBody>
          <a:bodyPr spcFirstLastPara="1" wrap="square" lIns="0" tIns="0" rIns="0" bIns="0" anchor="t" anchorCtr="0">
            <a:noAutofit/>
          </a:bodyPr>
          <a:lstStyle>
            <a:lvl1pPr lvl="0" algn="l" rtl="0">
              <a:lnSpc>
                <a:spcPct val="110000"/>
              </a:lnSpc>
              <a:spcBef>
                <a:spcPts val="0"/>
              </a:spcBef>
              <a:spcAft>
                <a:spcPts val="0"/>
              </a:spcAft>
              <a:buClr>
                <a:schemeClr val="dk2"/>
              </a:buClr>
              <a:buSzPts val="1800"/>
              <a:buNone/>
              <a:defRPr>
                <a:solidFill>
                  <a:schemeClr val="dk2"/>
                </a:solidFill>
              </a:defRPr>
            </a:lvl1pPr>
            <a:lvl2pPr lvl="1" algn="l" rtl="0">
              <a:lnSpc>
                <a:spcPct val="110000"/>
              </a:lnSpc>
              <a:spcBef>
                <a:spcPts val="0"/>
              </a:spcBef>
              <a:spcAft>
                <a:spcPts val="0"/>
              </a:spcAft>
              <a:buClr>
                <a:schemeClr val="dk2"/>
              </a:buClr>
              <a:buSzPts val="3000"/>
              <a:buNone/>
              <a:defRPr sz="3000">
                <a:solidFill>
                  <a:schemeClr val="dk2"/>
                </a:solidFill>
              </a:defRPr>
            </a:lvl2pPr>
            <a:lvl3pPr lvl="2" algn="l" rtl="0">
              <a:lnSpc>
                <a:spcPct val="110000"/>
              </a:lnSpc>
              <a:spcBef>
                <a:spcPts val="0"/>
              </a:spcBef>
              <a:spcAft>
                <a:spcPts val="0"/>
              </a:spcAft>
              <a:buClr>
                <a:schemeClr val="dk2"/>
              </a:buClr>
              <a:buSzPts val="3000"/>
              <a:buNone/>
              <a:defRPr sz="3000">
                <a:solidFill>
                  <a:schemeClr val="dk2"/>
                </a:solidFill>
              </a:defRPr>
            </a:lvl3pPr>
            <a:lvl4pPr lvl="3" algn="l" rtl="0">
              <a:lnSpc>
                <a:spcPct val="110000"/>
              </a:lnSpc>
              <a:spcBef>
                <a:spcPts val="0"/>
              </a:spcBef>
              <a:spcAft>
                <a:spcPts val="0"/>
              </a:spcAft>
              <a:buClr>
                <a:schemeClr val="dk2"/>
              </a:buClr>
              <a:buSzPts val="3000"/>
              <a:buNone/>
              <a:defRPr sz="3000">
                <a:solidFill>
                  <a:schemeClr val="dk2"/>
                </a:solidFill>
              </a:defRPr>
            </a:lvl4pPr>
            <a:lvl5pPr lvl="4" algn="l" rtl="0">
              <a:lnSpc>
                <a:spcPct val="110000"/>
              </a:lnSpc>
              <a:spcBef>
                <a:spcPts val="0"/>
              </a:spcBef>
              <a:spcAft>
                <a:spcPts val="0"/>
              </a:spcAft>
              <a:buClr>
                <a:schemeClr val="dk2"/>
              </a:buClr>
              <a:buSzPts val="3000"/>
              <a:buNone/>
              <a:defRPr sz="3000">
                <a:solidFill>
                  <a:schemeClr val="dk2"/>
                </a:solidFill>
              </a:defRPr>
            </a:lvl5pPr>
            <a:lvl6pPr lvl="5" algn="l" rtl="0">
              <a:lnSpc>
                <a:spcPct val="110000"/>
              </a:lnSpc>
              <a:spcBef>
                <a:spcPts val="0"/>
              </a:spcBef>
              <a:spcAft>
                <a:spcPts val="0"/>
              </a:spcAft>
              <a:buClr>
                <a:schemeClr val="dk2"/>
              </a:buClr>
              <a:buSzPts val="3000"/>
              <a:buNone/>
              <a:defRPr sz="3000">
                <a:solidFill>
                  <a:schemeClr val="dk2"/>
                </a:solidFill>
              </a:defRPr>
            </a:lvl6pPr>
            <a:lvl7pPr lvl="6" algn="l" rtl="0">
              <a:lnSpc>
                <a:spcPct val="110000"/>
              </a:lnSpc>
              <a:spcBef>
                <a:spcPts val="0"/>
              </a:spcBef>
              <a:spcAft>
                <a:spcPts val="0"/>
              </a:spcAft>
              <a:buClr>
                <a:schemeClr val="dk2"/>
              </a:buClr>
              <a:buSzPts val="3000"/>
              <a:buNone/>
              <a:defRPr sz="3000">
                <a:solidFill>
                  <a:schemeClr val="dk2"/>
                </a:solidFill>
              </a:defRPr>
            </a:lvl7pPr>
            <a:lvl8pPr lvl="7" algn="l" rtl="0">
              <a:lnSpc>
                <a:spcPct val="110000"/>
              </a:lnSpc>
              <a:spcBef>
                <a:spcPts val="0"/>
              </a:spcBef>
              <a:spcAft>
                <a:spcPts val="0"/>
              </a:spcAft>
              <a:buClr>
                <a:schemeClr val="dk2"/>
              </a:buClr>
              <a:buSzPts val="3000"/>
              <a:buNone/>
              <a:defRPr sz="3000">
                <a:solidFill>
                  <a:schemeClr val="dk2"/>
                </a:solidFill>
              </a:defRPr>
            </a:lvl8pPr>
            <a:lvl9pPr lvl="8" algn="l" rtl="0">
              <a:lnSpc>
                <a:spcPct val="110000"/>
              </a:lnSpc>
              <a:spcBef>
                <a:spcPts val="0"/>
              </a:spcBef>
              <a:spcAft>
                <a:spcPts val="0"/>
              </a:spcAft>
              <a:buClr>
                <a:schemeClr val="dk2"/>
              </a:buClr>
              <a:buSzPts val="3000"/>
              <a:buNone/>
              <a:defRPr sz="3000">
                <a:solidFill>
                  <a:schemeClr val="dk2"/>
                </a:solidFill>
              </a:defRPr>
            </a:lvl9pPr>
          </a:lstStyle>
          <a:p>
            <a:endParaRPr/>
          </a:p>
        </p:txBody>
      </p:sp>
      <p:sp>
        <p:nvSpPr>
          <p:cNvPr id="50" name="Google Shape;50;p9"/>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1" name="Google Shape;51;p9"/>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52" name="Google Shape;52;p9"/>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53"/>
        <p:cNvGrpSpPr/>
        <p:nvPr/>
      </p:nvGrpSpPr>
      <p:grpSpPr>
        <a:xfrm>
          <a:off x="0" y="0"/>
          <a:ext cx="0" cy="0"/>
          <a:chOff x="0" y="0"/>
          <a:chExt cx="0" cy="0"/>
        </a:xfrm>
      </p:grpSpPr>
      <p:sp>
        <p:nvSpPr>
          <p:cNvPr id="54" name="Google Shape;54;p10"/>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10"/>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10"/>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SzPts val="4800"/>
              <a:buNone/>
              <a:defRPr>
                <a:solidFill>
                  <a:srgbClr val="71A0CF"/>
                </a:solidFill>
              </a:defRPr>
            </a:lvl1pPr>
            <a:lvl2pPr lvl="1" algn="l" rtl="0">
              <a:lnSpc>
                <a:spcPct val="80000"/>
              </a:lnSpc>
              <a:spcBef>
                <a:spcPts val="0"/>
              </a:spcBef>
              <a:spcAft>
                <a:spcPts val="0"/>
              </a:spcAft>
              <a:buSzPts val="4800"/>
              <a:buNone/>
              <a:defRPr/>
            </a:lvl2pPr>
            <a:lvl3pPr lvl="2" algn="l" rtl="0">
              <a:lnSpc>
                <a:spcPct val="80000"/>
              </a:lnSpc>
              <a:spcBef>
                <a:spcPts val="0"/>
              </a:spcBef>
              <a:spcAft>
                <a:spcPts val="0"/>
              </a:spcAft>
              <a:buSzPts val="4800"/>
              <a:buNone/>
              <a:defRPr/>
            </a:lvl3pPr>
            <a:lvl4pPr lvl="3" algn="l" rtl="0">
              <a:lnSpc>
                <a:spcPct val="80000"/>
              </a:lnSpc>
              <a:spcBef>
                <a:spcPts val="0"/>
              </a:spcBef>
              <a:spcAft>
                <a:spcPts val="0"/>
              </a:spcAft>
              <a:buSzPts val="4800"/>
              <a:buNone/>
              <a:defRPr/>
            </a:lvl4pPr>
            <a:lvl5pPr lvl="4" algn="l" rtl="0">
              <a:lnSpc>
                <a:spcPct val="80000"/>
              </a:lnSpc>
              <a:spcBef>
                <a:spcPts val="0"/>
              </a:spcBef>
              <a:spcAft>
                <a:spcPts val="0"/>
              </a:spcAft>
              <a:buSzPts val="4800"/>
              <a:buNone/>
              <a:defRPr/>
            </a:lvl5pPr>
            <a:lvl6pPr lvl="5" algn="l" rtl="0">
              <a:lnSpc>
                <a:spcPct val="80000"/>
              </a:lnSpc>
              <a:spcBef>
                <a:spcPts val="0"/>
              </a:spcBef>
              <a:spcAft>
                <a:spcPts val="0"/>
              </a:spcAft>
              <a:buSzPts val="4800"/>
              <a:buNone/>
              <a:defRPr/>
            </a:lvl6pPr>
            <a:lvl7pPr lvl="6" algn="l" rtl="0">
              <a:lnSpc>
                <a:spcPct val="80000"/>
              </a:lnSpc>
              <a:spcBef>
                <a:spcPts val="0"/>
              </a:spcBef>
              <a:spcAft>
                <a:spcPts val="0"/>
              </a:spcAft>
              <a:buSzPts val="4800"/>
              <a:buNone/>
              <a:defRPr/>
            </a:lvl7pPr>
            <a:lvl8pPr lvl="7" algn="l" rtl="0">
              <a:lnSpc>
                <a:spcPct val="80000"/>
              </a:lnSpc>
              <a:spcBef>
                <a:spcPts val="0"/>
              </a:spcBef>
              <a:spcAft>
                <a:spcPts val="0"/>
              </a:spcAft>
              <a:buSzPts val="4800"/>
              <a:buNone/>
              <a:defRPr/>
            </a:lvl8pPr>
            <a:lvl9pPr lvl="8" algn="l" rtl="0">
              <a:lnSpc>
                <a:spcPct val="80000"/>
              </a:lnSpc>
              <a:spcBef>
                <a:spcPts val="0"/>
              </a:spcBef>
              <a:spcAft>
                <a:spcPts val="0"/>
              </a:spcAft>
              <a:buSzPts val="4800"/>
              <a:buNone/>
              <a:defRPr/>
            </a:lvl9pPr>
          </a:lstStyle>
          <a:p>
            <a:endParaRPr/>
          </a:p>
        </p:txBody>
      </p:sp>
      <p:sp>
        <p:nvSpPr>
          <p:cNvPr id="57" name="Google Shape;57;p10"/>
          <p:cNvSpPr txBox="1">
            <a:spLocks noGrp="1"/>
          </p:cNvSpPr>
          <p:nvPr>
            <p:ph type="body" idx="1"/>
          </p:nvPr>
        </p:nvSpPr>
        <p:spPr>
          <a:xfrm>
            <a:off x="501500" y="1508650"/>
            <a:ext cx="6605700" cy="3603300"/>
          </a:xfrm>
          <a:prstGeom prst="rect">
            <a:avLst/>
          </a:prstGeom>
          <a:noFill/>
          <a:ln>
            <a:noFill/>
          </a:ln>
        </p:spPr>
        <p:txBody>
          <a:bodyPr spcFirstLastPara="1" wrap="square" lIns="0" tIns="0" rIns="0" bIns="0" anchor="t" anchorCtr="0">
            <a:noAutofit/>
          </a:bodyPr>
          <a:lstStyle>
            <a:lvl1pPr marL="457200" lvl="0" indent="-342900" algn="l" rtl="0">
              <a:lnSpc>
                <a:spcPct val="110000"/>
              </a:lnSpc>
              <a:spcBef>
                <a:spcPts val="600"/>
              </a:spcBef>
              <a:spcAft>
                <a:spcPts val="0"/>
              </a:spcAft>
              <a:buClr>
                <a:srgbClr val="741B47"/>
              </a:buClr>
              <a:buSzPts val="1800"/>
              <a:buChar char="▸"/>
              <a:defRPr/>
            </a:lvl1pPr>
            <a:lvl2pPr marL="914400" lvl="1" indent="-342900" algn="l" rtl="0">
              <a:lnSpc>
                <a:spcPct val="110000"/>
              </a:lnSpc>
              <a:spcBef>
                <a:spcPts val="600"/>
              </a:spcBef>
              <a:spcAft>
                <a:spcPts val="0"/>
              </a:spcAft>
              <a:buClr>
                <a:srgbClr val="741B47"/>
              </a:buClr>
              <a:buSzPts val="1800"/>
              <a:buChar char="▹"/>
              <a:defRPr/>
            </a:lvl2pPr>
            <a:lvl3pPr marL="1371600" lvl="2" indent="-342900" algn="l" rtl="0">
              <a:lnSpc>
                <a:spcPct val="110000"/>
              </a:lnSpc>
              <a:spcBef>
                <a:spcPts val="600"/>
              </a:spcBef>
              <a:spcAft>
                <a:spcPts val="0"/>
              </a:spcAft>
              <a:buClr>
                <a:srgbClr val="741B47"/>
              </a:buClr>
              <a:buSzPts val="1800"/>
              <a:buChar char="▹"/>
              <a:defRPr/>
            </a:lvl3pPr>
            <a:lvl4pPr marL="1828800" lvl="3" indent="-355600" algn="l" rtl="0">
              <a:lnSpc>
                <a:spcPct val="110000"/>
              </a:lnSpc>
              <a:spcBef>
                <a:spcPts val="600"/>
              </a:spcBef>
              <a:spcAft>
                <a:spcPts val="0"/>
              </a:spcAft>
              <a:buClr>
                <a:srgbClr val="741B47"/>
              </a:buClr>
              <a:buSzPts val="2000"/>
              <a:buChar char="▹"/>
              <a:defRPr/>
            </a:lvl4pPr>
            <a:lvl5pPr marL="2286000" lvl="4" indent="-355600" algn="l" rtl="0">
              <a:lnSpc>
                <a:spcPct val="110000"/>
              </a:lnSpc>
              <a:spcBef>
                <a:spcPts val="600"/>
              </a:spcBef>
              <a:spcAft>
                <a:spcPts val="0"/>
              </a:spcAft>
              <a:buClr>
                <a:srgbClr val="741B47"/>
              </a:buClr>
              <a:buSzPts val="2000"/>
              <a:buChar char="▹"/>
              <a:defRPr/>
            </a:lvl5pPr>
            <a:lvl6pPr marL="2743200" lvl="5" indent="-355600" algn="l" rtl="0">
              <a:lnSpc>
                <a:spcPct val="110000"/>
              </a:lnSpc>
              <a:spcBef>
                <a:spcPts val="600"/>
              </a:spcBef>
              <a:spcAft>
                <a:spcPts val="0"/>
              </a:spcAft>
              <a:buClr>
                <a:srgbClr val="741B47"/>
              </a:buClr>
              <a:buSzPts val="2000"/>
              <a:buChar char="▹"/>
              <a:defRPr/>
            </a:lvl6pPr>
            <a:lvl7pPr marL="3200400" lvl="6" indent="-355600" algn="l" rtl="0">
              <a:lnSpc>
                <a:spcPct val="110000"/>
              </a:lnSpc>
              <a:spcBef>
                <a:spcPts val="600"/>
              </a:spcBef>
              <a:spcAft>
                <a:spcPts val="0"/>
              </a:spcAft>
              <a:buClr>
                <a:srgbClr val="741B47"/>
              </a:buClr>
              <a:buSzPts val="2000"/>
              <a:buChar char="▹"/>
              <a:defRPr/>
            </a:lvl7pPr>
            <a:lvl8pPr marL="3657600" lvl="7" indent="-355600" algn="l" rtl="0">
              <a:lnSpc>
                <a:spcPct val="110000"/>
              </a:lnSpc>
              <a:spcBef>
                <a:spcPts val="600"/>
              </a:spcBef>
              <a:spcAft>
                <a:spcPts val="0"/>
              </a:spcAft>
              <a:buClr>
                <a:srgbClr val="741B47"/>
              </a:buClr>
              <a:buSzPts val="2000"/>
              <a:buChar char="▹"/>
              <a:defRPr/>
            </a:lvl8pPr>
            <a:lvl9pPr marL="4114800" lvl="8" indent="-355600" algn="l" rtl="0">
              <a:lnSpc>
                <a:spcPct val="110000"/>
              </a:lnSpc>
              <a:spcBef>
                <a:spcPts val="600"/>
              </a:spcBef>
              <a:spcAft>
                <a:spcPts val="0"/>
              </a:spcAft>
              <a:buClr>
                <a:srgbClr val="741B47"/>
              </a:buClr>
              <a:buSzPts val="2000"/>
              <a:buChar char="▹"/>
              <a:defRPr/>
            </a:lvl9pPr>
          </a:lstStyle>
          <a:p>
            <a:endParaRPr/>
          </a:p>
        </p:txBody>
      </p:sp>
      <p:sp>
        <p:nvSpPr>
          <p:cNvPr id="58" name="Google Shape;58;p10"/>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59" name="Google Shape;59;p10"/>
          <p:cNvPicPr preferRelativeResize="0"/>
          <p:nvPr/>
        </p:nvPicPr>
        <p:blipFill rotWithShape="1">
          <a:blip r:embed="rId2">
            <a:alphaModFix/>
          </a:blip>
          <a:srcRect/>
          <a:stretch/>
        </p:blipFill>
        <p:spPr>
          <a:xfrm>
            <a:off x="69266" y="4849238"/>
            <a:ext cx="1269600" cy="272225"/>
          </a:xfrm>
          <a:prstGeom prst="rect">
            <a:avLst/>
          </a:prstGeom>
          <a:noFill/>
          <a:ln>
            <a:noFill/>
          </a:ln>
        </p:spPr>
      </p:pic>
      <p:sp>
        <p:nvSpPr>
          <p:cNvPr id="60" name="Google Shape;60;p10"/>
          <p:cNvSpPr txBox="1"/>
          <p:nvPr/>
        </p:nvSpPr>
        <p:spPr>
          <a:xfrm>
            <a:off x="1264600" y="46924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61"/>
        <p:cNvGrpSpPr/>
        <p:nvPr/>
      </p:nvGrpSpPr>
      <p:grpSpPr>
        <a:xfrm>
          <a:off x="0" y="0"/>
          <a:ext cx="0" cy="0"/>
          <a:chOff x="0" y="0"/>
          <a:chExt cx="0" cy="0"/>
        </a:xfrm>
      </p:grpSpPr>
      <p:sp>
        <p:nvSpPr>
          <p:cNvPr id="62" name="Google Shape;62;p11"/>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63" name="Google Shape;63;p11"/>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64" name="Google Shape;64;p11"/>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65" name="Google Shape;65;p11"/>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heme" Target="../theme/theme2.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3.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9" name="Google Shape;9;p1"/>
          <p:cNvPicPr preferRelativeResize="0"/>
          <p:nvPr/>
        </p:nvPicPr>
        <p:blipFill rotWithShape="1">
          <a:blip r:embed="rId6">
            <a:alphaModFix/>
          </a:blip>
          <a:srcRect/>
          <a:stretch/>
        </p:blipFill>
        <p:spPr>
          <a:xfrm>
            <a:off x="8524140" y="102276"/>
            <a:ext cx="455812" cy="50332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endParaRPr/>
          </a:p>
        </p:txBody>
      </p:sp>
      <p:sp>
        <p:nvSpPr>
          <p:cNvPr id="34" name="Google Shape;34;p6"/>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endParaRPr/>
          </a:p>
        </p:txBody>
      </p:sp>
      <p:sp>
        <p:nvSpPr>
          <p:cNvPr id="35" name="Google Shape;35;p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36" name="Google Shape;36;p6"/>
          <p:cNvPicPr preferRelativeResize="0"/>
          <p:nvPr/>
        </p:nvPicPr>
        <p:blipFill rotWithShape="1">
          <a:blip r:embed="rId7">
            <a:alphaModFix/>
          </a:blip>
          <a:srcRect/>
          <a:stretch/>
        </p:blipFill>
        <p:spPr>
          <a:xfrm>
            <a:off x="8766751" y="59900"/>
            <a:ext cx="339175" cy="37452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66"/>
        <p:cNvGrpSpPr/>
        <p:nvPr/>
      </p:nvGrpSpPr>
      <p:grpSpPr>
        <a:xfrm>
          <a:off x="0" y="0"/>
          <a:ext cx="0" cy="0"/>
          <a:chOff x="0" y="0"/>
          <a:chExt cx="0" cy="0"/>
        </a:xfrm>
      </p:grpSpPr>
      <p:sp>
        <p:nvSpPr>
          <p:cNvPr id="67" name="Google Shape;67;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68" name="Google Shape;68;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69" name="Google Shape;6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tr-TR"/>
              <a:t>‹#›</a:t>
            </a:fld>
            <a:endParaRPr/>
          </a:p>
        </p:txBody>
      </p:sp>
    </p:spTree>
  </p:cSld>
  <p:clrMap bg1="lt1" tx1="dk1" bg2="dk2" tx2="lt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hyperlink" Target="http://dontchangethislink.peardeckmagic.zone?eyJ0eXBlIjoiZ29vZ2xlLXNsaWRlcy1hZGRvbi1yZXNwb25zZS1mb290ZXIiLCJsYXN0RWRpdGVkQnkiOiIxMDc0NjI2MTgwNDk4MTY1OTc5OTMiLCJwcmVzZW50YXRpb25JZCI6IjFnLUF6eGUzSzZ6UlFqbS02SENEbnJOdTI0bTB0S21BZzltYWNGRXMyVnFnIiwiY29udGVudElkIjoiY3VzdG9tLXJlc3BvbnNlLW11bHRpcGxlQ2hvaWNlIiwic2xpZGVJZCI6Imc4N2QwNGI2ZWE0XzBfMTI2IiwiY29udGVudEluc3RhbmNlSWQiOiIxZy1BenhlM0s2elJRam0tNkhDRG5yTnUyNG0wdEttQWc5bWFjRkVzMlZxZy9kZDUzNDg3Yi1jMjI1LTQ5MWMtYjEyMi1kMzY3NmVkNDhkNWEifQ==pearId=magic-pear-metadata-identifier" TargetMode="External"/><Relationship Id="rId5" Type="http://schemas.openxmlformats.org/officeDocument/2006/relationships/image" Target="../media/image10.png"/><Relationship Id="rId4"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kRpY3RhdGVzIHRoZSBkZXZlbG9wbWVudCB0ZWFtIGhvdyB0byBkbyB0aGluZ3MiLCJPcmRlcnMgdGhlIGl0ZW1zIGluIHRoZSBQcm9kdWN0IEJhY2tsb2cgdG8gYmVzdCBhY2hpZXZlIGdvYWxzIGFuZCBtaXNzaW9ucyIsIlNlcnZlcyB0aGUgZGV2ZWxvcG1lbnQgdGVhbSBhbmQgc2hpZWxkcyB0aGVtIGZyb20gYW55IGRpc3RyYWN0aW9ucyJdfQ==pearId=magic-pear-shape-identifier"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hyperlink" Target="http://dontchangethislink.peardeckmagic.zone?eyJ0eXBlIjoiZ29vZ2xlLXNsaWRlcy1hZGRvbi1yZXNwb25zZS1mb290ZXIiLCJsYXN0RWRpdGVkQnkiOiIxMDc0NjI2MTgwNDk4MTY1OTc5OTMiLCJwcmVzZW50YXRpb25JZCI6IjFnLUF6eGUzSzZ6UlFqbS02SENEbnJOdTI0bTB0S21BZzltYWNGRXMyVnFnIiwiY29udGVudElkIjoiY3VzdG9tLXJlc3BvbnNlLW11bHRpcGxlQ2hvaWNlIiwic2xpZGVJZCI6IlNMSURFU19BUEkyMjAyNjY3MzNfMCIsImNvbnRlbnRJbnN0YW5jZUlkIjoiMWctQXp4ZTNLNnpSUWptLTZIQ0Ruck51MjRtMHRLbUFnOW1hY0ZFczJWcWcvOWQ1NDdiZjEtZmY0YS00YzU5LWFkY2MtZDcxM2EyNTUzODMwIn0=pearId=magic-pear-metadata-identifier" TargetMode="External"/><Relationship Id="rId5" Type="http://schemas.openxmlformats.org/officeDocument/2006/relationships/image" Target="../media/image5.png"/><Relationship Id="rId4"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kkgZmluaXNoZWQgY29tcGxldGVseS4iLCJJIGZpbmlzaGVkIHBhcnRpYWxseS4iLCJObywgSSBkaWRuJ3QgZmluaXNoLiJdfQ==pearId=magic-pear-shape-identifier"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k5vdCBhbnkiLCJDbGlja1VwIiwiSmlyYSIsIlRyZWxsbyIsIm1vbmRheS5jb20iLCJBbGwgb2YgdGhlbSJdfQ==pearId=magic-pear-shape-identifier" TargetMode="External"/><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hyperlink" Target="http://dontchangethislink.peardeckmagic.zone?eyJ0eXBlIjoiZ29vZ2xlLXNsaWRlcy1hZGRvbi1yZXNwb25zZS1mb290ZXIiLCJsYXN0RWRpdGVkQnkiOiIxMDc0NjI2MTgwNDk4MTY1OTc5OTMiLCJwcmVzZW50YXRpb25JZCI6IjFnLUF6eGUzSzZ6UlFqbS02SENEbnJOdTI0bTB0S21BZzltYWNGRXMyVnFnIiwiY29udGVudElkIjoiY3VzdG9tLXJlc3BvbnNlLW11bHRpcGxlQ2hvaWNlIiwic2xpZGVJZCI6IlNMSURFU19BUEkxNTM5MTgyNDEzXzAiLCJjb250ZW50SW5zdGFuY2VJZCI6IjFnLUF6eGUzSzZ6UlFqbS02SENEbnJOdTI0bTB0S21BZzltYWNGRXMyVnFnLzY3YmVjMDdmLTYyOWItNDNmNi05Njg1LTAwMzI1YTkyOGFlMSJ9pearId=magic-pear-metadata-identifier" TargetMode="External"/><Relationship Id="rId4" Type="http://schemas.openxmlformats.org/officeDocument/2006/relationships/image" Target="../media/image37.png"/><Relationship Id="rId9"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hyperlink" Target="http://dontchangethislink.peardeckmagic.zone?eyJ0eXBlIjoiZ29vZ2xlLXNsaWRlcy1hZGRvbi1yZXNwb25zZS1mb290ZXIiLCJsYXN0RWRpdGVkQnkiOiIxMDc0NjI2MTgwNDk4MTY1OTc5OTMiLCJwcmVzZW50YXRpb25JZCI6IjFnLUF6eGUzSzZ6UlFqbS02SENEbnJOdTI0bTB0S21BZzltYWNGRXMyVnFnIiwiY29udGVudElkIjoiY3VzdG9tLXJlc3BvbnNlLW11bHRpcGxlQ2hvaWNlIiwic2xpZGVJZCI6Imc4ODBjMGM3ZTI0XzBfNTg3IiwiY29udGVudEluc3RhbmNlSWQiOiIxZy1BenhlM0s2elJRam0tNkhDRG5yTnUyNG0wdEttQWc5bWFjRkVzMlZxZy81YjM5ZTU5Ny0yNGIzLTQwODgtOTdkZS0zYzIyMTVkMGI1YjEifQ==pearId=magic-pear-metadata-identifier" TargetMode="External"/><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k1pbnV0ZXMgYW5kIEhvdXJzIiwiVC1zaGlydCBTaXplcyIsIlN0b3J5IFBvaW50cyJdfQ==pearId=magic-pear-shape-identifier" TargetMode="Externa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hyperlink" Target="http://dontchangethislink.peardeckmagic.zone?eyJ0eXBlIjoiZ29vZ2xlLXNsaWRlcy1hZGRvbi1yZXNwb25zZS1mb290ZXIiLCJsYXN0RWRpdGVkQnkiOiIxMDc0NjI2MTgwNDk4MTY1OTc5OTMiLCJwcmVzZW50YXRpb25JZCI6IjFnLUF6eGUzSzZ6UlFqbS02SENEbnJOdTI0bTB0S21BZzltYWNGRXMyVnFnIiwiY29udGVudElkIjoiY3VzdG9tLXJlc3BvbnNlLW11bHRpcGxlQ2hvaWNlIiwic2xpZGVJZCI6Imc4ODBjMGM3ZTI0XzBfOTIwIiwiY29udGVudEluc3RhbmNlSWQiOiIxZy1BenhlM0s2elJRam0tNkhDRG5yTnUyNG0wdEttQWc5bWFjRkVzMlZxZy8wNTY5Yjk1Yi02NzNlLTQyYmMtOWFjMC01ZTliZTVmNWE0MGIifQ==pearId=magic-pear-metadata-identifier" TargetMode="External"/><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Byb2R1Y3QgT3duZXIiLCJEZXZlbG9wbWVudCBUZWFtIiwiQW5hbHlzdCIsIlN0YWtlaG9sZGVyIl19pearId=magic-pear-shape-identifier" TargetMode="Externa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hyperlink" Target="http://dontchangethislink.peardeckmagic.zone?eyJ0eXBlIjoiZ29vZ2xlLXNsaWRlcy1hZGRvbi1yZXNwb25zZS1mb290ZXIiLCJsYXN0RWRpdGVkQnkiOiIxMDc0NjI2MTgwNDk4MTY1OTc5OTMiLCJwcmVzZW50YXRpb25JZCI6IjFnLUF6eGUzSzZ6UlFqbS02SENEbnJOdTI0bTB0S21BZzltYWNGRXMyVnFnIiwiY29udGVudElkIjoiY3VzdG9tLXJlc3BvbnNlLW11bHRpcGxlQ2hvaWNlIiwic2xpZGVJZCI6Imc4ODBjMGM3ZTI0XzBfODkxIiwiY29udGVudEluc3RhbmNlSWQiOiIxZy1BenhlM0s2elJRam0tNkhDRG5yTnUyNG0wdEttQWc5bWFjRkVzMlZxZy83YjA0NzM0YS0zMTFlLTQ3ZDMtYmY1Mi1hNTEyZjc0ZDNlYjIifQ==pearId=magic-pear-metadata-identifier" TargetMode="External"/><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kRldmVsb3BtZW50IFRlYW0iLCJTY3J1bSBNYXN0ZXIiLCJEZXZlbG9wbWVudCBUZWFtIGFuZCBQcm9kdWN0IE93bmVyIl19pearId=magic-pear-shape-identifier" TargetMode="Externa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hyperlink" Target="http://dontchangethislink.peardeckmagic.zone?eyJ0eXBlIjoiZ29vZ2xlLXNsaWRlcy1hZGRvbi1yZXNwb25zZS1mb290ZXIiLCJsYXN0RWRpdGVkQnkiOiIxMDc0NjI2MTgwNDk4MTY1OTc5OTMiLCJwcmVzZW50YXRpb25JZCI6IjFnLUF6eGUzSzZ6UlFqbS02SENEbnJOdTI0bTB0S21BZzltYWNGRXMyVnFnIiwiY29udGVudElkIjoiY3VzdG9tLXJlc3BvbnNlLW11bHRpcGxlQ2hvaWNlIiwic2xpZGVJZCI6Imc4ODBjMGM3ZTI0XzBfOTAxIiwiY29udGVudEluc3RhbmNlSWQiOiIxZy1BenhlM0s2elJRam0tNkhDRG5yTnUyNG0wdEttQWc5bWFjRkVzMlZxZy84MzU5ZGJiYy03OTZkLTQ1ZmQtODI5My05MzBiM2Q1ZDgxYjAifQ==pearId=magic-pear-metadata-identifier" TargetMode="External"/><Relationship Id="rId2" Type="http://schemas.openxmlformats.org/officeDocument/2006/relationships/notesSlide" Target="../notesSlides/notesSlide46.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RoZSBTcHJpbnQgc2hvdWxkIGJlIGV4dGVuZGVkIiwiVGhlIFNwcmludCBlbmRzIHdpdGggdGhlIGRvbmUgaXRlbXMiLCJUaGUgU3ByaW50IHNob3VsZCBiZSBjYW5jZWxlZCJdfQ==pearId=magic-pear-shape-identifier" TargetMode="External"/><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www.youtube.com/watch?v=gy1c4_YixCo"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0.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hyperlink" Target="http://dontchangethislink.peardeckmagic.zone?eyJ0eXBlIjoiZ29vZ2xlLXNsaWRlcy1hZGRvbi1yZXNwb25zZS1mb290ZXIiLCJsYXN0RWRpdGVkQnkiOiIxMDc0NjI2MTgwNDk4MTY1OTc5OTMiLCJwcmVzZW50YXRpb25JZCI6IjF4MDdRZ2g4Nkd4V2pQZDBFeUtnMWZ3VWplbldoUEdOcUQxVmFod1RqZlNVIiwiY29udGVudElkIjoiY3VzdG9tLXJlc3BvbnNlLW11bHRpcGxlQ2hvaWNlIiwic2xpZGVJZCI6Imc4NzdjOThmOTQ1XzBfMiIsImNvbnRlbnRJbnN0YW5jZUlkIjoiMXgwN1FnaDg2R3hXalBkMEV5S2cxZndVamVuV2hQR05xRDFWYWh3VGpmU1UvMjBhOGIwMWUtNDFiZS00Njc1LWJlMjMtMGVmNTNiZTRkNTYzIn0=pearId=magic-pear-metadata-identifier" TargetMode="External"/><Relationship Id="rId2" Type="http://schemas.openxmlformats.org/officeDocument/2006/relationships/notesSlide" Target="../notesSlides/notesSlide50.xml"/><Relationship Id="rId1" Type="http://schemas.openxmlformats.org/officeDocument/2006/relationships/slideLayout" Target="../slideLayouts/slideLayout12.xml"/><Relationship Id="rId5" Type="http://schemas.openxmlformats.org/officeDocument/2006/relationships/image" Target="../media/image61.png"/><Relationship Id="rId4" Type="http://schemas.openxmlformats.org/officeDocument/2006/relationships/hyperlink" Target="https://create.kahoot.it/details/scrum/bd3787ab-ac4d-41a2-9706-a9ec1b6acf9a"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hyperlink" Target="http://dontchangethislink.peardeckmagic.zone?eyJ0eXBlIjoiZ29vZ2xlLXNsaWRlcy1hZGRvbi1yZXNwb25zZS1mb290ZXIiLCJsYXN0RWRpdGVkQnkiOiIxMDc0NjI2MTgwNDk4MTY1OTc5OTMiLCJwcmVzZW50YXRpb25JZCI6IjFBeWNqa3NIRml3V3V1WmR1cjRwYUFENm55QVc5eDdnVElPQWRYUEFIdFU0IiwiY29udGVudElkIjoiY3VzdG9tLXJlc3BvbnNlLW11bHRpcGxlQ2hvaWNlIiwic2xpZGVJZCI6Imc4ODU1MmIxOGEyXzBfMTIwMSIsImNvbnRlbnRJbnN0YW5jZUlkIjoiMUF5Y2prc0hGaXdXdXVaZHVyNHBhQUQ2bnlBVzl4N2dUSU9BZFhQQUh0VTQvOGI3M2RkNGEtYjZlNi00YjI2LWE2OTItZjVjNWI4ZjdjNmI2In0=pearId=magic-pear-metadata-identifier"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RydWUiLCJGYWxzZSJdfQ==pearId=magic-pear-shape-identifier" TargetMode="External"/><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3" Type="http://schemas.openxmlformats.org/officeDocument/2006/relationships/hyperlink" Target="http://www.youtube.com/watch?v=iVaFVa7HYj4"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3.jpg"/></Relationships>
</file>

<file path=ppt/slides/_rels/slide57.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hyperlink" Target="http://dontchangethislink.peardeckmagic.zone?eyJ0eXBlIjoiZ29vZ2xlLXNsaWRlcy1hZGRvbi1yZXNwb25zZS1mb290ZXIiLCJsYXN0RWRpdGVkQnkiOiIxMDc0NjI2MTgwNDk4MTY1OTc5OTMiLCJwcmVzZW50YXRpb25JZCI6IjFBeWNqa3NIRml3V3V1WmR1cjRwYUFENm55QVc5eDdnVElPQWRYUEFIdFU0IiwiY29udGVudElkIjoiY3VzdG9tLXJlc3BvbnNlLW11bHRpcGxlQ2hvaWNlIiwic2xpZGVJZCI6Imc4ODU1MmIxOGEyXzBfMTIxOCIsImNvbnRlbnRJbnN0YW5jZUlkIjoiMUF5Y2prc0hGaXdXdXVaZHVyNHBhQUQ2bnlBVzl4N2dUSU9BZFhQQUh0VTQvNTI0YTMwMzMtYTY1YS00ZjVlLTg1ZjItZDQ5ODMwY2M3ODhlIn0=pearId=magic-pear-metadata-identifier"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mNhcmQiLCJib2FyZCIsImNvbHVtbiJdfQ==pearId=magic-pear-shape-identifier" TargetMode="External"/><Relationship Id="rId4" Type="http://schemas.openxmlformats.org/officeDocument/2006/relationships/image" Target="../media/image47.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hyperlink" Target="http://dontchangethislink.peardeckmagic.zone?eyJ0eXBlIjoiZ29vZ2xlLXNsaWRlcy1hZGRvbi1yZXNwb25zZS1mb290ZXIiLCJsYXN0RWRpdGVkQnkiOiIxMDc0NjI2MTgwNDk4MTY1OTc5OTMiLCJwcmVzZW50YXRpb25JZCI6IjFBeWNqa3NIRml3V3V1WmR1cjRwYUFENm55QVc5eDdnVElPQWRYUEFIdFU0IiwiY29udGVudElkIjoiY3VzdG9tLXJlc3BvbnNlLW11bHRpcGxlQ2hvaWNlIiwic2xpZGVJZCI6Imc4ODU1MmIxOGEyXzBfMTI1NSIsImNvbnRlbnRJbnN0YW5jZUlkIjoiMUF5Y2prc0hGaXdXdXVaZHVyNHBhQUQ2bnlBVzl4N2dUSU9BZFhQQUh0VTQvZWJkOTBhNzktNzViMy00YjBmLTg1MDktYTJjMmJlOTdmMTZiIn0=pearId=magic-pear-metadata-identifier"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kxlYWQgVGltZSIsIkN5Y2xlIFRpbWUiLCJCdXJuZG93biJdfQ==pearId=magic-pear-shape-identifier" TargetMode="External"/><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7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hyperlink" Target="http://dontchangethislink.peardeckmagic.zone?eyJ0eXBlIjoiZ29vZ2xlLXNsaWRlcy1hZGRvbi1yZXNwb25zZS1mb290ZXIiLCJsYXN0RWRpdGVkQnkiOiIxMDc0NjI2MTgwNDk4MTY1OTc5OTMiLCJwcmVzZW50YXRpb25JZCI6IjFBeWNqa3NIRml3V3V1WmR1cjRwYUFENm55QVc5eDdnVElPQWRYUEFIdFU0IiwiY29udGVudElkIjoiY3VzdG9tLXJlc3BvbnNlLW11bHRpcGxlQ2hvaWNlIiwic2xpZGVJZCI6Imc4ODBjMGM3ZTI0XzBfMTI1IiwiY29udGVudEluc3RhbmNlSWQiOiIxQXljamtzSEZpd1d1dVpkdXI0cGFBRDZueUFXOXg3Z1RJT0FkWFBBSHRVNC9hNzY3M2EzMS1iMzljLTQ0ZDgtYWMyZC1lNTE2ZDYwODk4NjAifQ==pearId=magic-pear-metadata-identifier" TargetMode="External"/><Relationship Id="rId5" Type="http://schemas.openxmlformats.org/officeDocument/2006/relationships/image" Target="../media/image10.png"/><Relationship Id="rId4"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RydWUiLCJGYWxzZSJdfQ==pearId=magic-pear-shape-identifier"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hyperlink" Target="http://dontchangethislink.peardeckmagic.zone?eyJ0eXBlIjoiZ29vZ2xlLXNsaWRlcy1hZGRvbi1yZXNwb25zZS1mb290ZXIiLCJsYXN0RWRpdGVkQnkiOiIxMDc0NjI2MTgwNDk4MTY1OTc5OTMiLCJwcmVzZW50YXRpb25JZCI6IjFIQzlCQkVKV2Jjamt3dWZCTTB2bHZ2OTBmSkhULUhlS29mWDNBTEd1MlpRIiwiY29udGVudElkIjoiY3VzdG9tLXJlc3BvbnNlLW11bHRpcGxlQ2hvaWNlIiwic2xpZGVJZCI6Imc4ODBjMGM3ZTI0XzBfMTI1IiwiY29udGVudEluc3RhbmNlSWQiOiIxSEM5QkJFSldiY2prd3VmQk0wdmx2djkwZkpIVC1IZUtvZlgzQUxHdTJaUS83MmVjOTAxNS1hZjgzLTRiMDItYWJjMi00YjIyYTJhOThiNzMifQ==pearId=magic-pear-metadata-identifier" TargetMode="External"/><Relationship Id="rId5" Type="http://schemas.openxmlformats.org/officeDocument/2006/relationships/image" Target="../media/image10.png"/><Relationship Id="rId4"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BoYXNlcyIsIlNwcmludHMiLCJNaWxlc3RvbmVzIiwiUm9sbGluZyB3YXZlIHBsYW5uaW5nIl19pearId=magic-pear-shape-identifier" TargetMode="External"/></Relationships>
</file>

<file path=ppt/slides/_rels/slide80.xml.rels><?xml version="1.0" encoding="UTF-8" standalone="yes"?>
<Relationships xmlns="http://schemas.openxmlformats.org/package/2006/relationships"><Relationship Id="rId3" Type="http://schemas.openxmlformats.org/officeDocument/2006/relationships/hyperlink" Target="https://lms.clarusway.com/mod/lesson/view.php?id=429&amp;pageid=432" TargetMode="External"/><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81.xml.rels><?xml version="1.0" encoding="UTF-8" standalone="yes"?>
<Relationships xmlns="http://schemas.openxmlformats.org/package/2006/relationships"><Relationship Id="rId3" Type="http://schemas.openxmlformats.org/officeDocument/2006/relationships/hyperlink" Target="https://lms.clarusway.com/mod/lesson/view.php?id=429&amp;pageid=437" TargetMode="External"/><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82.xml.rels><?xml version="1.0" encoding="UTF-8" standalone="yes"?>
<Relationships xmlns="http://schemas.openxmlformats.org/package/2006/relationships"><Relationship Id="rId3" Type="http://schemas.openxmlformats.org/officeDocument/2006/relationships/hyperlink" Target="https://lms.clarusway.com/mod/lesson/view.php?id=429&amp;pageid=433" TargetMode="External"/><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83.xml.rels><?xml version="1.0" encoding="UTF-8" standalone="yes"?>
<Relationships xmlns="http://schemas.openxmlformats.org/package/2006/relationships"><Relationship Id="rId3" Type="http://schemas.openxmlformats.org/officeDocument/2006/relationships/hyperlink" Target="https://lms.clarusway.com/mod/lesson/view.php?id=429&amp;pageid=434" TargetMode="External"/><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84.xml.rels><?xml version="1.0" encoding="UTF-8" standalone="yes"?>
<Relationships xmlns="http://schemas.openxmlformats.org/package/2006/relationships"><Relationship Id="rId3" Type="http://schemas.openxmlformats.org/officeDocument/2006/relationships/hyperlink" Target="https://lms.clarusway.com/mod/lesson/view.php?id=429&amp;pageid=435" TargetMode="External"/><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hyperlink" Target="http://dontchangethislink.peardeckmagic.zone?eyJ0eXBlIjoiZ29vZ2xlLXNsaWRlcy1hZGRvbi1yZXNwb25zZS1mb290ZXIiLCJsYXN0RWRpdGVkQnkiOiIxMDc0NjI2MTgwNDk4MTY1OTc5OTMiLCJwcmVzZW50YXRpb25JZCI6IjFBeWNqa3NIRml3V3V1WmR1cjRwYUFENm55QVc5eDdnVElPQWRYUEFIdFU0IiwiY29udGVudElkIjoiY3VzdG9tLXJlc3BvbnNlLW11bHRpcGxlQ2hvaWNlIiwic2xpZGVJZCI6Imc4ODU1MmIxOGEyXzBfMTE5MiIsImNvbnRlbnRJbnN0YW5jZUlkIjoiMUF5Y2prc0hGaXdXdXVaZHVyNHBhQUQ2bnlBVzl4N2dUSU9BZFhQQUh0VTQvZDNiZTIyY2EtZWVlNi00NjhjLTlkYzgtNGRkMzdiNjFkZjViIn0=pearId=magic-pear-metadata-identifier" TargetMode="External"/><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RoZXJlIGFyZSBubyBjZXJ0YWluIHJvbGVzIGluIEthbmJhbi4iLCJTY3J1bSBpcyBtb3JlIGZsZXhpYmxlIHRoYW4gS2FuYmFuLiIsIlRoZXJlIGlzIG5vIGNlcnRhaW4gdGltZSBsaW1pdHMgaW4ga2FuYmFuIHdoaWxlIHNwcmludHMgaW4gc2NydW0gaGF2ZSBhIHN0YXJ0IGFuZCBlbmQgZGF0ZXMuIl19pearId=magic-pear-shape-identifier" TargetMode="External"/><Relationship Id="rId4" Type="http://schemas.openxmlformats.org/officeDocument/2006/relationships/image" Target="../media/image47.png"/></Relationships>
</file>

<file path=ppt/slides/_rels/slide8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dontchangethislink.peardeckmagic.zone?eyJ0eXBlIjoiZ29vZ2xlLXNsaWRlcy1hZGRvbi1yZXNwb25zZS1mb290ZXIiLCJsYXN0RWRpdGVkQnkiOiIxMDc0NjI2MTgwNDk4MTY1OTc5OTMiLCJwcmVzZW50YXRpb25JZCI6IjF4MDdRZ2g4Nkd4V2pQZDBFeUtnMWZ3VWplbldoUEdOcUQxVmFod1RqZlNVIiwiY29udGVudElkIjoiY3VzdG9tLXJlc3BvbnNlLW11bHRpcGxlQ2hvaWNlIiwic2xpZGVJZCI6Imc4NzdjOThmOTQ1XzBfMiIsImNvbnRlbnRJbnN0YW5jZUlkIjoiMXgwN1FnaDg2R3hXalBkMEV5S2cxZndVamVuV2hQR05xRDFWYWh3VGpmU1UvMjBhOGIwMWUtNDFiZS00Njc1LWJlMjMtMGVmNTNiZTRkNTYzIn0=pearId=magic-pear-metadata-identifier" TargetMode="External"/><Relationship Id="rId2" Type="http://schemas.openxmlformats.org/officeDocument/2006/relationships/notesSlide" Target="../notesSlides/notesSlide89.xml"/><Relationship Id="rId1" Type="http://schemas.openxmlformats.org/officeDocument/2006/relationships/slideLayout" Target="../slideLayouts/slideLayout12.xml"/><Relationship Id="rId5" Type="http://schemas.openxmlformats.org/officeDocument/2006/relationships/image" Target="../media/image61.png"/><Relationship Id="rId4" Type="http://schemas.openxmlformats.org/officeDocument/2006/relationships/hyperlink" Target="https://create.kahoot.it/details/c44b4703-7d33-4f15-8cf1-71cf4d492b53"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8" Type="http://schemas.openxmlformats.org/officeDocument/2006/relationships/hyperlink" Target="http://dontchangethislink.peardeckmagic.zone?eyJ0eXBlIjoiZ29vZ2xlLXNsaWRlcy1hZGRvbi10ZW1wbGF0ZS1saWJyYXJ5IiwiY2xhc3NUaW1lIjoiZW5kIiwiY29udGVudElkIjoiaHR0cHM6Ly9kb2NzLmdvb2dsZS5jb20vcHJlc2VudGF0aW9uL2QvMTBaWVlfMFRMR1hLNTh2NjRIeDBnWjk0ZWJQS3l4Y3M3MDkxYjhPY3pKMk0vZWRpdCNzbGlkZT1pZC5nNWNlMDQ3MzMzYV8wXzExIiwic2xpZGVJZCI6Imc1Y2UwNDczMzNhXzBfMTEiLCJwcmVzZW50YXRpb25JZCI6IjEwWllZXzBUTEdYSzU4djY0SHgwZ1o5NGViUEt5eGNzNzA5MWI4T2N6SjJNIiwidGVtcGxhdGVOYW1lIjoiSG93IHdlbGwgZGlkIHlvdSBsaWtlIHRoaXMgbGVzc29uIiwibGFzdEVkaXRlZEJ5IjoiMTA3NDYyNjE4MDQ5ODE2NTk3OTkzIiwiY29udGVudEluc3RhbmNlSWQiOiJkYjY5YzBiMGRhNDc0YzE5YjRkMThiYjM1MGQ1YjUxNyJ9pearId=magic-pear-metadata-identifier" TargetMode="External"/><Relationship Id="rId3" Type="http://schemas.openxmlformats.org/officeDocument/2006/relationships/hyperlink" Target="http://dontchangethislink.peardeckmagic.zone?eyJ0eXBlIjoiZHJhZ2dhYmxlIiwiZHJhZ2dhYmxlcyI6W3siaWQiOiJkcmFnZ2FibGUwIiwidHlwZSI6Imljb24iLCJpY29uIjp7ImlkIjoiZGVmYXVsdC1jaXJjbGUifSwiY29sb3IiOiIjNDFCREVCIn1dLCJkcmFnZ2FibGVTaXplIjoxMywiZW1iZWRkYWJsZVVybCI6Imh0dHBzOi8vIiwiYW5zd2VycyI6W119pearId=magic-pear-shape-identifier" TargetMode="External"/><Relationship Id="rId7" Type="http://schemas.openxmlformats.org/officeDocument/2006/relationships/image" Target="../media/image95.png"/><Relationship Id="rId2" Type="http://schemas.openxmlformats.org/officeDocument/2006/relationships/notesSlide" Target="../notesSlides/notesSlide90.xml"/><Relationship Id="rId1" Type="http://schemas.openxmlformats.org/officeDocument/2006/relationships/slideLayout" Target="../slideLayouts/slideLayout1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91.xml.rels><?xml version="1.0" encoding="UTF-8" standalone="yes"?>
<Relationships xmlns="http://schemas.openxmlformats.org/package/2006/relationships"><Relationship Id="rId3" Type="http://schemas.openxmlformats.org/officeDocument/2006/relationships/image" Target="../media/image96.gif"/><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24"/>
          <p:cNvGrpSpPr/>
          <p:nvPr/>
        </p:nvGrpSpPr>
        <p:grpSpPr>
          <a:xfrm>
            <a:off x="5122427" y="668001"/>
            <a:ext cx="3841143" cy="3893303"/>
            <a:chOff x="5122427" y="668001"/>
            <a:chExt cx="3841143" cy="3893303"/>
          </a:xfrm>
        </p:grpSpPr>
        <p:grpSp>
          <p:nvGrpSpPr>
            <p:cNvPr id="116" name="Google Shape;116;p24"/>
            <p:cNvGrpSpPr/>
            <p:nvPr/>
          </p:nvGrpSpPr>
          <p:grpSpPr>
            <a:xfrm>
              <a:off x="5144045" y="893590"/>
              <a:ext cx="2833667" cy="2964311"/>
              <a:chOff x="3860721" y="1330073"/>
              <a:chExt cx="3544299" cy="3707706"/>
            </a:xfrm>
          </p:grpSpPr>
          <p:sp>
            <p:nvSpPr>
              <p:cNvPr id="117" name="Google Shape;117;p24"/>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 name="Google Shape;118;p24"/>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 name="Google Shape;119;p24"/>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 name="Google Shape;120;p24"/>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 name="Google Shape;121;p24"/>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 name="Google Shape;122;p24"/>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 name="Google Shape;123;p24"/>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 name="Google Shape;124;p24"/>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 name="Google Shape;125;p24"/>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 name="Google Shape;126;p24"/>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 name="Google Shape;127;p24"/>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 name="Google Shape;128;p24"/>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 name="Google Shape;129;p24"/>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 name="Google Shape;130;p24"/>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 name="Google Shape;131;p24"/>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 name="Google Shape;132;p24"/>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 name="Google Shape;133;p24"/>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 name="Google Shape;134;p24"/>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 name="Google Shape;135;p24"/>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 name="Google Shape;136;p24"/>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 name="Google Shape;137;p24"/>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 name="Google Shape;138;p24"/>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 name="Google Shape;139;p24"/>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 name="Google Shape;140;p24"/>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 name="Google Shape;141;p24"/>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 name="Google Shape;142;p24"/>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 name="Google Shape;143;p24"/>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 name="Google Shape;144;p24"/>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 name="Google Shape;145;p24"/>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 name="Google Shape;146;p24"/>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 name="Google Shape;147;p24"/>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 name="Google Shape;148;p24"/>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9" name="Google Shape;149;p24"/>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 name="Google Shape;150;p24"/>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 name="Google Shape;151;p24"/>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 name="Google Shape;152;p24"/>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 name="Google Shape;153;p24"/>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 name="Google Shape;154;p24"/>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 name="Google Shape;155;p24"/>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 name="Google Shape;156;p24"/>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 name="Google Shape;157;p24"/>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 name="Google Shape;158;p24"/>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 name="Google Shape;159;p24"/>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 name="Google Shape;160;p24"/>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 name="Google Shape;161;p24"/>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 name="Google Shape;162;p24"/>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 name="Google Shape;163;p24"/>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 name="Google Shape;164;p24"/>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 name="Google Shape;165;p24"/>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 name="Google Shape;166;p24"/>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 name="Google Shape;167;p24"/>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 name="Google Shape;168;p24"/>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 name="Google Shape;169;p24"/>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 name="Google Shape;170;p24"/>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 name="Google Shape;171;p24"/>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 name="Google Shape;172;p24"/>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 name="Google Shape;173;p24"/>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 name="Google Shape;174;p24"/>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 name="Google Shape;175;p24"/>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 name="Google Shape;176;p24"/>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 name="Google Shape;177;p24"/>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 name="Google Shape;178;p24"/>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 name="Google Shape;179;p24"/>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 name="Google Shape;180;p24"/>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 name="Google Shape;181;p24"/>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 name="Google Shape;182;p24"/>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 name="Google Shape;183;p24"/>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4" name="Google Shape;184;p24"/>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5" name="Google Shape;185;p24"/>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6" name="Google Shape;186;p24"/>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7" name="Google Shape;187;p24"/>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 name="Google Shape;188;p24"/>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 name="Google Shape;189;p24"/>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 name="Google Shape;190;p24"/>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1" name="Google Shape;191;p24"/>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2" name="Google Shape;192;p24"/>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3" name="Google Shape;193;p24"/>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4" name="Google Shape;194;p24"/>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5" name="Google Shape;195;p24"/>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6" name="Google Shape;196;p24"/>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7" name="Google Shape;197;p24"/>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8" name="Google Shape;198;p24"/>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9" name="Google Shape;199;p24"/>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0" name="Google Shape;200;p24"/>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1" name="Google Shape;201;p24"/>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2" name="Google Shape;202;p24"/>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3" name="Google Shape;203;p24"/>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4" name="Google Shape;204;p24"/>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5" name="Google Shape;205;p24"/>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6" name="Google Shape;206;p24"/>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7" name="Google Shape;207;p24"/>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 name="Google Shape;208;p24"/>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9" name="Google Shape;209;p24"/>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0" name="Google Shape;210;p24"/>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1" name="Google Shape;211;p24"/>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2" name="Google Shape;212;p24"/>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 name="Google Shape;213;p24"/>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 name="Google Shape;214;p24"/>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 name="Google Shape;215;p24"/>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 name="Google Shape;216;p24"/>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 name="Google Shape;217;p24"/>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 name="Google Shape;218;p24"/>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 name="Google Shape;219;p24"/>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 name="Google Shape;220;p24"/>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 name="Google Shape;221;p24"/>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 name="Google Shape;222;p24"/>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 name="Google Shape;223;p24"/>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24" name="Google Shape;224;p24"/>
            <p:cNvSpPr/>
            <p:nvPr/>
          </p:nvSpPr>
          <p:spPr>
            <a:xfrm>
              <a:off x="6986665" y="3342725"/>
              <a:ext cx="1789199" cy="1033007"/>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 name="Google Shape;225;p24"/>
            <p:cNvSpPr/>
            <p:nvPr/>
          </p:nvSpPr>
          <p:spPr>
            <a:xfrm>
              <a:off x="7014156" y="3327342"/>
              <a:ext cx="1789199" cy="1033007"/>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 name="Google Shape;226;p24"/>
            <p:cNvSpPr/>
            <p:nvPr/>
          </p:nvSpPr>
          <p:spPr>
            <a:xfrm>
              <a:off x="7014156" y="3298709"/>
              <a:ext cx="1789199" cy="1033007"/>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 name="Google Shape;227;p24"/>
            <p:cNvSpPr/>
            <p:nvPr/>
          </p:nvSpPr>
          <p:spPr>
            <a:xfrm>
              <a:off x="7976493" y="3396565"/>
              <a:ext cx="664277" cy="383503"/>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 name="Google Shape;228;p24"/>
            <p:cNvSpPr/>
            <p:nvPr/>
          </p:nvSpPr>
          <p:spPr>
            <a:xfrm>
              <a:off x="7912754" y="3450709"/>
              <a:ext cx="634273" cy="36621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 name="Google Shape;229;p24"/>
            <p:cNvSpPr/>
            <p:nvPr/>
          </p:nvSpPr>
          <p:spPr>
            <a:xfrm>
              <a:off x="7863331" y="3479190"/>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 name="Google Shape;230;p24"/>
            <p:cNvSpPr/>
            <p:nvPr/>
          </p:nvSpPr>
          <p:spPr>
            <a:xfrm>
              <a:off x="7813984" y="3507747"/>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 name="Google Shape;231;p24"/>
            <p:cNvSpPr/>
            <p:nvPr/>
          </p:nvSpPr>
          <p:spPr>
            <a:xfrm>
              <a:off x="7451727" y="3699575"/>
              <a:ext cx="664201" cy="38350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2" name="Google Shape;232;p24"/>
            <p:cNvSpPr/>
            <p:nvPr/>
          </p:nvSpPr>
          <p:spPr>
            <a:xfrm>
              <a:off x="7387988" y="3753643"/>
              <a:ext cx="592922" cy="342381"/>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3" name="Google Shape;233;p24"/>
            <p:cNvSpPr/>
            <p:nvPr/>
          </p:nvSpPr>
          <p:spPr>
            <a:xfrm>
              <a:off x="7338565" y="3782200"/>
              <a:ext cx="581727" cy="33583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4" name="Google Shape;234;p24"/>
            <p:cNvSpPr/>
            <p:nvPr/>
          </p:nvSpPr>
          <p:spPr>
            <a:xfrm>
              <a:off x="7289218" y="3810681"/>
              <a:ext cx="496361" cy="286637"/>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5" name="Google Shape;235;p24"/>
            <p:cNvSpPr/>
            <p:nvPr/>
          </p:nvSpPr>
          <p:spPr>
            <a:xfrm>
              <a:off x="7582329" y="3561435"/>
              <a:ext cx="337202" cy="194645"/>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6" name="Google Shape;236;p24"/>
            <p:cNvSpPr/>
            <p:nvPr/>
          </p:nvSpPr>
          <p:spPr>
            <a:xfrm>
              <a:off x="7800200" y="3687162"/>
              <a:ext cx="337202" cy="194721"/>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7" name="Google Shape;237;p24"/>
            <p:cNvSpPr/>
            <p:nvPr/>
          </p:nvSpPr>
          <p:spPr>
            <a:xfrm>
              <a:off x="8018073" y="3812966"/>
              <a:ext cx="337202" cy="194721"/>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8" name="Google Shape;238;p24"/>
            <p:cNvSpPr/>
            <p:nvPr/>
          </p:nvSpPr>
          <p:spPr>
            <a:xfrm>
              <a:off x="6687910" y="670084"/>
              <a:ext cx="163899" cy="23962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9" name="Google Shape;239;p24"/>
            <p:cNvSpPr/>
            <p:nvPr/>
          </p:nvSpPr>
          <p:spPr>
            <a:xfrm>
              <a:off x="6700339" y="668001"/>
              <a:ext cx="78506" cy="96744"/>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0" name="Google Shape;240;p24"/>
            <p:cNvSpPr/>
            <p:nvPr/>
          </p:nvSpPr>
          <p:spPr>
            <a:xfrm>
              <a:off x="6715688" y="773039"/>
              <a:ext cx="96838" cy="10838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1" name="Google Shape;241;p24"/>
            <p:cNvSpPr/>
            <p:nvPr/>
          </p:nvSpPr>
          <p:spPr>
            <a:xfrm>
              <a:off x="6550295" y="816287"/>
              <a:ext cx="182749" cy="260151"/>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2" name="Google Shape;242;p24"/>
            <p:cNvSpPr/>
            <p:nvPr/>
          </p:nvSpPr>
          <p:spPr>
            <a:xfrm>
              <a:off x="6687493" y="808527"/>
              <a:ext cx="141166" cy="186207"/>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3" name="Google Shape;243;p24"/>
            <p:cNvSpPr/>
            <p:nvPr/>
          </p:nvSpPr>
          <p:spPr>
            <a:xfrm>
              <a:off x="6712641" y="675415"/>
              <a:ext cx="103849" cy="12793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4" name="Google Shape;244;p24"/>
            <p:cNvSpPr/>
            <p:nvPr/>
          </p:nvSpPr>
          <p:spPr>
            <a:xfrm>
              <a:off x="6716857" y="674913"/>
              <a:ext cx="104260" cy="98126"/>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5" name="Google Shape;245;p24"/>
            <p:cNvSpPr/>
            <p:nvPr/>
          </p:nvSpPr>
          <p:spPr>
            <a:xfrm>
              <a:off x="6591681" y="1319278"/>
              <a:ext cx="81988" cy="62539"/>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6" name="Google Shape;246;p24"/>
            <p:cNvSpPr/>
            <p:nvPr/>
          </p:nvSpPr>
          <p:spPr>
            <a:xfrm>
              <a:off x="6592043" y="1339232"/>
              <a:ext cx="81616" cy="42611"/>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7" name="Google Shape;247;p24"/>
            <p:cNvSpPr/>
            <p:nvPr/>
          </p:nvSpPr>
          <p:spPr>
            <a:xfrm>
              <a:off x="6550653" y="1292322"/>
              <a:ext cx="75049" cy="5813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 name="Google Shape;248;p24"/>
            <p:cNvSpPr/>
            <p:nvPr/>
          </p:nvSpPr>
          <p:spPr>
            <a:xfrm>
              <a:off x="6550998" y="1311512"/>
              <a:ext cx="74752" cy="39022"/>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 name="Google Shape;249;p24"/>
            <p:cNvSpPr/>
            <p:nvPr/>
          </p:nvSpPr>
          <p:spPr>
            <a:xfrm>
              <a:off x="6578488" y="992358"/>
              <a:ext cx="178709" cy="30823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 name="Google Shape;250;p24"/>
            <p:cNvSpPr/>
            <p:nvPr/>
          </p:nvSpPr>
          <p:spPr>
            <a:xfrm>
              <a:off x="6627226" y="992967"/>
              <a:ext cx="177917" cy="333745"/>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 name="Google Shape;251;p24"/>
            <p:cNvSpPr/>
            <p:nvPr/>
          </p:nvSpPr>
          <p:spPr>
            <a:xfrm>
              <a:off x="6560953" y="971949"/>
              <a:ext cx="266059" cy="244904"/>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2" name="Google Shape;252;p24"/>
            <p:cNvSpPr/>
            <p:nvPr/>
          </p:nvSpPr>
          <p:spPr>
            <a:xfrm>
              <a:off x="6774876" y="827227"/>
              <a:ext cx="92463" cy="32416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3" name="Google Shape;253;p24"/>
            <p:cNvSpPr/>
            <p:nvPr/>
          </p:nvSpPr>
          <p:spPr>
            <a:xfrm>
              <a:off x="6792998" y="823141"/>
              <a:ext cx="55907" cy="7110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4" name="Google Shape;254;p24"/>
            <p:cNvSpPr/>
            <p:nvPr/>
          </p:nvSpPr>
          <p:spPr>
            <a:xfrm>
              <a:off x="6683350" y="808424"/>
              <a:ext cx="47823" cy="5021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55" name="Google Shape;255;p24"/>
            <p:cNvGrpSpPr/>
            <p:nvPr/>
          </p:nvGrpSpPr>
          <p:grpSpPr>
            <a:xfrm flipH="1">
              <a:off x="5678143" y="1227582"/>
              <a:ext cx="345795" cy="1043508"/>
              <a:chOff x="5678143" y="1151382"/>
              <a:chExt cx="345795" cy="1043508"/>
            </a:xfrm>
          </p:grpSpPr>
          <p:sp>
            <p:nvSpPr>
              <p:cNvPr id="256" name="Google Shape;256;p24"/>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7" name="Google Shape;257;p24"/>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8" name="Google Shape;258;p24"/>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9" name="Google Shape;259;p24"/>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0" name="Google Shape;260;p24"/>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1" name="Google Shape;261;p24"/>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2" name="Google Shape;262;p24"/>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 name="Google Shape;263;p24"/>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 name="Google Shape;264;p24"/>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 name="Google Shape;265;p24"/>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 name="Google Shape;266;p24"/>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 name="Google Shape;267;p24"/>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 name="Google Shape;268;p24"/>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9" name="Google Shape;269;p24"/>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 name="Google Shape;270;p24"/>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1" name="Google Shape;271;p24"/>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 name="Google Shape;272;p24"/>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73" name="Google Shape;273;p24"/>
            <p:cNvGrpSpPr/>
            <p:nvPr/>
          </p:nvGrpSpPr>
          <p:grpSpPr>
            <a:xfrm>
              <a:off x="5122427" y="3292365"/>
              <a:ext cx="823270" cy="1268939"/>
              <a:chOff x="5490177" y="3555452"/>
              <a:chExt cx="823270" cy="1268939"/>
            </a:xfrm>
          </p:grpSpPr>
          <p:sp>
            <p:nvSpPr>
              <p:cNvPr id="274" name="Google Shape;274;p24"/>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5" name="Google Shape;275;p24"/>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6" name="Google Shape;276;p24"/>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7" name="Google Shape;277;p24"/>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8" name="Google Shape;278;p24"/>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9" name="Google Shape;279;p24"/>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0" name="Google Shape;280;p24"/>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1" name="Google Shape;281;p24"/>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2" name="Google Shape;282;p24"/>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3" name="Google Shape;283;p24"/>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4" name="Google Shape;284;p24"/>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5" name="Google Shape;285;p24"/>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6" name="Google Shape;286;p24"/>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7" name="Google Shape;287;p24"/>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8" name="Google Shape;288;p24"/>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9" name="Google Shape;289;p24"/>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0" name="Google Shape;290;p24"/>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1" name="Google Shape;291;p24"/>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2" name="Google Shape;292;p24"/>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3" name="Google Shape;293;p24"/>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4" name="Google Shape;294;p24"/>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5" name="Google Shape;295;p24"/>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6" name="Google Shape;296;p24"/>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7" name="Google Shape;297;p24"/>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8" name="Google Shape;298;p24"/>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9" name="Google Shape;299;p24"/>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0" name="Google Shape;300;p24"/>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1" name="Google Shape;301;p24"/>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2" name="Google Shape;302;p24"/>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3" name="Google Shape;303;p24"/>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4" name="Google Shape;304;p24"/>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05" name="Google Shape;305;p24"/>
            <p:cNvSpPr/>
            <p:nvPr/>
          </p:nvSpPr>
          <p:spPr>
            <a:xfrm>
              <a:off x="7297552" y="1119942"/>
              <a:ext cx="135609" cy="26640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6" name="Google Shape;306;p24"/>
            <p:cNvSpPr/>
            <p:nvPr/>
          </p:nvSpPr>
          <p:spPr>
            <a:xfrm>
              <a:off x="7309787" y="1745656"/>
              <a:ext cx="93295" cy="72283"/>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7" name="Google Shape;307;p24"/>
            <p:cNvSpPr/>
            <p:nvPr/>
          </p:nvSpPr>
          <p:spPr>
            <a:xfrm>
              <a:off x="7310617" y="1769417"/>
              <a:ext cx="92899" cy="4845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8" name="Google Shape;308;p24"/>
            <p:cNvSpPr/>
            <p:nvPr/>
          </p:nvSpPr>
          <p:spPr>
            <a:xfrm>
              <a:off x="7197828" y="1680648"/>
              <a:ext cx="93274" cy="69610"/>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9" name="Google Shape;309;p24"/>
            <p:cNvSpPr/>
            <p:nvPr/>
          </p:nvSpPr>
          <p:spPr>
            <a:xfrm>
              <a:off x="7198064" y="1702707"/>
              <a:ext cx="92850" cy="4845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0" name="Google Shape;310;p24"/>
            <p:cNvSpPr/>
            <p:nvPr/>
          </p:nvSpPr>
          <p:spPr>
            <a:xfrm>
              <a:off x="7221254" y="1360384"/>
              <a:ext cx="326700" cy="394943"/>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1" name="Google Shape;311;p24"/>
            <p:cNvSpPr/>
            <p:nvPr/>
          </p:nvSpPr>
          <p:spPr>
            <a:xfrm>
              <a:off x="7417903" y="1095544"/>
              <a:ext cx="102781" cy="99997"/>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2" name="Google Shape;312;p24"/>
            <p:cNvSpPr/>
            <p:nvPr/>
          </p:nvSpPr>
          <p:spPr>
            <a:xfrm>
              <a:off x="7381720" y="1109556"/>
              <a:ext cx="166775" cy="325513"/>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3" name="Google Shape;313;p24"/>
            <p:cNvSpPr/>
            <p:nvPr/>
          </p:nvSpPr>
          <p:spPr>
            <a:xfrm>
              <a:off x="7413797" y="991818"/>
              <a:ext cx="110760" cy="134864"/>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4" name="Google Shape;314;p24"/>
            <p:cNvSpPr/>
            <p:nvPr/>
          </p:nvSpPr>
          <p:spPr>
            <a:xfrm>
              <a:off x="7417935" y="980032"/>
              <a:ext cx="116886" cy="115512"/>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5" name="Google Shape;315;p24"/>
            <p:cNvSpPr/>
            <p:nvPr/>
          </p:nvSpPr>
          <p:spPr>
            <a:xfrm>
              <a:off x="7364000" y="1109861"/>
              <a:ext cx="53839" cy="78361"/>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6" name="Google Shape;316;p24"/>
            <p:cNvSpPr/>
            <p:nvPr/>
          </p:nvSpPr>
          <p:spPr>
            <a:xfrm>
              <a:off x="7794459" y="3551002"/>
              <a:ext cx="540508" cy="312148"/>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7" name="Google Shape;317;p24"/>
            <p:cNvSpPr/>
            <p:nvPr/>
          </p:nvSpPr>
          <p:spPr>
            <a:xfrm>
              <a:off x="7824798" y="3491907"/>
              <a:ext cx="469764" cy="181297"/>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8" name="Google Shape;318;p24"/>
            <p:cNvSpPr/>
            <p:nvPr/>
          </p:nvSpPr>
          <p:spPr>
            <a:xfrm>
              <a:off x="7794490" y="3623727"/>
              <a:ext cx="41046" cy="82625"/>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9" name="Google Shape;319;p24"/>
            <p:cNvSpPr/>
            <p:nvPr/>
          </p:nvSpPr>
          <p:spPr>
            <a:xfrm>
              <a:off x="8298847" y="3624184"/>
              <a:ext cx="36096" cy="82168"/>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0" name="Google Shape;320;p24"/>
            <p:cNvSpPr/>
            <p:nvPr/>
          </p:nvSpPr>
          <p:spPr>
            <a:xfrm>
              <a:off x="7842237" y="3535238"/>
              <a:ext cx="449908" cy="259679"/>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1" name="Google Shape;321;p24"/>
            <p:cNvSpPr/>
            <p:nvPr/>
          </p:nvSpPr>
          <p:spPr>
            <a:xfrm>
              <a:off x="7815050" y="3673683"/>
              <a:ext cx="491482" cy="17632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2" name="Google Shape;322;p24"/>
            <p:cNvSpPr/>
            <p:nvPr/>
          </p:nvSpPr>
          <p:spPr>
            <a:xfrm>
              <a:off x="7794490" y="3472184"/>
              <a:ext cx="540453" cy="312196"/>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3" name="Google Shape;323;p24"/>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4" name="Google Shape;324;p24"/>
            <p:cNvSpPr/>
            <p:nvPr/>
          </p:nvSpPr>
          <p:spPr>
            <a:xfrm>
              <a:off x="7752377" y="3752957"/>
              <a:ext cx="148877" cy="85976"/>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5" name="Google Shape;325;p24"/>
            <p:cNvSpPr/>
            <p:nvPr/>
          </p:nvSpPr>
          <p:spPr>
            <a:xfrm>
              <a:off x="7787483" y="3773138"/>
              <a:ext cx="113771" cy="106232"/>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6" name="Google Shape;326;p24"/>
            <p:cNvSpPr/>
            <p:nvPr/>
          </p:nvSpPr>
          <p:spPr>
            <a:xfrm>
              <a:off x="7465892" y="3799784"/>
              <a:ext cx="344817" cy="254127"/>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7" name="Google Shape;327;p24"/>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8" name="Google Shape;328;p24"/>
            <p:cNvSpPr/>
            <p:nvPr/>
          </p:nvSpPr>
          <p:spPr>
            <a:xfrm>
              <a:off x="8113340" y="4275363"/>
              <a:ext cx="345579" cy="199519"/>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9" name="Google Shape;329;p24"/>
            <p:cNvSpPr/>
            <p:nvPr/>
          </p:nvSpPr>
          <p:spPr>
            <a:xfrm>
              <a:off x="8345604" y="3658605"/>
              <a:ext cx="79241" cy="172485"/>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0" name="Google Shape;330;p24"/>
            <p:cNvSpPr/>
            <p:nvPr/>
          </p:nvSpPr>
          <p:spPr>
            <a:xfrm>
              <a:off x="8356722" y="3587657"/>
              <a:ext cx="56961" cy="109603"/>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1" name="Google Shape;331;p24"/>
            <p:cNvSpPr/>
            <p:nvPr/>
          </p:nvSpPr>
          <p:spPr>
            <a:xfrm>
              <a:off x="8165307" y="4346248"/>
              <a:ext cx="122882" cy="68919"/>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2" name="Google Shape;332;p24"/>
            <p:cNvSpPr/>
            <p:nvPr/>
          </p:nvSpPr>
          <p:spPr>
            <a:xfrm>
              <a:off x="8165313" y="4357988"/>
              <a:ext cx="120815" cy="57407"/>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3" name="Google Shape;333;p24"/>
            <p:cNvSpPr/>
            <p:nvPr/>
          </p:nvSpPr>
          <p:spPr>
            <a:xfrm>
              <a:off x="8255166" y="4305930"/>
              <a:ext cx="122882" cy="68953"/>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4" name="Google Shape;334;p24"/>
            <p:cNvSpPr/>
            <p:nvPr/>
          </p:nvSpPr>
          <p:spPr>
            <a:xfrm>
              <a:off x="8255174" y="4317703"/>
              <a:ext cx="120815" cy="57407"/>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5" name="Google Shape;335;p24"/>
            <p:cNvSpPr/>
            <p:nvPr/>
          </p:nvSpPr>
          <p:spPr>
            <a:xfrm>
              <a:off x="8198325" y="3858200"/>
              <a:ext cx="179678" cy="5072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6" name="Google Shape;336;p24"/>
            <p:cNvSpPr/>
            <p:nvPr/>
          </p:nvSpPr>
          <p:spPr>
            <a:xfrm>
              <a:off x="8224549" y="3442293"/>
              <a:ext cx="130417" cy="208730"/>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7" name="Google Shape;337;p24"/>
            <p:cNvSpPr/>
            <p:nvPr/>
          </p:nvSpPr>
          <p:spPr>
            <a:xfrm>
              <a:off x="8197056" y="3589895"/>
              <a:ext cx="200560" cy="332104"/>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8" name="Google Shape;338;p24"/>
            <p:cNvSpPr/>
            <p:nvPr/>
          </p:nvSpPr>
          <p:spPr>
            <a:xfrm>
              <a:off x="8000839" y="3631642"/>
              <a:ext cx="254644" cy="198374"/>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9" name="Google Shape;339;p24"/>
            <p:cNvSpPr/>
            <p:nvPr/>
          </p:nvSpPr>
          <p:spPr>
            <a:xfrm>
              <a:off x="8187055" y="3627341"/>
              <a:ext cx="77484" cy="113419"/>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0" name="Google Shape;340;p24"/>
            <p:cNvSpPr/>
            <p:nvPr/>
          </p:nvSpPr>
          <p:spPr>
            <a:xfrm>
              <a:off x="8224358" y="3433131"/>
              <a:ext cx="126435" cy="139356"/>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41" name="Google Shape;341;p24"/>
            <p:cNvGrpSpPr/>
            <p:nvPr/>
          </p:nvGrpSpPr>
          <p:grpSpPr>
            <a:xfrm>
              <a:off x="6544681" y="927100"/>
              <a:ext cx="264550" cy="200503"/>
              <a:chOff x="6621095" y="1452181"/>
              <a:chExt cx="330893" cy="250785"/>
            </a:xfrm>
          </p:grpSpPr>
          <p:sp>
            <p:nvSpPr>
              <p:cNvPr id="342" name="Google Shape;342;p24"/>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3" name="Google Shape;343;p24"/>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4" name="Google Shape;344;p24"/>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5" name="Google Shape;345;p24"/>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6" name="Google Shape;346;p24"/>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347" name="Google Shape;347;p24"/>
            <p:cNvGrpSpPr/>
            <p:nvPr/>
          </p:nvGrpSpPr>
          <p:grpSpPr>
            <a:xfrm>
              <a:off x="7210360" y="1314224"/>
              <a:ext cx="264550" cy="200503"/>
              <a:chOff x="6621095" y="1452181"/>
              <a:chExt cx="330893" cy="250785"/>
            </a:xfrm>
          </p:grpSpPr>
          <p:sp>
            <p:nvSpPr>
              <p:cNvPr id="348" name="Google Shape;348;p24"/>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9" name="Google Shape;349;p24"/>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0" name="Google Shape;350;p24"/>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1" name="Google Shape;351;p24"/>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2" name="Google Shape;352;p24"/>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53" name="Google Shape;353;p24"/>
            <p:cNvSpPr/>
            <p:nvPr/>
          </p:nvSpPr>
          <p:spPr>
            <a:xfrm>
              <a:off x="7451033" y="1163186"/>
              <a:ext cx="126280" cy="353110"/>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4" name="Google Shape;354;p24"/>
            <p:cNvSpPr/>
            <p:nvPr/>
          </p:nvSpPr>
          <p:spPr>
            <a:xfrm>
              <a:off x="7509451" y="1160411"/>
              <a:ext cx="72725" cy="98625"/>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55" name="Google Shape;355;p24"/>
            <p:cNvGrpSpPr/>
            <p:nvPr/>
          </p:nvGrpSpPr>
          <p:grpSpPr>
            <a:xfrm flipH="1">
              <a:off x="8183211" y="2407472"/>
              <a:ext cx="780359" cy="1195999"/>
              <a:chOff x="3975528" y="3303922"/>
              <a:chExt cx="780359" cy="1195999"/>
            </a:xfrm>
          </p:grpSpPr>
          <p:sp>
            <p:nvSpPr>
              <p:cNvPr id="356" name="Google Shape;356;p24"/>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7" name="Google Shape;357;p24"/>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8" name="Google Shape;358;p24"/>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9" name="Google Shape;359;p24"/>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0" name="Google Shape;360;p24"/>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1" name="Google Shape;361;p24"/>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2" name="Google Shape;362;p24"/>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3" name="Google Shape;363;p24"/>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4" name="Google Shape;364;p24"/>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5" name="Google Shape;365;p24"/>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6" name="Google Shape;366;p24"/>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7" name="Google Shape;367;p24"/>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8" name="Google Shape;368;p24"/>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9" name="Google Shape;369;p24"/>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0" name="Google Shape;370;p24"/>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1" name="Google Shape;371;p24"/>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2" name="Google Shape;372;p24"/>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3" name="Google Shape;373;p24"/>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4" name="Google Shape;374;p24"/>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5" name="Google Shape;375;p24"/>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6" name="Google Shape;376;p24"/>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7" name="Google Shape;377;p24"/>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8" name="Google Shape;378;p24"/>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9" name="Google Shape;379;p24"/>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0" name="Google Shape;380;p24"/>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1" name="Google Shape;381;p24"/>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82" name="Google Shape;382;p24"/>
              <p:cNvGrpSpPr/>
              <p:nvPr/>
            </p:nvGrpSpPr>
            <p:grpSpPr>
              <a:xfrm flipH="1">
                <a:off x="4321769" y="3621401"/>
                <a:ext cx="239005" cy="181217"/>
                <a:chOff x="6621095" y="1452181"/>
                <a:chExt cx="330893" cy="250785"/>
              </a:xfrm>
            </p:grpSpPr>
            <p:sp>
              <p:nvSpPr>
                <p:cNvPr id="383" name="Google Shape;383;p24"/>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4" name="Google Shape;384;p24"/>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5" name="Google Shape;385;p24"/>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6" name="Google Shape;386;p24"/>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7" name="Google Shape;387;p24"/>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88" name="Google Shape;388;p24"/>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9" name="Google Shape;389;p24"/>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390" name="Google Shape;390;p24"/>
          <p:cNvSpPr txBox="1">
            <a:spLocks noGrp="1"/>
          </p:cNvSpPr>
          <p:nvPr>
            <p:ph type="ctrTitle"/>
          </p:nvPr>
        </p:nvSpPr>
        <p:spPr>
          <a:xfrm>
            <a:off x="1006350" y="1824750"/>
            <a:ext cx="3140100" cy="14940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7200">
                <a:solidFill>
                  <a:srgbClr val="741B47"/>
                </a:solidFill>
                <a:latin typeface="Raleway Medium"/>
                <a:ea typeface="Raleway Medium"/>
                <a:cs typeface="Raleway Medium"/>
                <a:sym typeface="Raleway Medium"/>
              </a:rPr>
              <a:t>Agile</a:t>
            </a:r>
            <a:endParaRPr sz="72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r>
              <a:rPr lang="tr-TR" sz="5000">
                <a:solidFill>
                  <a:srgbClr val="741B47"/>
                </a:solidFill>
                <a:latin typeface="Raleway Medium"/>
                <a:ea typeface="Raleway Medium"/>
                <a:cs typeface="Raleway Medium"/>
                <a:sym typeface="Raleway Medium"/>
              </a:rPr>
              <a:t>Session 2</a:t>
            </a:r>
            <a:endParaRPr sz="5000">
              <a:solidFill>
                <a:srgbClr val="741B47"/>
              </a:solidFill>
              <a:latin typeface="Raleway Medium"/>
              <a:ea typeface="Raleway Medium"/>
              <a:cs typeface="Raleway Medium"/>
              <a:sym typeface="Raleway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33"/>
          <p:cNvSpPr txBox="1">
            <a:spLocks noGrp="1"/>
          </p:cNvSpPr>
          <p:nvPr>
            <p:ph type="ctrTitle"/>
          </p:nvPr>
        </p:nvSpPr>
        <p:spPr>
          <a:xfrm>
            <a:off x="1003700" y="2194850"/>
            <a:ext cx="4676700" cy="6690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rgbClr val="741B47"/>
              </a:buClr>
              <a:buSzPts val="3600"/>
              <a:buNone/>
            </a:pPr>
            <a:r>
              <a:rPr lang="tr-TR">
                <a:solidFill>
                  <a:srgbClr val="741B47"/>
                </a:solidFill>
                <a:latin typeface="Raleway Medium"/>
                <a:ea typeface="Raleway Medium"/>
                <a:cs typeface="Raleway Medium"/>
                <a:sym typeface="Raleway Medium"/>
              </a:rPr>
              <a:t>Scrum Roles</a:t>
            </a:r>
            <a:endParaRPr>
              <a:solidFill>
                <a:srgbClr val="741B47"/>
              </a:solidFill>
              <a:latin typeface="Raleway Medium"/>
              <a:ea typeface="Raleway Medium"/>
              <a:cs typeface="Raleway Medium"/>
              <a:sym typeface="Raleway Medium"/>
            </a:endParaRPr>
          </a:p>
        </p:txBody>
      </p:sp>
      <p:sp>
        <p:nvSpPr>
          <p:cNvPr id="673" name="Google Shape;673;p33"/>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1">
                <a:solidFill>
                  <a:schemeClr val="lt1"/>
                </a:solidFill>
                <a:latin typeface="Barlow"/>
                <a:ea typeface="Barlow"/>
                <a:cs typeface="Barlow"/>
                <a:sym typeface="Barlow"/>
              </a:rPr>
              <a:t>2</a:t>
            </a:r>
            <a:endParaRPr sz="3600" b="1" i="0" u="none" strike="noStrike" cap="none">
              <a:solidFill>
                <a:schemeClr val="lt1"/>
              </a:solidFill>
              <a:latin typeface="Barlow"/>
              <a:ea typeface="Barlow"/>
              <a:cs typeface="Barlow"/>
              <a:sym typeface="Barlow"/>
            </a:endParaRPr>
          </a:p>
        </p:txBody>
      </p:sp>
      <p:grpSp>
        <p:nvGrpSpPr>
          <p:cNvPr id="674" name="Google Shape;674;p33"/>
          <p:cNvGrpSpPr/>
          <p:nvPr/>
        </p:nvGrpSpPr>
        <p:grpSpPr>
          <a:xfrm>
            <a:off x="5435079" y="912423"/>
            <a:ext cx="3239723" cy="3318665"/>
            <a:chOff x="2270525" y="117216"/>
            <a:chExt cx="4650765" cy="4762722"/>
          </a:xfrm>
        </p:grpSpPr>
        <p:sp>
          <p:nvSpPr>
            <p:cNvPr id="675" name="Google Shape;675;p33"/>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6" name="Google Shape;676;p33"/>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7" name="Google Shape;677;p33"/>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8" name="Google Shape;678;p33"/>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9" name="Google Shape;679;p33"/>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0" name="Google Shape;680;p33"/>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1" name="Google Shape;681;p33"/>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2" name="Google Shape;682;p33"/>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3" name="Google Shape;683;p33"/>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4" name="Google Shape;684;p33"/>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5" name="Google Shape;685;p33"/>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6" name="Google Shape;686;p33"/>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7" name="Google Shape;687;p33"/>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8" name="Google Shape;688;p33"/>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9" name="Google Shape;689;p33"/>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0" name="Google Shape;690;p33"/>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1" name="Google Shape;691;p33"/>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2" name="Google Shape;692;p33"/>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3" name="Google Shape;693;p33"/>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4" name="Google Shape;694;p33"/>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5" name="Google Shape;695;p33"/>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696" name="Google Shape;696;p33"/>
            <p:cNvGrpSpPr/>
            <p:nvPr/>
          </p:nvGrpSpPr>
          <p:grpSpPr>
            <a:xfrm>
              <a:off x="4031993" y="117216"/>
              <a:ext cx="2889297" cy="3901793"/>
              <a:chOff x="5533368" y="1047716"/>
              <a:chExt cx="2889297" cy="3901793"/>
            </a:xfrm>
          </p:grpSpPr>
          <p:sp>
            <p:nvSpPr>
              <p:cNvPr id="697" name="Google Shape;697;p33"/>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8" name="Google Shape;698;p33"/>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9" name="Google Shape;699;p33"/>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0" name="Google Shape;700;p33"/>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1" name="Google Shape;701;p33"/>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2" name="Google Shape;702;p33"/>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3" name="Google Shape;703;p33"/>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4" name="Google Shape;704;p33"/>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5" name="Google Shape;705;p33"/>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6" name="Google Shape;706;p33"/>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7" name="Google Shape;707;p33"/>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8" name="Google Shape;708;p33"/>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9" name="Google Shape;709;p33"/>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0" name="Google Shape;710;p33"/>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1" name="Google Shape;711;p33"/>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2" name="Google Shape;712;p33"/>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3" name="Google Shape;713;p33"/>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4" name="Google Shape;714;p33"/>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5" name="Google Shape;715;p33"/>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6" name="Google Shape;716;p33"/>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7" name="Google Shape;717;p33"/>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8" name="Google Shape;718;p33"/>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9" name="Google Shape;719;p33"/>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0" name="Google Shape;720;p33"/>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1" name="Google Shape;721;p33"/>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2" name="Google Shape;722;p33"/>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3" name="Google Shape;723;p33"/>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4" name="Google Shape;724;p33"/>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5" name="Google Shape;725;p33"/>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6" name="Google Shape;726;p33"/>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7" name="Google Shape;727;p33"/>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8" name="Google Shape;728;p33"/>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9" name="Google Shape;729;p33"/>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0" name="Google Shape;730;p33"/>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1" name="Google Shape;731;p33"/>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2" name="Google Shape;732;p33"/>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3" name="Google Shape;733;p33"/>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4" name="Google Shape;734;p33"/>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5" name="Google Shape;735;p33"/>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6" name="Google Shape;736;p33"/>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737" name="Google Shape;737;p33"/>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8" name="Google Shape;738;p33"/>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9" name="Google Shape;739;p33"/>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0" name="Google Shape;740;p33"/>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1" name="Google Shape;741;p33"/>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2" name="Google Shape;742;p33"/>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3" name="Google Shape;743;p33"/>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4" name="Google Shape;744;p33"/>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5" name="Google Shape;745;p33"/>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6" name="Google Shape;746;p33"/>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7" name="Google Shape;747;p33"/>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8" name="Google Shape;748;p33"/>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9" name="Google Shape;749;p33"/>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0" name="Google Shape;750;p33"/>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1" name="Google Shape;751;p33"/>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2" name="Google Shape;752;p33"/>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3" name="Google Shape;753;p33"/>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4" name="Google Shape;754;p33"/>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5" name="Google Shape;755;p33"/>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6" name="Google Shape;756;p33"/>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7" name="Google Shape;757;p33"/>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8" name="Google Shape;758;p33"/>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9" name="Google Shape;759;p33"/>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0" name="Google Shape;760;p33"/>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1" name="Google Shape;761;p33"/>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2" name="Google Shape;762;p33"/>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3" name="Google Shape;763;p33"/>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4" name="Google Shape;764;p33"/>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5" name="Google Shape;765;p33"/>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766" name="Google Shape;766;p33"/>
            <p:cNvGrpSpPr/>
            <p:nvPr/>
          </p:nvGrpSpPr>
          <p:grpSpPr>
            <a:xfrm flipH="1">
              <a:off x="2865276" y="3434799"/>
              <a:ext cx="598186" cy="1340314"/>
              <a:chOff x="4210728" y="4525714"/>
              <a:chExt cx="546438" cy="1224366"/>
            </a:xfrm>
          </p:grpSpPr>
          <p:sp>
            <p:nvSpPr>
              <p:cNvPr id="767" name="Google Shape;767;p33"/>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8" name="Google Shape;768;p33"/>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9" name="Google Shape;769;p33"/>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0" name="Google Shape;770;p33"/>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1" name="Google Shape;771;p33"/>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2" name="Google Shape;772;p33"/>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3" name="Google Shape;773;p33"/>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4" name="Google Shape;774;p33"/>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5" name="Google Shape;775;p33"/>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6" name="Google Shape;776;p33"/>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7" name="Google Shape;777;p33"/>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8" name="Google Shape;778;p33"/>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9" name="Google Shape;779;p33"/>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34"/>
          <p:cNvSpPr/>
          <p:nvPr/>
        </p:nvSpPr>
        <p:spPr>
          <a:xfrm>
            <a:off x="471425" y="808150"/>
            <a:ext cx="2660100" cy="3939600"/>
          </a:xfrm>
          <a:prstGeom prst="rect">
            <a:avLst/>
          </a:prstGeom>
          <a:noFill/>
          <a:ln w="28575" cap="flat" cmpd="sng">
            <a:solidFill>
              <a:srgbClr val="9900FF"/>
            </a:solidFill>
            <a:prstDash val="solid"/>
            <a:round/>
            <a:headEnd type="none" w="sm" len="sm"/>
            <a:tailEnd type="none" w="sm" len="sm"/>
          </a:ln>
        </p:spPr>
        <p:txBody>
          <a:bodyPr spcFirstLastPara="1" wrap="square" lIns="91425" tIns="2160000" rIns="91425" bIns="91425" anchor="t" anchorCtr="0">
            <a:noAutofit/>
          </a:bodyPr>
          <a:lstStyle/>
          <a:p>
            <a:pPr marL="0" lvl="0" indent="0" algn="ctr" rtl="0">
              <a:spcBef>
                <a:spcPts val="0"/>
              </a:spcBef>
              <a:spcAft>
                <a:spcPts val="0"/>
              </a:spcAft>
              <a:buNone/>
            </a:pPr>
            <a:r>
              <a:rPr lang="tr-TR" sz="1700"/>
              <a:t>Responsible for the project’s success by defining the project vision, requirements, and priorities</a:t>
            </a:r>
            <a:endParaRPr sz="1700"/>
          </a:p>
        </p:txBody>
      </p:sp>
      <p:sp>
        <p:nvSpPr>
          <p:cNvPr id="785" name="Google Shape;785;p34"/>
          <p:cNvSpPr/>
          <p:nvPr/>
        </p:nvSpPr>
        <p:spPr>
          <a:xfrm>
            <a:off x="3241950" y="808150"/>
            <a:ext cx="2660100" cy="3939600"/>
          </a:xfrm>
          <a:prstGeom prst="rect">
            <a:avLst/>
          </a:prstGeom>
          <a:noFill/>
          <a:ln w="28575" cap="flat" cmpd="sng">
            <a:solidFill>
              <a:srgbClr val="9900FF"/>
            </a:solidFill>
            <a:prstDash val="solid"/>
            <a:round/>
            <a:headEnd type="none" w="sm" len="sm"/>
            <a:tailEnd type="none" w="sm" len="sm"/>
          </a:ln>
        </p:spPr>
        <p:txBody>
          <a:bodyPr spcFirstLastPara="1" wrap="square" lIns="91425" tIns="2160000" rIns="91425" bIns="91425" anchor="t" anchorCtr="0">
            <a:noAutofit/>
          </a:bodyPr>
          <a:lstStyle/>
          <a:p>
            <a:pPr marL="0" lvl="0" indent="0" algn="ctr" rtl="0">
              <a:spcBef>
                <a:spcPts val="0"/>
              </a:spcBef>
              <a:spcAft>
                <a:spcPts val="0"/>
              </a:spcAft>
              <a:buNone/>
            </a:pPr>
            <a:r>
              <a:rPr lang="tr-TR" sz="1700"/>
              <a:t>Accountable to the team to remove impediments that will prevent them from achieving the goals of the Product Owner</a:t>
            </a:r>
            <a:endParaRPr sz="1700"/>
          </a:p>
        </p:txBody>
      </p:sp>
      <p:sp>
        <p:nvSpPr>
          <p:cNvPr id="786" name="Google Shape;786;p34"/>
          <p:cNvSpPr/>
          <p:nvPr/>
        </p:nvSpPr>
        <p:spPr>
          <a:xfrm>
            <a:off x="6012475" y="808150"/>
            <a:ext cx="2660100" cy="3939600"/>
          </a:xfrm>
          <a:prstGeom prst="rect">
            <a:avLst/>
          </a:prstGeom>
          <a:noFill/>
          <a:ln w="28575" cap="flat" cmpd="sng">
            <a:solidFill>
              <a:srgbClr val="9900FF"/>
            </a:solidFill>
            <a:prstDash val="solid"/>
            <a:round/>
            <a:headEnd type="none" w="sm" len="sm"/>
            <a:tailEnd type="none" w="sm" len="sm"/>
          </a:ln>
        </p:spPr>
        <p:txBody>
          <a:bodyPr spcFirstLastPara="1" wrap="square" lIns="91425" tIns="2160000" rIns="91425" bIns="91425" anchor="t" anchorCtr="0">
            <a:noAutofit/>
          </a:bodyPr>
          <a:lstStyle/>
          <a:p>
            <a:pPr marL="0" lvl="0" indent="0" algn="ctr" rtl="0">
              <a:spcBef>
                <a:spcPts val="0"/>
              </a:spcBef>
              <a:spcAft>
                <a:spcPts val="0"/>
              </a:spcAft>
              <a:buNone/>
            </a:pPr>
            <a:r>
              <a:rPr lang="tr-TR" sz="1700"/>
              <a:t>Team comprises 3-9 people, with a mix of roles, and self-organizes to determine how to best meet the goals of the Product Owner</a:t>
            </a:r>
            <a:endParaRPr sz="1700"/>
          </a:p>
        </p:txBody>
      </p:sp>
      <p:sp>
        <p:nvSpPr>
          <p:cNvPr id="787" name="Google Shape;787;p3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11</a:t>
            </a:fld>
            <a:endParaRPr/>
          </a:p>
        </p:txBody>
      </p:sp>
      <p:sp>
        <p:nvSpPr>
          <p:cNvPr id="788" name="Google Shape;788;p34"/>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Scrum Roles</a:t>
            </a:r>
            <a:endParaRPr sz="4000" b="0" i="0" u="none" strike="noStrike" cap="none">
              <a:solidFill>
                <a:srgbClr val="741B47"/>
              </a:solidFill>
              <a:latin typeface="Raleway Medium"/>
              <a:ea typeface="Raleway Medium"/>
              <a:cs typeface="Raleway Medium"/>
              <a:sym typeface="Raleway Medium"/>
            </a:endParaRPr>
          </a:p>
        </p:txBody>
      </p:sp>
      <p:pic>
        <p:nvPicPr>
          <p:cNvPr id="789" name="Google Shape;789;p34"/>
          <p:cNvPicPr preferRelativeResize="0"/>
          <p:nvPr/>
        </p:nvPicPr>
        <p:blipFill>
          <a:blip r:embed="rId3">
            <a:alphaModFix/>
          </a:blip>
          <a:stretch>
            <a:fillRect/>
          </a:stretch>
        </p:blipFill>
        <p:spPr>
          <a:xfrm>
            <a:off x="1144875" y="1559075"/>
            <a:ext cx="1260000" cy="1260000"/>
          </a:xfrm>
          <a:prstGeom prst="rect">
            <a:avLst/>
          </a:prstGeom>
          <a:noFill/>
          <a:ln>
            <a:noFill/>
          </a:ln>
        </p:spPr>
      </p:pic>
      <p:pic>
        <p:nvPicPr>
          <p:cNvPr id="790" name="Google Shape;790;p34"/>
          <p:cNvPicPr preferRelativeResize="0"/>
          <p:nvPr/>
        </p:nvPicPr>
        <p:blipFill>
          <a:blip r:embed="rId4">
            <a:alphaModFix/>
          </a:blip>
          <a:stretch>
            <a:fillRect/>
          </a:stretch>
        </p:blipFill>
        <p:spPr>
          <a:xfrm>
            <a:off x="3942000" y="1559075"/>
            <a:ext cx="1260000" cy="1260000"/>
          </a:xfrm>
          <a:prstGeom prst="rect">
            <a:avLst/>
          </a:prstGeom>
          <a:noFill/>
          <a:ln>
            <a:noFill/>
          </a:ln>
        </p:spPr>
      </p:pic>
      <p:pic>
        <p:nvPicPr>
          <p:cNvPr id="791" name="Google Shape;791;p34"/>
          <p:cNvPicPr preferRelativeResize="0"/>
          <p:nvPr/>
        </p:nvPicPr>
        <p:blipFill>
          <a:blip r:embed="rId5">
            <a:alphaModFix/>
          </a:blip>
          <a:stretch>
            <a:fillRect/>
          </a:stretch>
        </p:blipFill>
        <p:spPr>
          <a:xfrm>
            <a:off x="6739125" y="1559075"/>
            <a:ext cx="1260000" cy="1260000"/>
          </a:xfrm>
          <a:prstGeom prst="rect">
            <a:avLst/>
          </a:prstGeom>
          <a:noFill/>
          <a:ln>
            <a:noFill/>
          </a:ln>
        </p:spPr>
      </p:pic>
      <p:sp>
        <p:nvSpPr>
          <p:cNvPr id="792" name="Google Shape;792;p34"/>
          <p:cNvSpPr/>
          <p:nvPr/>
        </p:nvSpPr>
        <p:spPr>
          <a:xfrm>
            <a:off x="572225" y="901200"/>
            <a:ext cx="2458500" cy="468600"/>
          </a:xfrm>
          <a:prstGeom prst="roundRect">
            <a:avLst>
              <a:gd name="adj" fmla="val 16667"/>
            </a:avLst>
          </a:prstGeom>
          <a:solidFill>
            <a:srgbClr val="EAD1DC"/>
          </a:solidFill>
          <a:ln w="1905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700">
                <a:solidFill>
                  <a:srgbClr val="002060"/>
                </a:solidFill>
                <a:latin typeface="Montserrat Medium"/>
                <a:ea typeface="Montserrat Medium"/>
                <a:cs typeface="Montserrat Medium"/>
                <a:sym typeface="Montserrat Medium"/>
              </a:rPr>
              <a:t>Product Owner</a:t>
            </a:r>
            <a:endParaRPr sz="1700">
              <a:solidFill>
                <a:srgbClr val="002060"/>
              </a:solidFill>
              <a:latin typeface="Montserrat Medium"/>
              <a:ea typeface="Montserrat Medium"/>
              <a:cs typeface="Montserrat Medium"/>
              <a:sym typeface="Montserrat Medium"/>
            </a:endParaRPr>
          </a:p>
        </p:txBody>
      </p:sp>
      <p:sp>
        <p:nvSpPr>
          <p:cNvPr id="793" name="Google Shape;793;p34"/>
          <p:cNvSpPr/>
          <p:nvPr/>
        </p:nvSpPr>
        <p:spPr>
          <a:xfrm>
            <a:off x="3342750" y="901200"/>
            <a:ext cx="2458500" cy="468600"/>
          </a:xfrm>
          <a:prstGeom prst="roundRect">
            <a:avLst>
              <a:gd name="adj" fmla="val 16667"/>
            </a:avLst>
          </a:prstGeom>
          <a:solidFill>
            <a:srgbClr val="EAD1DC"/>
          </a:solidFill>
          <a:ln w="1905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700">
                <a:solidFill>
                  <a:srgbClr val="002060"/>
                </a:solidFill>
                <a:latin typeface="Montserrat Medium"/>
                <a:ea typeface="Montserrat Medium"/>
                <a:cs typeface="Montserrat Medium"/>
                <a:sym typeface="Montserrat Medium"/>
              </a:rPr>
              <a:t>Scrum Master</a:t>
            </a:r>
            <a:endParaRPr sz="1700">
              <a:solidFill>
                <a:srgbClr val="002060"/>
              </a:solidFill>
              <a:latin typeface="Montserrat Medium"/>
              <a:ea typeface="Montserrat Medium"/>
              <a:cs typeface="Montserrat Medium"/>
              <a:sym typeface="Montserrat Medium"/>
            </a:endParaRPr>
          </a:p>
        </p:txBody>
      </p:sp>
      <p:sp>
        <p:nvSpPr>
          <p:cNvPr id="794" name="Google Shape;794;p34"/>
          <p:cNvSpPr/>
          <p:nvPr/>
        </p:nvSpPr>
        <p:spPr>
          <a:xfrm>
            <a:off x="6113275" y="901200"/>
            <a:ext cx="2458500" cy="468600"/>
          </a:xfrm>
          <a:prstGeom prst="roundRect">
            <a:avLst>
              <a:gd name="adj" fmla="val 16667"/>
            </a:avLst>
          </a:prstGeom>
          <a:solidFill>
            <a:srgbClr val="EAD1DC"/>
          </a:solidFill>
          <a:ln w="1905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700">
                <a:solidFill>
                  <a:srgbClr val="002060"/>
                </a:solidFill>
                <a:latin typeface="Montserrat Medium"/>
                <a:ea typeface="Montserrat Medium"/>
                <a:cs typeface="Montserrat Medium"/>
                <a:sym typeface="Montserrat Medium"/>
              </a:rPr>
              <a:t>Development Team</a:t>
            </a:r>
            <a:endParaRPr sz="1700">
              <a:solidFill>
                <a:srgbClr val="002060"/>
              </a:solidFill>
              <a:latin typeface="Montserrat Medium"/>
              <a:ea typeface="Montserrat Medium"/>
              <a:cs typeface="Montserrat Medium"/>
              <a:sym typeface="Montserrat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7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ea typeface="+mn-ea"/>
                <a:cs typeface="Arial"/>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12</a:t>
            </a:fld>
            <a:endParaRPr kumimoji="0" sz="1200" b="1" i="0" u="none" strike="noStrike" kern="0" cap="none" spc="0" normalizeH="0" baseline="0" noProof="0">
              <a:ln>
                <a:noFill/>
              </a:ln>
              <a:solidFill>
                <a:srgbClr val="FFFFFF"/>
              </a:solidFill>
              <a:effectLst/>
              <a:uLnTx/>
              <a:uFillTx/>
              <a:latin typeface="Barlow Light"/>
              <a:ea typeface="+mn-ea"/>
              <a:cs typeface="Arial"/>
              <a:sym typeface="Barlow Light"/>
            </a:endParaRPr>
          </a:p>
        </p:txBody>
      </p:sp>
      <p:sp>
        <p:nvSpPr>
          <p:cNvPr id="1125" name="Google Shape;1125;p72"/>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80000"/>
              </a:lnSpc>
              <a:spcBef>
                <a:spcPts val="0"/>
              </a:spcBef>
              <a:spcAft>
                <a:spcPts val="0"/>
              </a:spcAft>
              <a:buClr>
                <a:srgbClr val="007BB9"/>
              </a:buClr>
              <a:buSzPts val="4800"/>
              <a:buFont typeface="Raleway SemiBold"/>
              <a:buNone/>
              <a:tabLst/>
              <a:defRPr/>
            </a:pPr>
            <a:r>
              <a:rPr kumimoji="0" lang="tr-TR" sz="4000" b="0" i="0" u="none" strike="noStrike" kern="0" cap="none" spc="0" normalizeH="0" baseline="0" noProof="0">
                <a:ln>
                  <a:noFill/>
                </a:ln>
                <a:solidFill>
                  <a:srgbClr val="741B47"/>
                </a:solidFill>
                <a:effectLst/>
                <a:uLnTx/>
                <a:uFillTx/>
                <a:latin typeface="Raleway Medium"/>
                <a:ea typeface="Raleway Medium"/>
                <a:cs typeface="Raleway Medium"/>
                <a:sym typeface="Raleway Medium"/>
              </a:rPr>
              <a:t>Product Owner</a:t>
            </a:r>
            <a:endParaRPr kumimoji="0" sz="4000" b="0" i="0" u="none" strike="noStrike" kern="0" cap="none" spc="0" normalizeH="0" baseline="0" noProof="0">
              <a:ln>
                <a:noFill/>
              </a:ln>
              <a:solidFill>
                <a:srgbClr val="741B47"/>
              </a:solidFill>
              <a:effectLst/>
              <a:uLnTx/>
              <a:uFillTx/>
              <a:latin typeface="Raleway Medium"/>
              <a:ea typeface="Raleway Medium"/>
              <a:cs typeface="Raleway Medium"/>
              <a:sym typeface="Raleway Medium"/>
            </a:endParaRPr>
          </a:p>
        </p:txBody>
      </p:sp>
      <p:pic>
        <p:nvPicPr>
          <p:cNvPr id="1126" name="Google Shape;1126;p72"/>
          <p:cNvPicPr preferRelativeResize="0"/>
          <p:nvPr/>
        </p:nvPicPr>
        <p:blipFill>
          <a:blip r:embed="rId3">
            <a:alphaModFix/>
          </a:blip>
          <a:stretch>
            <a:fillRect/>
          </a:stretch>
        </p:blipFill>
        <p:spPr>
          <a:xfrm>
            <a:off x="3829700" y="1752925"/>
            <a:ext cx="1260000" cy="1260000"/>
          </a:xfrm>
          <a:prstGeom prst="rect">
            <a:avLst/>
          </a:prstGeom>
          <a:noFill/>
          <a:ln>
            <a:noFill/>
          </a:ln>
        </p:spPr>
      </p:pic>
      <p:sp>
        <p:nvSpPr>
          <p:cNvPr id="1127" name="Google Shape;1127;p72"/>
          <p:cNvSpPr/>
          <p:nvPr/>
        </p:nvSpPr>
        <p:spPr>
          <a:xfrm>
            <a:off x="733650" y="1137825"/>
            <a:ext cx="1988400" cy="468600"/>
          </a:xfrm>
          <a:prstGeom prst="roundRect">
            <a:avLst>
              <a:gd name="adj" fmla="val 16667"/>
            </a:avLst>
          </a:prstGeom>
          <a:solidFill>
            <a:srgbClr val="F9CB9C"/>
          </a:solidFill>
          <a:ln w="952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700" b="0" i="0" u="none" strike="noStrike" kern="0" cap="none" spc="0" normalizeH="0" baseline="0" noProof="0">
                <a:ln>
                  <a:noFill/>
                </a:ln>
                <a:solidFill>
                  <a:srgbClr val="002060"/>
                </a:solidFill>
                <a:effectLst/>
                <a:uLnTx/>
                <a:uFillTx/>
                <a:latin typeface="Montserrat Medium"/>
                <a:ea typeface="Montserrat Medium"/>
                <a:cs typeface="Montserrat Medium"/>
                <a:sym typeface="Montserrat Medium"/>
              </a:rPr>
              <a:t>Available</a:t>
            </a:r>
            <a:endParaRPr kumimoji="0" sz="1700" b="0" i="0" u="none" strike="noStrike" kern="0" cap="none" spc="0" normalizeH="0" baseline="0" noProof="0">
              <a:ln>
                <a:noFill/>
              </a:ln>
              <a:solidFill>
                <a:srgbClr val="002060"/>
              </a:solidFill>
              <a:effectLst/>
              <a:uLnTx/>
              <a:uFillTx/>
              <a:latin typeface="Montserrat Medium"/>
              <a:ea typeface="Montserrat Medium"/>
              <a:cs typeface="Montserrat Medium"/>
              <a:sym typeface="Montserrat Medium"/>
            </a:endParaRPr>
          </a:p>
        </p:txBody>
      </p:sp>
      <p:sp>
        <p:nvSpPr>
          <p:cNvPr id="1128" name="Google Shape;1128;p72"/>
          <p:cNvSpPr/>
          <p:nvPr/>
        </p:nvSpPr>
        <p:spPr>
          <a:xfrm>
            <a:off x="733650" y="3012925"/>
            <a:ext cx="1988400" cy="468600"/>
          </a:xfrm>
          <a:prstGeom prst="roundRect">
            <a:avLst>
              <a:gd name="adj" fmla="val 16667"/>
            </a:avLst>
          </a:prstGeom>
          <a:solidFill>
            <a:srgbClr val="F9CB9C"/>
          </a:solidFill>
          <a:ln w="952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7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Business </a:t>
            </a:r>
            <a:r>
              <a:rPr kumimoji="0" lang="tr-TR" sz="17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Savvy</a:t>
            </a:r>
            <a:endParaRPr kumimoji="0" sz="17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endParaRPr>
          </a:p>
        </p:txBody>
      </p:sp>
      <p:sp>
        <p:nvSpPr>
          <p:cNvPr id="1129" name="Google Shape;1129;p72"/>
          <p:cNvSpPr/>
          <p:nvPr/>
        </p:nvSpPr>
        <p:spPr>
          <a:xfrm>
            <a:off x="3465500" y="4087650"/>
            <a:ext cx="1988400" cy="468600"/>
          </a:xfrm>
          <a:prstGeom prst="roundRect">
            <a:avLst>
              <a:gd name="adj" fmla="val 16667"/>
            </a:avLst>
          </a:prstGeom>
          <a:solidFill>
            <a:srgbClr val="F9CB9C"/>
          </a:solidFill>
          <a:ln w="952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700" b="0" i="0" u="none" strike="noStrike" kern="0" cap="none" spc="0" normalizeH="0" baseline="0" noProof="0">
                <a:ln>
                  <a:noFill/>
                </a:ln>
                <a:solidFill>
                  <a:srgbClr val="002060"/>
                </a:solidFill>
                <a:effectLst/>
                <a:uLnTx/>
                <a:uFillTx/>
                <a:latin typeface="Montserrat Medium"/>
                <a:ea typeface="Montserrat Medium"/>
                <a:cs typeface="Montserrat Medium"/>
                <a:sym typeface="Montserrat Medium"/>
              </a:rPr>
              <a:t>Communicative</a:t>
            </a:r>
            <a:endParaRPr kumimoji="0" sz="1700" b="0" i="0" u="none" strike="noStrike" kern="0" cap="none" spc="0" normalizeH="0" baseline="0" noProof="0">
              <a:ln>
                <a:noFill/>
              </a:ln>
              <a:solidFill>
                <a:srgbClr val="002060"/>
              </a:solidFill>
              <a:effectLst/>
              <a:uLnTx/>
              <a:uFillTx/>
              <a:latin typeface="Montserrat Medium"/>
              <a:ea typeface="Montserrat Medium"/>
              <a:cs typeface="Montserrat Medium"/>
              <a:sym typeface="Montserrat Medium"/>
            </a:endParaRPr>
          </a:p>
        </p:txBody>
      </p:sp>
      <p:sp>
        <p:nvSpPr>
          <p:cNvPr id="1130" name="Google Shape;1130;p72"/>
          <p:cNvSpPr/>
          <p:nvPr/>
        </p:nvSpPr>
        <p:spPr>
          <a:xfrm>
            <a:off x="6197350" y="1137825"/>
            <a:ext cx="1988400" cy="468600"/>
          </a:xfrm>
          <a:prstGeom prst="roundRect">
            <a:avLst>
              <a:gd name="adj" fmla="val 16667"/>
            </a:avLst>
          </a:prstGeom>
          <a:solidFill>
            <a:srgbClr val="F9CB9C"/>
          </a:solidFill>
          <a:ln w="952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7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Decisive</a:t>
            </a:r>
            <a:endParaRPr kumimoji="0" sz="17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endParaRPr>
          </a:p>
        </p:txBody>
      </p:sp>
      <p:sp>
        <p:nvSpPr>
          <p:cNvPr id="1131" name="Google Shape;1131;p72"/>
          <p:cNvSpPr/>
          <p:nvPr/>
        </p:nvSpPr>
        <p:spPr>
          <a:xfrm>
            <a:off x="6197350" y="3012925"/>
            <a:ext cx="1988400" cy="468600"/>
          </a:xfrm>
          <a:prstGeom prst="roundRect">
            <a:avLst>
              <a:gd name="adj" fmla="val 16667"/>
            </a:avLst>
          </a:prstGeom>
          <a:solidFill>
            <a:srgbClr val="F9CB9C"/>
          </a:solidFill>
          <a:ln w="952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7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Empowered</a:t>
            </a:r>
            <a:endParaRPr kumimoji="0" sz="17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endParaRPr>
          </a:p>
        </p:txBody>
      </p:sp>
      <p:cxnSp>
        <p:nvCxnSpPr>
          <p:cNvPr id="1132" name="Google Shape;1132;p72"/>
          <p:cNvCxnSpPr>
            <a:endCxn id="1127" idx="3"/>
          </p:cNvCxnSpPr>
          <p:nvPr/>
        </p:nvCxnSpPr>
        <p:spPr>
          <a:xfrm rot="10800000">
            <a:off x="2722050" y="1372125"/>
            <a:ext cx="1318800" cy="571200"/>
          </a:xfrm>
          <a:prstGeom prst="straightConnector1">
            <a:avLst/>
          </a:prstGeom>
          <a:noFill/>
          <a:ln w="19050" cap="flat" cmpd="sng">
            <a:solidFill>
              <a:schemeClr val="dk2"/>
            </a:solidFill>
            <a:prstDash val="solid"/>
            <a:round/>
            <a:headEnd type="none" w="med" len="med"/>
            <a:tailEnd type="triangle" w="med" len="med"/>
          </a:ln>
        </p:spPr>
      </p:cxnSp>
      <p:cxnSp>
        <p:nvCxnSpPr>
          <p:cNvPr id="1133" name="Google Shape;1133;p72"/>
          <p:cNvCxnSpPr>
            <a:endCxn id="1130" idx="1"/>
          </p:cNvCxnSpPr>
          <p:nvPr/>
        </p:nvCxnSpPr>
        <p:spPr>
          <a:xfrm rot="10800000" flipH="1">
            <a:off x="4927450" y="1372125"/>
            <a:ext cx="1269900" cy="679200"/>
          </a:xfrm>
          <a:prstGeom prst="straightConnector1">
            <a:avLst/>
          </a:prstGeom>
          <a:noFill/>
          <a:ln w="19050" cap="flat" cmpd="sng">
            <a:solidFill>
              <a:schemeClr val="dk2"/>
            </a:solidFill>
            <a:prstDash val="solid"/>
            <a:round/>
            <a:headEnd type="none" w="med" len="med"/>
            <a:tailEnd type="triangle" w="med" len="med"/>
          </a:ln>
        </p:spPr>
      </p:cxnSp>
      <p:cxnSp>
        <p:nvCxnSpPr>
          <p:cNvPr id="1134" name="Google Shape;1134;p72"/>
          <p:cNvCxnSpPr>
            <a:endCxn id="1128" idx="3"/>
          </p:cNvCxnSpPr>
          <p:nvPr/>
        </p:nvCxnSpPr>
        <p:spPr>
          <a:xfrm flipH="1">
            <a:off x="2722050" y="2714425"/>
            <a:ext cx="1164600" cy="532800"/>
          </a:xfrm>
          <a:prstGeom prst="straightConnector1">
            <a:avLst/>
          </a:prstGeom>
          <a:noFill/>
          <a:ln w="19050" cap="flat" cmpd="sng">
            <a:solidFill>
              <a:schemeClr val="dk2"/>
            </a:solidFill>
            <a:prstDash val="solid"/>
            <a:round/>
            <a:headEnd type="none" w="med" len="med"/>
            <a:tailEnd type="triangle" w="med" len="med"/>
          </a:ln>
        </p:spPr>
      </p:cxnSp>
      <p:cxnSp>
        <p:nvCxnSpPr>
          <p:cNvPr id="1135" name="Google Shape;1135;p72"/>
          <p:cNvCxnSpPr>
            <a:stCxn id="1126" idx="2"/>
            <a:endCxn id="1129" idx="0"/>
          </p:cNvCxnSpPr>
          <p:nvPr/>
        </p:nvCxnSpPr>
        <p:spPr>
          <a:xfrm>
            <a:off x="4459700" y="3012925"/>
            <a:ext cx="0" cy="1074600"/>
          </a:xfrm>
          <a:prstGeom prst="straightConnector1">
            <a:avLst/>
          </a:prstGeom>
          <a:noFill/>
          <a:ln w="19050" cap="flat" cmpd="sng">
            <a:solidFill>
              <a:schemeClr val="dk2"/>
            </a:solidFill>
            <a:prstDash val="solid"/>
            <a:round/>
            <a:headEnd type="none" w="med" len="med"/>
            <a:tailEnd type="triangle" w="med" len="med"/>
          </a:ln>
        </p:spPr>
      </p:cxnSp>
      <p:cxnSp>
        <p:nvCxnSpPr>
          <p:cNvPr id="1136" name="Google Shape;1136;p72"/>
          <p:cNvCxnSpPr>
            <a:endCxn id="1131" idx="1"/>
          </p:cNvCxnSpPr>
          <p:nvPr/>
        </p:nvCxnSpPr>
        <p:spPr>
          <a:xfrm>
            <a:off x="5004850" y="2668225"/>
            <a:ext cx="1192500" cy="579000"/>
          </a:xfrm>
          <a:prstGeom prst="straightConnector1">
            <a:avLst/>
          </a:prstGeom>
          <a:noFill/>
          <a:ln w="19050" cap="flat" cmpd="sng">
            <a:solidFill>
              <a:schemeClr val="dk2"/>
            </a:solidFill>
            <a:prstDash val="solid"/>
            <a:round/>
            <a:headEnd type="none" w="med" len="med"/>
            <a:tailEnd type="triangle" w="med" len="med"/>
          </a:ln>
        </p:spPr>
      </p:cxnSp>
      <p:sp>
        <p:nvSpPr>
          <p:cNvPr id="1137" name="Google Shape;1137;p72"/>
          <p:cNvSpPr txBox="1"/>
          <p:nvPr/>
        </p:nvSpPr>
        <p:spPr>
          <a:xfrm>
            <a:off x="3757650" y="1328325"/>
            <a:ext cx="1628700" cy="329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600" b="0" i="0" u="none" strike="noStrike" kern="0" cap="none" spc="0" normalizeH="0" baseline="0" noProof="0" dirty="0">
                <a:ln>
                  <a:noFill/>
                </a:ln>
                <a:solidFill>
                  <a:srgbClr val="000000"/>
                </a:solidFill>
                <a:effectLst/>
                <a:uLnTx/>
                <a:uFillTx/>
                <a:latin typeface="Barlow Medium"/>
                <a:ea typeface="Barlow Medium"/>
                <a:cs typeface="Barlow Medium"/>
                <a:sym typeface="Barlow Medium"/>
              </a:rPr>
              <a:t>Product </a:t>
            </a:r>
            <a:r>
              <a:rPr kumimoji="0" lang="tr-TR" sz="1600" b="0" i="0" u="none" strike="noStrike" kern="0" cap="none" spc="0" normalizeH="0" baseline="0" noProof="0" dirty="0" err="1">
                <a:ln>
                  <a:noFill/>
                </a:ln>
                <a:solidFill>
                  <a:srgbClr val="000000"/>
                </a:solidFill>
                <a:effectLst/>
                <a:uLnTx/>
                <a:uFillTx/>
                <a:latin typeface="Barlow Medium"/>
                <a:ea typeface="Barlow Medium"/>
                <a:cs typeface="Barlow Medium"/>
                <a:sym typeface="Barlow Medium"/>
              </a:rPr>
              <a:t>Owner</a:t>
            </a:r>
            <a:endParaRPr kumimoji="0" sz="1600" b="0" i="0" u="none" strike="noStrike" kern="0" cap="none" spc="0" normalizeH="0" baseline="0" noProof="0" dirty="0">
              <a:ln>
                <a:noFill/>
              </a:ln>
              <a:solidFill>
                <a:srgbClr val="000000"/>
              </a:solidFill>
              <a:effectLst/>
              <a:uLnTx/>
              <a:uFillTx/>
              <a:latin typeface="Barlow Medium"/>
              <a:ea typeface="Barlow Medium"/>
              <a:cs typeface="Barlow Medium"/>
              <a:sym typeface="Barlow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Google Shape;1158;p7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ea typeface="+mn-ea"/>
                <a:cs typeface="Arial"/>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13</a:t>
            </a:fld>
            <a:endParaRPr kumimoji="0" sz="1200" b="1" i="0" u="none" strike="noStrike" kern="0" cap="none" spc="0" normalizeH="0" baseline="0" noProof="0">
              <a:ln>
                <a:noFill/>
              </a:ln>
              <a:solidFill>
                <a:srgbClr val="FFFFFF"/>
              </a:solidFill>
              <a:effectLst/>
              <a:uLnTx/>
              <a:uFillTx/>
              <a:latin typeface="Barlow Light"/>
              <a:ea typeface="+mn-ea"/>
              <a:cs typeface="Arial"/>
              <a:sym typeface="Barlow Light"/>
            </a:endParaRPr>
          </a:p>
        </p:txBody>
      </p:sp>
      <p:sp>
        <p:nvSpPr>
          <p:cNvPr id="1159" name="Google Shape;1159;p74"/>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80000"/>
              </a:lnSpc>
              <a:spcBef>
                <a:spcPts val="0"/>
              </a:spcBef>
              <a:spcAft>
                <a:spcPts val="0"/>
              </a:spcAft>
              <a:buClr>
                <a:srgbClr val="007BB9"/>
              </a:buClr>
              <a:buSzPts val="4800"/>
              <a:buFont typeface="Raleway SemiBold"/>
              <a:buNone/>
              <a:tabLst/>
              <a:defRPr/>
            </a:pPr>
            <a:r>
              <a:rPr kumimoji="0" lang="tr-TR" sz="4000" b="0" i="0" u="none" strike="noStrike" kern="0" cap="none" spc="0" normalizeH="0" baseline="0" noProof="0" dirty="0">
                <a:ln>
                  <a:noFill/>
                </a:ln>
                <a:solidFill>
                  <a:srgbClr val="741B47"/>
                </a:solidFill>
                <a:effectLst/>
                <a:uLnTx/>
                <a:uFillTx/>
                <a:latin typeface="Raleway Medium"/>
                <a:ea typeface="Raleway Medium"/>
                <a:cs typeface="Raleway Medium"/>
                <a:sym typeface="Raleway Medium"/>
              </a:rPr>
              <a:t>Scrum Master</a:t>
            </a:r>
            <a:endParaRPr kumimoji="0" sz="4000" b="0" i="0" u="none" strike="noStrike" kern="0" cap="none" spc="0" normalizeH="0" baseline="0" noProof="0" dirty="0">
              <a:ln>
                <a:noFill/>
              </a:ln>
              <a:solidFill>
                <a:srgbClr val="741B47"/>
              </a:solidFill>
              <a:effectLst/>
              <a:uLnTx/>
              <a:uFillTx/>
              <a:latin typeface="Raleway Medium"/>
              <a:ea typeface="Raleway Medium"/>
              <a:cs typeface="Raleway Medium"/>
              <a:sym typeface="Raleway Medium"/>
            </a:endParaRPr>
          </a:p>
        </p:txBody>
      </p:sp>
      <p:sp>
        <p:nvSpPr>
          <p:cNvPr id="1160" name="Google Shape;1160;p74"/>
          <p:cNvSpPr/>
          <p:nvPr/>
        </p:nvSpPr>
        <p:spPr>
          <a:xfrm>
            <a:off x="733650" y="1518825"/>
            <a:ext cx="1988400" cy="468600"/>
          </a:xfrm>
          <a:prstGeom prst="roundRect">
            <a:avLst>
              <a:gd name="adj" fmla="val 16667"/>
            </a:avLst>
          </a:prstGeom>
          <a:solidFill>
            <a:srgbClr val="F9CB9C"/>
          </a:solidFill>
          <a:ln w="952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700" b="0" i="0" u="none" strike="noStrike" kern="0" cap="none" spc="0" normalizeH="0" baseline="0" noProof="0">
                <a:ln>
                  <a:noFill/>
                </a:ln>
                <a:solidFill>
                  <a:srgbClr val="002060"/>
                </a:solidFill>
                <a:effectLst/>
                <a:uLnTx/>
                <a:uFillTx/>
                <a:latin typeface="Montserrat Medium"/>
                <a:ea typeface="Montserrat Medium"/>
                <a:cs typeface="Montserrat Medium"/>
                <a:sym typeface="Montserrat Medium"/>
              </a:rPr>
              <a:t>Responsible</a:t>
            </a:r>
            <a:endParaRPr kumimoji="0" sz="1700" b="0" i="0" u="none" strike="noStrike" kern="0" cap="none" spc="0" normalizeH="0" baseline="0" noProof="0">
              <a:ln>
                <a:noFill/>
              </a:ln>
              <a:solidFill>
                <a:srgbClr val="002060"/>
              </a:solidFill>
              <a:effectLst/>
              <a:uLnTx/>
              <a:uFillTx/>
              <a:latin typeface="Montserrat Medium"/>
              <a:ea typeface="Montserrat Medium"/>
              <a:cs typeface="Montserrat Medium"/>
              <a:sym typeface="Montserrat Medium"/>
            </a:endParaRPr>
          </a:p>
        </p:txBody>
      </p:sp>
      <p:sp>
        <p:nvSpPr>
          <p:cNvPr id="1161" name="Google Shape;1161;p74"/>
          <p:cNvSpPr/>
          <p:nvPr/>
        </p:nvSpPr>
        <p:spPr>
          <a:xfrm>
            <a:off x="733650" y="2718450"/>
            <a:ext cx="1988400" cy="468600"/>
          </a:xfrm>
          <a:prstGeom prst="roundRect">
            <a:avLst>
              <a:gd name="adj" fmla="val 16667"/>
            </a:avLst>
          </a:prstGeom>
          <a:solidFill>
            <a:srgbClr val="F9CB9C"/>
          </a:solidFill>
          <a:ln w="952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700" b="0" i="0" u="none" strike="noStrike" kern="0" cap="none" spc="0" normalizeH="0" baseline="0" noProof="0">
                <a:ln>
                  <a:noFill/>
                </a:ln>
                <a:solidFill>
                  <a:srgbClr val="002060"/>
                </a:solidFill>
                <a:effectLst/>
                <a:uLnTx/>
                <a:uFillTx/>
                <a:latin typeface="Montserrat Medium"/>
                <a:ea typeface="Montserrat Medium"/>
                <a:cs typeface="Montserrat Medium"/>
                <a:sym typeface="Montserrat Medium"/>
              </a:rPr>
              <a:t>Humble</a:t>
            </a:r>
            <a:endParaRPr kumimoji="0" sz="1700" b="0" i="0" u="none" strike="noStrike" kern="0" cap="none" spc="0" normalizeH="0" baseline="0" noProof="0">
              <a:ln>
                <a:noFill/>
              </a:ln>
              <a:solidFill>
                <a:srgbClr val="002060"/>
              </a:solidFill>
              <a:effectLst/>
              <a:uLnTx/>
              <a:uFillTx/>
              <a:latin typeface="Montserrat Medium"/>
              <a:ea typeface="Montserrat Medium"/>
              <a:cs typeface="Montserrat Medium"/>
              <a:sym typeface="Montserrat Medium"/>
            </a:endParaRPr>
          </a:p>
        </p:txBody>
      </p:sp>
      <p:sp>
        <p:nvSpPr>
          <p:cNvPr id="1162" name="Google Shape;1162;p74"/>
          <p:cNvSpPr/>
          <p:nvPr/>
        </p:nvSpPr>
        <p:spPr>
          <a:xfrm>
            <a:off x="733650" y="3918075"/>
            <a:ext cx="1988400" cy="468600"/>
          </a:xfrm>
          <a:prstGeom prst="roundRect">
            <a:avLst>
              <a:gd name="adj" fmla="val 16667"/>
            </a:avLst>
          </a:prstGeom>
          <a:solidFill>
            <a:srgbClr val="F9CB9C"/>
          </a:solidFill>
          <a:ln w="952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700" b="0" i="0" u="none" strike="noStrike" kern="0" cap="none" spc="0" normalizeH="0" baseline="0" noProof="0">
                <a:ln>
                  <a:noFill/>
                </a:ln>
                <a:solidFill>
                  <a:srgbClr val="002060"/>
                </a:solidFill>
                <a:effectLst/>
                <a:uLnTx/>
                <a:uFillTx/>
                <a:latin typeface="Montserrat Medium"/>
                <a:ea typeface="Montserrat Medium"/>
                <a:cs typeface="Montserrat Medium"/>
                <a:sym typeface="Montserrat Medium"/>
              </a:rPr>
              <a:t>Collaborative</a:t>
            </a:r>
            <a:endParaRPr kumimoji="0" sz="1700" b="0" i="0" u="none" strike="noStrike" kern="0" cap="none" spc="0" normalizeH="0" baseline="0" noProof="0">
              <a:ln>
                <a:noFill/>
              </a:ln>
              <a:solidFill>
                <a:srgbClr val="002060"/>
              </a:solidFill>
              <a:effectLst/>
              <a:uLnTx/>
              <a:uFillTx/>
              <a:latin typeface="Montserrat Medium"/>
              <a:ea typeface="Montserrat Medium"/>
              <a:cs typeface="Montserrat Medium"/>
              <a:sym typeface="Montserrat Medium"/>
            </a:endParaRPr>
          </a:p>
        </p:txBody>
      </p:sp>
      <p:sp>
        <p:nvSpPr>
          <p:cNvPr id="1163" name="Google Shape;1163;p74"/>
          <p:cNvSpPr/>
          <p:nvPr/>
        </p:nvSpPr>
        <p:spPr>
          <a:xfrm>
            <a:off x="6197350" y="1518825"/>
            <a:ext cx="1988400" cy="468600"/>
          </a:xfrm>
          <a:prstGeom prst="roundRect">
            <a:avLst>
              <a:gd name="adj" fmla="val 16667"/>
            </a:avLst>
          </a:prstGeom>
          <a:solidFill>
            <a:srgbClr val="F9CB9C"/>
          </a:solidFill>
          <a:ln w="952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700" b="0" i="0" u="none" strike="noStrike" kern="0" cap="none" spc="0" normalizeH="0" baseline="0" noProof="0">
                <a:ln>
                  <a:noFill/>
                </a:ln>
                <a:solidFill>
                  <a:srgbClr val="002060"/>
                </a:solidFill>
                <a:effectLst/>
                <a:uLnTx/>
                <a:uFillTx/>
                <a:latin typeface="Montserrat Medium"/>
                <a:ea typeface="Montserrat Medium"/>
                <a:cs typeface="Montserrat Medium"/>
                <a:sym typeface="Montserrat Medium"/>
              </a:rPr>
              <a:t>Committed</a:t>
            </a:r>
            <a:endParaRPr kumimoji="0" sz="1700" b="0" i="0" u="none" strike="noStrike" kern="0" cap="none" spc="0" normalizeH="0" baseline="0" noProof="0">
              <a:ln>
                <a:noFill/>
              </a:ln>
              <a:solidFill>
                <a:srgbClr val="002060"/>
              </a:solidFill>
              <a:effectLst/>
              <a:uLnTx/>
              <a:uFillTx/>
              <a:latin typeface="Montserrat Medium"/>
              <a:ea typeface="Montserrat Medium"/>
              <a:cs typeface="Montserrat Medium"/>
              <a:sym typeface="Montserrat Medium"/>
            </a:endParaRPr>
          </a:p>
        </p:txBody>
      </p:sp>
      <p:sp>
        <p:nvSpPr>
          <p:cNvPr id="1164" name="Google Shape;1164;p74"/>
          <p:cNvSpPr/>
          <p:nvPr/>
        </p:nvSpPr>
        <p:spPr>
          <a:xfrm>
            <a:off x="6197350" y="2718450"/>
            <a:ext cx="1988400" cy="468600"/>
          </a:xfrm>
          <a:prstGeom prst="roundRect">
            <a:avLst>
              <a:gd name="adj" fmla="val 16667"/>
            </a:avLst>
          </a:prstGeom>
          <a:solidFill>
            <a:srgbClr val="F9CB9C"/>
          </a:solidFill>
          <a:ln w="952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700" b="0" i="0" u="none" strike="noStrike" kern="0" cap="none" spc="0" normalizeH="0" baseline="0" noProof="0">
                <a:ln>
                  <a:noFill/>
                </a:ln>
                <a:solidFill>
                  <a:srgbClr val="002060"/>
                </a:solidFill>
                <a:effectLst/>
                <a:uLnTx/>
                <a:uFillTx/>
                <a:latin typeface="Montserrat Medium"/>
                <a:ea typeface="Montserrat Medium"/>
                <a:cs typeface="Montserrat Medium"/>
                <a:sym typeface="Montserrat Medium"/>
              </a:rPr>
              <a:t>Influential</a:t>
            </a:r>
            <a:endParaRPr kumimoji="0" sz="1700" b="0" i="0" u="none" strike="noStrike" kern="0" cap="none" spc="0" normalizeH="0" baseline="0" noProof="0">
              <a:ln>
                <a:noFill/>
              </a:ln>
              <a:solidFill>
                <a:srgbClr val="002060"/>
              </a:solidFill>
              <a:effectLst/>
              <a:uLnTx/>
              <a:uFillTx/>
              <a:latin typeface="Montserrat Medium"/>
              <a:ea typeface="Montserrat Medium"/>
              <a:cs typeface="Montserrat Medium"/>
              <a:sym typeface="Montserrat Medium"/>
            </a:endParaRPr>
          </a:p>
        </p:txBody>
      </p:sp>
      <p:cxnSp>
        <p:nvCxnSpPr>
          <p:cNvPr id="1165" name="Google Shape;1165;p74"/>
          <p:cNvCxnSpPr>
            <a:endCxn id="1160" idx="3"/>
          </p:cNvCxnSpPr>
          <p:nvPr/>
        </p:nvCxnSpPr>
        <p:spPr>
          <a:xfrm rot="10800000">
            <a:off x="2722050" y="1753125"/>
            <a:ext cx="1318800" cy="571200"/>
          </a:xfrm>
          <a:prstGeom prst="straightConnector1">
            <a:avLst/>
          </a:prstGeom>
          <a:noFill/>
          <a:ln w="19050" cap="flat" cmpd="sng">
            <a:solidFill>
              <a:schemeClr val="dk2"/>
            </a:solidFill>
            <a:prstDash val="solid"/>
            <a:round/>
            <a:headEnd type="none" w="med" len="med"/>
            <a:tailEnd type="triangle" w="med" len="med"/>
          </a:ln>
        </p:spPr>
      </p:cxnSp>
      <p:cxnSp>
        <p:nvCxnSpPr>
          <p:cNvPr id="1166" name="Google Shape;1166;p74"/>
          <p:cNvCxnSpPr>
            <a:endCxn id="1163" idx="1"/>
          </p:cNvCxnSpPr>
          <p:nvPr/>
        </p:nvCxnSpPr>
        <p:spPr>
          <a:xfrm rot="10800000" flipH="1">
            <a:off x="4927450" y="1753125"/>
            <a:ext cx="1269900" cy="679200"/>
          </a:xfrm>
          <a:prstGeom prst="straightConnector1">
            <a:avLst/>
          </a:prstGeom>
          <a:noFill/>
          <a:ln w="19050" cap="flat" cmpd="sng">
            <a:solidFill>
              <a:schemeClr val="dk2"/>
            </a:solidFill>
            <a:prstDash val="solid"/>
            <a:round/>
            <a:headEnd type="none" w="med" len="med"/>
            <a:tailEnd type="triangle" w="med" len="med"/>
          </a:ln>
        </p:spPr>
      </p:cxnSp>
      <p:cxnSp>
        <p:nvCxnSpPr>
          <p:cNvPr id="1167" name="Google Shape;1167;p74"/>
          <p:cNvCxnSpPr>
            <a:stCxn id="1168" idx="1"/>
            <a:endCxn id="1161" idx="3"/>
          </p:cNvCxnSpPr>
          <p:nvPr/>
        </p:nvCxnSpPr>
        <p:spPr>
          <a:xfrm flipH="1">
            <a:off x="2722050" y="2764050"/>
            <a:ext cx="1107600" cy="188700"/>
          </a:xfrm>
          <a:prstGeom prst="straightConnector1">
            <a:avLst/>
          </a:prstGeom>
          <a:noFill/>
          <a:ln w="19050" cap="flat" cmpd="sng">
            <a:solidFill>
              <a:schemeClr val="dk2"/>
            </a:solidFill>
            <a:prstDash val="solid"/>
            <a:round/>
            <a:headEnd type="none" w="med" len="med"/>
            <a:tailEnd type="triangle" w="med" len="med"/>
          </a:ln>
        </p:spPr>
      </p:cxnSp>
      <p:cxnSp>
        <p:nvCxnSpPr>
          <p:cNvPr id="1169" name="Google Shape;1169;p74"/>
          <p:cNvCxnSpPr>
            <a:endCxn id="1162" idx="3"/>
          </p:cNvCxnSpPr>
          <p:nvPr/>
        </p:nvCxnSpPr>
        <p:spPr>
          <a:xfrm flipH="1">
            <a:off x="2722050" y="3228075"/>
            <a:ext cx="1336200" cy="924300"/>
          </a:xfrm>
          <a:prstGeom prst="straightConnector1">
            <a:avLst/>
          </a:prstGeom>
          <a:noFill/>
          <a:ln w="19050" cap="flat" cmpd="sng">
            <a:solidFill>
              <a:schemeClr val="dk2"/>
            </a:solidFill>
            <a:prstDash val="solid"/>
            <a:round/>
            <a:headEnd type="none" w="med" len="med"/>
            <a:tailEnd type="triangle" w="med" len="med"/>
          </a:ln>
        </p:spPr>
      </p:cxnSp>
      <p:cxnSp>
        <p:nvCxnSpPr>
          <p:cNvPr id="1170" name="Google Shape;1170;p74"/>
          <p:cNvCxnSpPr>
            <a:stCxn id="1168" idx="3"/>
            <a:endCxn id="1164" idx="1"/>
          </p:cNvCxnSpPr>
          <p:nvPr/>
        </p:nvCxnSpPr>
        <p:spPr>
          <a:xfrm>
            <a:off x="5089750" y="2764050"/>
            <a:ext cx="1107600" cy="188700"/>
          </a:xfrm>
          <a:prstGeom prst="straightConnector1">
            <a:avLst/>
          </a:prstGeom>
          <a:noFill/>
          <a:ln w="19050" cap="flat" cmpd="sng">
            <a:solidFill>
              <a:schemeClr val="dk2"/>
            </a:solidFill>
            <a:prstDash val="solid"/>
            <a:round/>
            <a:headEnd type="none" w="med" len="med"/>
            <a:tailEnd type="triangle" w="med" len="med"/>
          </a:ln>
        </p:spPr>
      </p:cxnSp>
      <p:sp>
        <p:nvSpPr>
          <p:cNvPr id="1171" name="Google Shape;1171;p74"/>
          <p:cNvSpPr txBox="1"/>
          <p:nvPr/>
        </p:nvSpPr>
        <p:spPr>
          <a:xfrm>
            <a:off x="3829700" y="1698075"/>
            <a:ext cx="1410600" cy="329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600" b="0" i="0" u="none" strike="noStrike" kern="0" cap="none" spc="0" normalizeH="0" baseline="0" noProof="0" dirty="0">
                <a:ln>
                  <a:noFill/>
                </a:ln>
                <a:solidFill>
                  <a:srgbClr val="000000"/>
                </a:solidFill>
                <a:effectLst/>
                <a:uLnTx/>
                <a:uFillTx/>
                <a:latin typeface="Barlow Medium"/>
                <a:ea typeface="Barlow Medium"/>
                <a:cs typeface="Barlow Medium"/>
                <a:sym typeface="Barlow Medium"/>
              </a:rPr>
              <a:t>Scrum Master</a:t>
            </a:r>
            <a:endParaRPr kumimoji="0" sz="1600" b="0" i="0" u="none" strike="noStrike" kern="0" cap="none" spc="0" normalizeH="0" baseline="0" noProof="0" dirty="0">
              <a:ln>
                <a:noFill/>
              </a:ln>
              <a:solidFill>
                <a:srgbClr val="000000"/>
              </a:solidFill>
              <a:effectLst/>
              <a:uLnTx/>
              <a:uFillTx/>
              <a:latin typeface="Barlow Medium"/>
              <a:ea typeface="Barlow Medium"/>
              <a:cs typeface="Barlow Medium"/>
              <a:sym typeface="Barlow Medium"/>
            </a:endParaRPr>
          </a:p>
        </p:txBody>
      </p:sp>
      <p:sp>
        <p:nvSpPr>
          <p:cNvPr id="1172" name="Google Shape;1172;p74"/>
          <p:cNvSpPr/>
          <p:nvPr/>
        </p:nvSpPr>
        <p:spPr>
          <a:xfrm>
            <a:off x="6197350" y="3918063"/>
            <a:ext cx="1988400" cy="468600"/>
          </a:xfrm>
          <a:prstGeom prst="roundRect">
            <a:avLst>
              <a:gd name="adj" fmla="val 16667"/>
            </a:avLst>
          </a:prstGeom>
          <a:solidFill>
            <a:srgbClr val="F9CB9C"/>
          </a:solidFill>
          <a:ln w="952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700" b="0" i="0" u="none" strike="noStrike" kern="0" cap="none" spc="0" normalizeH="0" baseline="0" noProof="0">
                <a:ln>
                  <a:noFill/>
                </a:ln>
                <a:solidFill>
                  <a:srgbClr val="002060"/>
                </a:solidFill>
                <a:effectLst/>
                <a:uLnTx/>
                <a:uFillTx/>
                <a:latin typeface="Montserrat Medium"/>
                <a:ea typeface="Montserrat Medium"/>
                <a:cs typeface="Montserrat Medium"/>
                <a:sym typeface="Montserrat Medium"/>
              </a:rPr>
              <a:t>Knowledgeable</a:t>
            </a:r>
            <a:endParaRPr kumimoji="0" sz="1700" b="0" i="0" u="none" strike="noStrike" kern="0" cap="none" spc="0" normalizeH="0" baseline="0" noProof="0">
              <a:ln>
                <a:noFill/>
              </a:ln>
              <a:solidFill>
                <a:srgbClr val="002060"/>
              </a:solidFill>
              <a:effectLst/>
              <a:uLnTx/>
              <a:uFillTx/>
              <a:latin typeface="Montserrat Medium"/>
              <a:ea typeface="Montserrat Medium"/>
              <a:cs typeface="Montserrat Medium"/>
              <a:sym typeface="Montserrat Medium"/>
            </a:endParaRPr>
          </a:p>
        </p:txBody>
      </p:sp>
      <p:cxnSp>
        <p:nvCxnSpPr>
          <p:cNvPr id="1173" name="Google Shape;1173;p74"/>
          <p:cNvCxnSpPr>
            <a:endCxn id="1172" idx="1"/>
          </p:cNvCxnSpPr>
          <p:nvPr/>
        </p:nvCxnSpPr>
        <p:spPr>
          <a:xfrm>
            <a:off x="4923250" y="3172863"/>
            <a:ext cx="1274100" cy="979500"/>
          </a:xfrm>
          <a:prstGeom prst="straightConnector1">
            <a:avLst/>
          </a:prstGeom>
          <a:noFill/>
          <a:ln w="19050" cap="flat" cmpd="sng">
            <a:solidFill>
              <a:schemeClr val="dk2"/>
            </a:solidFill>
            <a:prstDash val="solid"/>
            <a:round/>
            <a:headEnd type="none" w="med" len="med"/>
            <a:tailEnd type="triangle" w="med" len="med"/>
          </a:ln>
        </p:spPr>
      </p:cxnSp>
      <p:pic>
        <p:nvPicPr>
          <p:cNvPr id="1174" name="Google Shape;1174;p74"/>
          <p:cNvPicPr preferRelativeResize="0"/>
          <p:nvPr/>
        </p:nvPicPr>
        <p:blipFill>
          <a:blip r:embed="rId3">
            <a:alphaModFix/>
          </a:blip>
          <a:stretch>
            <a:fillRect/>
          </a:stretch>
        </p:blipFill>
        <p:spPr>
          <a:xfrm>
            <a:off x="3829700" y="2082825"/>
            <a:ext cx="1260000" cy="1260000"/>
          </a:xfrm>
          <a:prstGeom prst="rect">
            <a:avLst/>
          </a:prstGeom>
          <a:noFill/>
          <a:ln>
            <a:noFill/>
          </a:ln>
        </p:spPr>
      </p:pic>
      <p:sp>
        <p:nvSpPr>
          <p:cNvPr id="1175" name="Google Shape;1175;p74"/>
          <p:cNvSpPr txBox="1"/>
          <p:nvPr/>
        </p:nvSpPr>
        <p:spPr>
          <a:xfrm>
            <a:off x="663000" y="640325"/>
            <a:ext cx="7818000" cy="6792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9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The</a:t>
            </a:r>
            <a:r>
              <a:rPr kumimoji="0" lang="tr-TR" sz="19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Scrum Master is </a:t>
            </a:r>
            <a:r>
              <a:rPr kumimoji="0" lang="tr-TR" sz="19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responsible</a:t>
            </a:r>
            <a:r>
              <a:rPr kumimoji="0" lang="tr-TR" sz="19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a:t>
            </a:r>
            <a:r>
              <a:rPr kumimoji="0" lang="tr-TR" sz="19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for</a:t>
            </a:r>
            <a:r>
              <a:rPr kumimoji="0" lang="tr-TR" sz="19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a:t>
            </a:r>
            <a:r>
              <a:rPr kumimoji="0" lang="tr-TR" sz="19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promoting</a:t>
            </a:r>
            <a:r>
              <a:rPr kumimoji="0" lang="tr-TR" sz="19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a:t>
            </a:r>
            <a:r>
              <a:rPr kumimoji="0" lang="tr-TR" sz="19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and</a:t>
            </a:r>
            <a:r>
              <a:rPr kumimoji="0" lang="tr-TR" sz="19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a:t>
            </a:r>
            <a:r>
              <a:rPr kumimoji="0" lang="tr-TR" sz="19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supporting</a:t>
            </a:r>
            <a:r>
              <a:rPr kumimoji="0" lang="tr-TR" sz="19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Scrum</a:t>
            </a:r>
            <a:endParaRPr kumimoji="0" sz="19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p7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ea typeface="+mn-ea"/>
                <a:cs typeface="Arial"/>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14</a:t>
            </a:fld>
            <a:endParaRPr kumimoji="0" sz="1200" b="1" i="0" u="none" strike="noStrike" kern="0" cap="none" spc="0" normalizeH="0" baseline="0" noProof="0">
              <a:ln>
                <a:noFill/>
              </a:ln>
              <a:solidFill>
                <a:srgbClr val="FFFFFF"/>
              </a:solidFill>
              <a:effectLst/>
              <a:uLnTx/>
              <a:uFillTx/>
              <a:latin typeface="Barlow Light"/>
              <a:ea typeface="+mn-ea"/>
              <a:cs typeface="Arial"/>
              <a:sym typeface="Barlow Light"/>
            </a:endParaRPr>
          </a:p>
        </p:txBody>
      </p:sp>
      <p:sp>
        <p:nvSpPr>
          <p:cNvPr id="1243" name="Google Shape;1243;p79"/>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80000"/>
              </a:lnSpc>
              <a:spcBef>
                <a:spcPts val="0"/>
              </a:spcBef>
              <a:spcAft>
                <a:spcPts val="0"/>
              </a:spcAft>
              <a:buClr>
                <a:srgbClr val="007BB9"/>
              </a:buClr>
              <a:buSzPts val="4800"/>
              <a:buFont typeface="Raleway SemiBold"/>
              <a:buNone/>
              <a:tabLst/>
              <a:defRPr/>
            </a:pPr>
            <a:r>
              <a:rPr kumimoji="0" lang="tr-TR" sz="4000" b="0" i="0" u="none" strike="noStrike" kern="0" cap="none" spc="0" normalizeH="0" baseline="0" noProof="0">
                <a:ln>
                  <a:noFill/>
                </a:ln>
                <a:solidFill>
                  <a:srgbClr val="741B47"/>
                </a:solidFill>
                <a:effectLst/>
                <a:uLnTx/>
                <a:uFillTx/>
                <a:latin typeface="Raleway Medium"/>
                <a:ea typeface="Raleway Medium"/>
                <a:cs typeface="Raleway Medium"/>
                <a:sym typeface="Raleway Medium"/>
              </a:rPr>
              <a:t>Development Team</a:t>
            </a:r>
            <a:endParaRPr kumimoji="0" sz="4000" b="0" i="0" u="none" strike="noStrike" kern="0" cap="none" spc="0" normalizeH="0" baseline="0" noProof="0">
              <a:ln>
                <a:noFill/>
              </a:ln>
              <a:solidFill>
                <a:srgbClr val="741B47"/>
              </a:solidFill>
              <a:effectLst/>
              <a:uLnTx/>
              <a:uFillTx/>
              <a:latin typeface="Raleway Medium"/>
              <a:ea typeface="Raleway Medium"/>
              <a:cs typeface="Raleway Medium"/>
              <a:sym typeface="Raleway Medium"/>
            </a:endParaRPr>
          </a:p>
        </p:txBody>
      </p:sp>
      <p:sp>
        <p:nvSpPr>
          <p:cNvPr id="1244" name="Google Shape;1244;p79"/>
          <p:cNvSpPr txBox="1"/>
          <p:nvPr/>
        </p:nvSpPr>
        <p:spPr>
          <a:xfrm>
            <a:off x="1188125" y="2322750"/>
            <a:ext cx="1949100" cy="329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600" b="0" i="0" u="none" strike="noStrike" kern="0" cap="none" spc="0" normalizeH="0" baseline="0" noProof="0">
                <a:ln>
                  <a:noFill/>
                </a:ln>
                <a:solidFill>
                  <a:srgbClr val="000000"/>
                </a:solidFill>
                <a:effectLst/>
                <a:uLnTx/>
                <a:uFillTx/>
                <a:latin typeface="Barlow Medium"/>
                <a:ea typeface="Barlow Medium"/>
                <a:cs typeface="Barlow Medium"/>
                <a:sym typeface="Barlow Medium"/>
              </a:rPr>
              <a:t>Development Team</a:t>
            </a:r>
            <a:endParaRPr kumimoji="0" sz="1600" b="0" i="0" u="none" strike="noStrike" kern="0" cap="none" spc="0" normalizeH="0" baseline="0" noProof="0">
              <a:ln>
                <a:noFill/>
              </a:ln>
              <a:solidFill>
                <a:srgbClr val="000000"/>
              </a:solidFill>
              <a:effectLst/>
              <a:uLnTx/>
              <a:uFillTx/>
              <a:latin typeface="Barlow Medium"/>
              <a:ea typeface="Barlow Medium"/>
              <a:cs typeface="Barlow Medium"/>
              <a:sym typeface="Barlow Medium"/>
            </a:endParaRPr>
          </a:p>
        </p:txBody>
      </p:sp>
      <p:sp>
        <p:nvSpPr>
          <p:cNvPr id="1245" name="Google Shape;1245;p79"/>
          <p:cNvSpPr txBox="1"/>
          <p:nvPr/>
        </p:nvSpPr>
        <p:spPr>
          <a:xfrm>
            <a:off x="477600" y="800200"/>
            <a:ext cx="8188800" cy="989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The</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Development Team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consists</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of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professionals</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who</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do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the</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work</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of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delivering</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a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potentially</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releasable</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Increment</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of “Done”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product</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at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the</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end</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of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each</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Sprint.</a:t>
            </a:r>
            <a:endParaRPr kumimoji="0"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endParaRPr>
          </a:p>
        </p:txBody>
      </p:sp>
      <p:pic>
        <p:nvPicPr>
          <p:cNvPr id="1246" name="Google Shape;1246;p79"/>
          <p:cNvPicPr preferRelativeResize="0"/>
          <p:nvPr/>
        </p:nvPicPr>
        <p:blipFill>
          <a:blip r:embed="rId3">
            <a:alphaModFix/>
          </a:blip>
          <a:stretch>
            <a:fillRect/>
          </a:stretch>
        </p:blipFill>
        <p:spPr>
          <a:xfrm>
            <a:off x="1495675" y="2716150"/>
            <a:ext cx="1260000" cy="1260000"/>
          </a:xfrm>
          <a:prstGeom prst="rect">
            <a:avLst/>
          </a:prstGeom>
          <a:noFill/>
          <a:ln>
            <a:noFill/>
          </a:ln>
        </p:spPr>
      </p:pic>
      <p:pic>
        <p:nvPicPr>
          <p:cNvPr id="1247" name="Google Shape;1247;p79"/>
          <p:cNvPicPr preferRelativeResize="0"/>
          <p:nvPr/>
        </p:nvPicPr>
        <p:blipFill>
          <a:blip r:embed="rId4">
            <a:alphaModFix/>
          </a:blip>
          <a:stretch>
            <a:fillRect/>
          </a:stretch>
        </p:blipFill>
        <p:spPr>
          <a:xfrm>
            <a:off x="5928550" y="2716150"/>
            <a:ext cx="1148000" cy="1148000"/>
          </a:xfrm>
          <a:prstGeom prst="rect">
            <a:avLst/>
          </a:prstGeom>
          <a:noFill/>
          <a:ln>
            <a:noFill/>
          </a:ln>
        </p:spPr>
      </p:pic>
      <p:sp>
        <p:nvSpPr>
          <p:cNvPr id="1248" name="Google Shape;1248;p79"/>
          <p:cNvSpPr txBox="1"/>
          <p:nvPr/>
        </p:nvSpPr>
        <p:spPr>
          <a:xfrm>
            <a:off x="5528000" y="2322750"/>
            <a:ext cx="1949100" cy="329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600" b="0" i="0" u="none" strike="noStrike" kern="0" cap="none" spc="0" normalizeH="0" baseline="0" noProof="0">
                <a:ln>
                  <a:noFill/>
                </a:ln>
                <a:solidFill>
                  <a:srgbClr val="000000"/>
                </a:solidFill>
                <a:effectLst/>
                <a:uLnTx/>
                <a:uFillTx/>
                <a:latin typeface="Barlow Medium"/>
                <a:ea typeface="Barlow Medium"/>
                <a:cs typeface="Barlow Medium"/>
                <a:sym typeface="Barlow Medium"/>
              </a:rPr>
              <a:t>Product Increment</a:t>
            </a:r>
            <a:endParaRPr kumimoji="0" sz="1600" b="0" i="0" u="none" strike="noStrike" kern="0" cap="none" spc="0" normalizeH="0" baseline="0" noProof="0">
              <a:ln>
                <a:noFill/>
              </a:ln>
              <a:solidFill>
                <a:srgbClr val="000000"/>
              </a:solidFill>
              <a:effectLst/>
              <a:uLnTx/>
              <a:uFillTx/>
              <a:latin typeface="Barlow Medium"/>
              <a:ea typeface="Barlow Medium"/>
              <a:cs typeface="Barlow Medium"/>
              <a:sym typeface="Barlow Medium"/>
            </a:endParaRPr>
          </a:p>
        </p:txBody>
      </p:sp>
      <p:pic>
        <p:nvPicPr>
          <p:cNvPr id="1249" name="Google Shape;1249;p79"/>
          <p:cNvPicPr preferRelativeResize="0"/>
          <p:nvPr/>
        </p:nvPicPr>
        <p:blipFill>
          <a:blip r:embed="rId5">
            <a:alphaModFix/>
          </a:blip>
          <a:stretch>
            <a:fillRect/>
          </a:stretch>
        </p:blipFill>
        <p:spPr>
          <a:xfrm>
            <a:off x="3467088" y="2071150"/>
            <a:ext cx="1905000" cy="1905000"/>
          </a:xfrm>
          <a:prstGeom prst="rect">
            <a:avLst/>
          </a:prstGeom>
          <a:noFill/>
          <a:ln>
            <a:noFill/>
          </a:ln>
        </p:spPr>
      </p:pic>
      <p:sp>
        <p:nvSpPr>
          <p:cNvPr id="1250" name="Google Shape;1250;p79"/>
          <p:cNvSpPr txBox="1"/>
          <p:nvPr/>
        </p:nvSpPr>
        <p:spPr>
          <a:xfrm>
            <a:off x="4038100" y="2790950"/>
            <a:ext cx="893700" cy="6264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400" b="0" i="0" u="none" strike="noStrike" kern="0" cap="none" spc="0" normalizeH="0" baseline="0" noProof="0">
                <a:ln>
                  <a:noFill/>
                </a:ln>
                <a:solidFill>
                  <a:srgbClr val="000000"/>
                </a:solidFill>
                <a:effectLst/>
                <a:uLnTx/>
                <a:uFillTx/>
                <a:latin typeface="Montserrat SemiBold"/>
                <a:ea typeface="Montserrat SemiBold"/>
                <a:cs typeface="Montserrat SemiBold"/>
                <a:sym typeface="Montserrat SemiBold"/>
              </a:rPr>
              <a:t>Each Sprint</a:t>
            </a:r>
            <a:endParaRPr kumimoji="0" sz="1400" b="0" i="0" u="none" strike="noStrike" kern="0" cap="none" spc="0" normalizeH="0" baseline="0" noProof="0">
              <a:ln>
                <a:noFill/>
              </a:ln>
              <a:solidFill>
                <a:srgbClr val="000000"/>
              </a:solidFill>
              <a:effectLst/>
              <a:uLnTx/>
              <a:uFillTx/>
              <a:latin typeface="Montserrat SemiBold"/>
              <a:ea typeface="Montserrat SemiBold"/>
              <a:cs typeface="Montserrat SemiBold"/>
              <a:sym typeface="Montserrat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798"/>
        <p:cNvGrpSpPr/>
        <p:nvPr/>
      </p:nvGrpSpPr>
      <p:grpSpPr>
        <a:xfrm>
          <a:off x="0" y="0"/>
          <a:ext cx="0" cy="0"/>
          <a:chOff x="0" y="0"/>
          <a:chExt cx="0" cy="0"/>
        </a:xfrm>
      </p:grpSpPr>
      <p:sp>
        <p:nvSpPr>
          <p:cNvPr id="799" name="Google Shape;799;p35"/>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5"/>
          <p:cNvSpPr txBox="1"/>
          <p:nvPr/>
        </p:nvSpPr>
        <p:spPr>
          <a:xfrm>
            <a:off x="956400" y="2211375"/>
            <a:ext cx="3129900" cy="77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6000">
                <a:solidFill>
                  <a:srgbClr val="FFFFFF"/>
                </a:solidFill>
                <a:latin typeface="Proxima Nova Semibold"/>
                <a:ea typeface="Proxima Nova Semibold"/>
                <a:cs typeface="Proxima Nova Semibold"/>
                <a:sym typeface="Proxima Nova Semibold"/>
              </a:rPr>
              <a:t>True</a:t>
            </a:r>
            <a:endParaRPr sz="6000">
              <a:solidFill>
                <a:srgbClr val="FFFFFF"/>
              </a:solidFill>
              <a:latin typeface="Proxima Nova Semibold"/>
              <a:ea typeface="Proxima Nova Semibold"/>
              <a:cs typeface="Proxima Nova Semibold"/>
              <a:sym typeface="Proxima Nova Semibold"/>
            </a:endParaRPr>
          </a:p>
        </p:txBody>
      </p:sp>
      <p:sp>
        <p:nvSpPr>
          <p:cNvPr id="801" name="Google Shape;801;p35"/>
          <p:cNvSpPr txBox="1"/>
          <p:nvPr/>
        </p:nvSpPr>
        <p:spPr>
          <a:xfrm>
            <a:off x="5113875" y="2235575"/>
            <a:ext cx="3129600" cy="77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6000">
                <a:solidFill>
                  <a:srgbClr val="FFFFFF"/>
                </a:solidFill>
                <a:latin typeface="Proxima Nova Semibold"/>
                <a:ea typeface="Proxima Nova Semibold"/>
                <a:cs typeface="Proxima Nova Semibold"/>
                <a:sym typeface="Proxima Nova Semibold"/>
              </a:rPr>
              <a:t>False</a:t>
            </a:r>
            <a:endParaRPr sz="6000">
              <a:solidFill>
                <a:srgbClr val="FFFFFF"/>
              </a:solidFill>
              <a:latin typeface="Proxima Nova Semibold"/>
              <a:ea typeface="Proxima Nova Semibold"/>
              <a:cs typeface="Proxima Nova Semibold"/>
              <a:sym typeface="Proxima Nova Semibold"/>
            </a:endParaRPr>
          </a:p>
        </p:txBody>
      </p:sp>
      <p:sp>
        <p:nvSpPr>
          <p:cNvPr id="802" name="Google Shape;802;p35"/>
          <p:cNvSpPr/>
          <p:nvPr/>
        </p:nvSpPr>
        <p:spPr>
          <a:xfrm>
            <a:off x="593100" y="2322000"/>
            <a:ext cx="7957800" cy="20487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5"/>
          <p:cNvSpPr txBox="1">
            <a:spLocks noGrp="1"/>
          </p:cNvSpPr>
          <p:nvPr>
            <p:ph type="title"/>
          </p:nvPr>
        </p:nvSpPr>
        <p:spPr>
          <a:xfrm>
            <a:off x="821550" y="2512350"/>
            <a:ext cx="7422000" cy="166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tr-TR" sz="3200">
                <a:solidFill>
                  <a:srgbClr val="0A3534"/>
                </a:solidFill>
                <a:latin typeface="Proxima Nova Semibold"/>
                <a:ea typeface="Proxima Nova Semibold"/>
                <a:cs typeface="Proxima Nova Semibold"/>
                <a:sym typeface="Proxima Nova Semibold"/>
              </a:rPr>
              <a:t>What is the role of the Scrum Master?</a:t>
            </a:r>
            <a:endParaRPr sz="3200">
              <a:solidFill>
                <a:srgbClr val="0A3534"/>
              </a:solidFill>
              <a:latin typeface="Proxima Nova Semibold"/>
              <a:ea typeface="Proxima Nova Semibold"/>
              <a:cs typeface="Proxima Nova Semibold"/>
              <a:sym typeface="Proxima Nova Semibold"/>
            </a:endParaRPr>
          </a:p>
        </p:txBody>
      </p:sp>
      <p:pic>
        <p:nvPicPr>
          <p:cNvPr id="804" name="Google Shape;804;p35"/>
          <p:cNvPicPr preferRelativeResize="0"/>
          <p:nvPr/>
        </p:nvPicPr>
        <p:blipFill>
          <a:blip r:embed="rId3">
            <a:alphaModFix/>
          </a:blip>
          <a:stretch>
            <a:fillRect/>
          </a:stretch>
        </p:blipFill>
        <p:spPr>
          <a:xfrm>
            <a:off x="3705575" y="354450"/>
            <a:ext cx="1732850" cy="1732850"/>
          </a:xfrm>
          <a:prstGeom prst="rect">
            <a:avLst/>
          </a:prstGeom>
          <a:noFill/>
          <a:ln>
            <a:noFill/>
          </a:ln>
        </p:spPr>
      </p:pic>
      <p:pic>
        <p:nvPicPr>
          <p:cNvPr id="805" name="Google Shape;805;p35">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806" name="Google Shape;806;p35">
            <a:hlinkClick r:id="rId6"/>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36"/>
          <p:cNvSpPr txBox="1">
            <a:spLocks noGrp="1"/>
          </p:cNvSpPr>
          <p:nvPr>
            <p:ph type="ctrTitle"/>
          </p:nvPr>
        </p:nvSpPr>
        <p:spPr>
          <a:xfrm>
            <a:off x="1030325" y="1978199"/>
            <a:ext cx="4676700" cy="11871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rgbClr val="741B47"/>
              </a:buClr>
              <a:buSzPts val="3600"/>
              <a:buNone/>
            </a:pPr>
            <a:r>
              <a:rPr lang="tr-TR">
                <a:solidFill>
                  <a:srgbClr val="741B47"/>
                </a:solidFill>
                <a:latin typeface="Raleway Medium"/>
                <a:ea typeface="Raleway Medium"/>
                <a:cs typeface="Raleway Medium"/>
                <a:sym typeface="Raleway Medium"/>
              </a:rPr>
              <a:t>Epic, User Story and Task</a:t>
            </a:r>
            <a:endParaRPr/>
          </a:p>
        </p:txBody>
      </p:sp>
      <p:sp>
        <p:nvSpPr>
          <p:cNvPr id="812" name="Google Shape;812;p36"/>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1">
                <a:solidFill>
                  <a:schemeClr val="lt1"/>
                </a:solidFill>
                <a:latin typeface="Barlow"/>
                <a:ea typeface="Barlow"/>
                <a:cs typeface="Barlow"/>
                <a:sym typeface="Barlow"/>
              </a:rPr>
              <a:t>3</a:t>
            </a:r>
            <a:endParaRPr sz="3600" b="1" i="0" u="none" strike="noStrike" cap="none">
              <a:solidFill>
                <a:schemeClr val="lt1"/>
              </a:solidFill>
              <a:latin typeface="Barlow"/>
              <a:ea typeface="Barlow"/>
              <a:cs typeface="Barlow"/>
              <a:sym typeface="Barlow"/>
            </a:endParaRPr>
          </a:p>
        </p:txBody>
      </p:sp>
      <p:grpSp>
        <p:nvGrpSpPr>
          <p:cNvPr id="813" name="Google Shape;813;p36"/>
          <p:cNvGrpSpPr/>
          <p:nvPr/>
        </p:nvGrpSpPr>
        <p:grpSpPr>
          <a:xfrm>
            <a:off x="5435079" y="912423"/>
            <a:ext cx="3239723" cy="3318665"/>
            <a:chOff x="2270525" y="117216"/>
            <a:chExt cx="4650765" cy="4762722"/>
          </a:xfrm>
        </p:grpSpPr>
        <p:sp>
          <p:nvSpPr>
            <p:cNvPr id="814" name="Google Shape;814;p36"/>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5" name="Google Shape;815;p36"/>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6" name="Google Shape;816;p36"/>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7" name="Google Shape;817;p36"/>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8" name="Google Shape;818;p36"/>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9" name="Google Shape;819;p36"/>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0" name="Google Shape;820;p36"/>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1" name="Google Shape;821;p36"/>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2" name="Google Shape;822;p36"/>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3" name="Google Shape;823;p36"/>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4" name="Google Shape;824;p36"/>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5" name="Google Shape;825;p36"/>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6" name="Google Shape;826;p36"/>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7" name="Google Shape;827;p36"/>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8" name="Google Shape;828;p36"/>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9" name="Google Shape;829;p36"/>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0" name="Google Shape;830;p36"/>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1" name="Google Shape;831;p36"/>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2" name="Google Shape;832;p36"/>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3" name="Google Shape;833;p36"/>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4" name="Google Shape;834;p36"/>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835" name="Google Shape;835;p36"/>
            <p:cNvGrpSpPr/>
            <p:nvPr/>
          </p:nvGrpSpPr>
          <p:grpSpPr>
            <a:xfrm>
              <a:off x="4031993" y="117216"/>
              <a:ext cx="2889297" cy="3901793"/>
              <a:chOff x="5533368" y="1047716"/>
              <a:chExt cx="2889297" cy="3901793"/>
            </a:xfrm>
          </p:grpSpPr>
          <p:sp>
            <p:nvSpPr>
              <p:cNvPr id="836" name="Google Shape;836;p36"/>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7" name="Google Shape;837;p36"/>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8" name="Google Shape;838;p36"/>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9" name="Google Shape;839;p36"/>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0" name="Google Shape;840;p36"/>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1" name="Google Shape;841;p36"/>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2" name="Google Shape;842;p36"/>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3" name="Google Shape;843;p36"/>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4" name="Google Shape;844;p36"/>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5" name="Google Shape;845;p36"/>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6" name="Google Shape;846;p36"/>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7" name="Google Shape;847;p36"/>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8" name="Google Shape;848;p36"/>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9" name="Google Shape;849;p36"/>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0" name="Google Shape;850;p36"/>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1" name="Google Shape;851;p36"/>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2" name="Google Shape;852;p36"/>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3" name="Google Shape;853;p36"/>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4" name="Google Shape;854;p36"/>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5" name="Google Shape;855;p36"/>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6" name="Google Shape;856;p36"/>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7" name="Google Shape;857;p36"/>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8" name="Google Shape;858;p36"/>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9" name="Google Shape;859;p36"/>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0" name="Google Shape;860;p36"/>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1" name="Google Shape;861;p36"/>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2" name="Google Shape;862;p36"/>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3" name="Google Shape;863;p36"/>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4" name="Google Shape;864;p36"/>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5" name="Google Shape;865;p36"/>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6" name="Google Shape;866;p36"/>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7" name="Google Shape;867;p36"/>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8" name="Google Shape;868;p36"/>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9" name="Google Shape;869;p36"/>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0" name="Google Shape;870;p36"/>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1" name="Google Shape;871;p36"/>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2" name="Google Shape;872;p36"/>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3" name="Google Shape;873;p36"/>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4" name="Google Shape;874;p36"/>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5" name="Google Shape;875;p36"/>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876" name="Google Shape;876;p36"/>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7" name="Google Shape;877;p36"/>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8" name="Google Shape;878;p36"/>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9" name="Google Shape;879;p36"/>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0" name="Google Shape;880;p36"/>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1" name="Google Shape;881;p36"/>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2" name="Google Shape;882;p36"/>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3" name="Google Shape;883;p36"/>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4" name="Google Shape;884;p36"/>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5" name="Google Shape;885;p36"/>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6" name="Google Shape;886;p36"/>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7" name="Google Shape;887;p36"/>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8" name="Google Shape;888;p36"/>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9" name="Google Shape;889;p36"/>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0" name="Google Shape;890;p36"/>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1" name="Google Shape;891;p36"/>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2" name="Google Shape;892;p36"/>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3" name="Google Shape;893;p36"/>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4" name="Google Shape;894;p36"/>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5" name="Google Shape;895;p36"/>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6" name="Google Shape;896;p36"/>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7" name="Google Shape;897;p36"/>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8" name="Google Shape;898;p36"/>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9" name="Google Shape;899;p36"/>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0" name="Google Shape;900;p36"/>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1" name="Google Shape;901;p36"/>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2" name="Google Shape;902;p36"/>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3" name="Google Shape;903;p36"/>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4" name="Google Shape;904;p36"/>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905" name="Google Shape;905;p36"/>
            <p:cNvGrpSpPr/>
            <p:nvPr/>
          </p:nvGrpSpPr>
          <p:grpSpPr>
            <a:xfrm flipH="1">
              <a:off x="2865276" y="3434799"/>
              <a:ext cx="598186" cy="1340314"/>
              <a:chOff x="4210728" y="4525714"/>
              <a:chExt cx="546438" cy="1224366"/>
            </a:xfrm>
          </p:grpSpPr>
          <p:sp>
            <p:nvSpPr>
              <p:cNvPr id="906" name="Google Shape;906;p36"/>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7" name="Google Shape;907;p36"/>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8" name="Google Shape;908;p36"/>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9" name="Google Shape;909;p36"/>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0" name="Google Shape;910;p36"/>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1" name="Google Shape;911;p36"/>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2" name="Google Shape;912;p36"/>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3" name="Google Shape;913;p36"/>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4" name="Google Shape;914;p36"/>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5" name="Google Shape;915;p36"/>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6" name="Google Shape;916;p36"/>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7" name="Google Shape;917;p36"/>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8" name="Google Shape;918;p36"/>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3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17</a:t>
            </a:fld>
            <a:endParaRPr/>
          </a:p>
        </p:txBody>
      </p:sp>
      <p:sp>
        <p:nvSpPr>
          <p:cNvPr id="924" name="Google Shape;924;p37"/>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Epic, User Story and Task</a:t>
            </a:r>
            <a:endParaRPr sz="4000">
              <a:solidFill>
                <a:srgbClr val="741B47"/>
              </a:solidFill>
              <a:latin typeface="Raleway Medium"/>
              <a:ea typeface="Raleway Medium"/>
              <a:cs typeface="Raleway Medium"/>
              <a:sym typeface="Raleway Medium"/>
            </a:endParaRPr>
          </a:p>
        </p:txBody>
      </p:sp>
      <p:pic>
        <p:nvPicPr>
          <p:cNvPr id="925" name="Google Shape;925;p37"/>
          <p:cNvPicPr preferRelativeResize="0"/>
          <p:nvPr/>
        </p:nvPicPr>
        <p:blipFill>
          <a:blip r:embed="rId3">
            <a:alphaModFix/>
          </a:blip>
          <a:stretch>
            <a:fillRect/>
          </a:stretch>
        </p:blipFill>
        <p:spPr>
          <a:xfrm>
            <a:off x="541037" y="691900"/>
            <a:ext cx="8061925" cy="41546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3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18</a:t>
            </a:fld>
            <a:endParaRPr/>
          </a:p>
        </p:txBody>
      </p:sp>
      <p:sp>
        <p:nvSpPr>
          <p:cNvPr id="931" name="Google Shape;931;p38"/>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Epic</a:t>
            </a:r>
            <a:endParaRPr sz="4000">
              <a:solidFill>
                <a:srgbClr val="741B47"/>
              </a:solidFill>
              <a:latin typeface="Raleway Medium"/>
              <a:ea typeface="Raleway Medium"/>
              <a:cs typeface="Raleway Medium"/>
              <a:sym typeface="Raleway Medium"/>
            </a:endParaRPr>
          </a:p>
        </p:txBody>
      </p:sp>
      <p:pic>
        <p:nvPicPr>
          <p:cNvPr id="932" name="Google Shape;932;p38"/>
          <p:cNvPicPr preferRelativeResize="0"/>
          <p:nvPr/>
        </p:nvPicPr>
        <p:blipFill>
          <a:blip r:embed="rId3">
            <a:alphaModFix/>
          </a:blip>
          <a:stretch>
            <a:fillRect/>
          </a:stretch>
        </p:blipFill>
        <p:spPr>
          <a:xfrm>
            <a:off x="304800" y="3201101"/>
            <a:ext cx="8344225" cy="1848103"/>
          </a:xfrm>
          <a:prstGeom prst="rect">
            <a:avLst/>
          </a:prstGeom>
          <a:noFill/>
          <a:ln>
            <a:noFill/>
          </a:ln>
        </p:spPr>
      </p:pic>
      <p:pic>
        <p:nvPicPr>
          <p:cNvPr id="933" name="Google Shape;933;p38"/>
          <p:cNvPicPr preferRelativeResize="0"/>
          <p:nvPr/>
        </p:nvPicPr>
        <p:blipFill>
          <a:blip r:embed="rId4">
            <a:alphaModFix/>
          </a:blip>
          <a:stretch>
            <a:fillRect/>
          </a:stretch>
        </p:blipFill>
        <p:spPr>
          <a:xfrm>
            <a:off x="675300" y="900750"/>
            <a:ext cx="2123600" cy="2123600"/>
          </a:xfrm>
          <a:prstGeom prst="rect">
            <a:avLst/>
          </a:prstGeom>
          <a:noFill/>
          <a:ln>
            <a:noFill/>
          </a:ln>
        </p:spPr>
      </p:pic>
      <p:sp>
        <p:nvSpPr>
          <p:cNvPr id="934" name="Google Shape;934;p38"/>
          <p:cNvSpPr txBox="1"/>
          <p:nvPr/>
        </p:nvSpPr>
        <p:spPr>
          <a:xfrm>
            <a:off x="3425600" y="824550"/>
            <a:ext cx="5175300" cy="549000"/>
          </a:xfrm>
          <a:prstGeom prst="rect">
            <a:avLst/>
          </a:prstGeom>
          <a:solidFill>
            <a:srgbClr val="F4CCCC"/>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457200" lvl="0" indent="-342900" algn="l" rtl="0">
              <a:spcBef>
                <a:spcPts val="0"/>
              </a:spcBef>
              <a:spcAft>
                <a:spcPts val="0"/>
              </a:spcAft>
              <a:buClr>
                <a:srgbClr val="FF0000"/>
              </a:buClr>
              <a:buSzPts val="1800"/>
              <a:buFont typeface="Montserrat Medium"/>
              <a:buChar char="●"/>
            </a:pPr>
            <a:r>
              <a:rPr lang="tr-TR" sz="1800">
                <a:latin typeface="Montserrat Medium"/>
                <a:ea typeface="Montserrat Medium"/>
                <a:cs typeface="Montserrat Medium"/>
                <a:sym typeface="Montserrat Medium"/>
              </a:rPr>
              <a:t>Big chunk of work.</a:t>
            </a:r>
            <a:endParaRPr sz="1800">
              <a:latin typeface="Montserrat Medium"/>
              <a:ea typeface="Montserrat Medium"/>
              <a:cs typeface="Montserrat Medium"/>
              <a:sym typeface="Montserrat Medium"/>
            </a:endParaRPr>
          </a:p>
        </p:txBody>
      </p:sp>
      <p:sp>
        <p:nvSpPr>
          <p:cNvPr id="935" name="Google Shape;935;p38"/>
          <p:cNvSpPr txBox="1"/>
          <p:nvPr/>
        </p:nvSpPr>
        <p:spPr>
          <a:xfrm>
            <a:off x="3425600" y="1649950"/>
            <a:ext cx="5175300" cy="549000"/>
          </a:xfrm>
          <a:prstGeom prst="rect">
            <a:avLst/>
          </a:prstGeom>
          <a:solidFill>
            <a:srgbClr val="F4CCCC"/>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FF0000"/>
              </a:buClr>
              <a:buSzPts val="1800"/>
              <a:buFont typeface="Montserrat Medium"/>
              <a:buChar char="●"/>
            </a:pPr>
            <a:r>
              <a:rPr lang="tr-TR" sz="1800">
                <a:latin typeface="Montserrat Medium"/>
                <a:ea typeface="Montserrat Medium"/>
                <a:cs typeface="Montserrat Medium"/>
                <a:sym typeface="Montserrat Medium"/>
              </a:rPr>
              <a:t>Few lines of description.</a:t>
            </a:r>
            <a:endParaRPr sz="1800">
              <a:latin typeface="Montserrat Medium"/>
              <a:ea typeface="Montserrat Medium"/>
              <a:cs typeface="Montserrat Medium"/>
              <a:sym typeface="Montserrat Medium"/>
            </a:endParaRPr>
          </a:p>
        </p:txBody>
      </p:sp>
      <p:sp>
        <p:nvSpPr>
          <p:cNvPr id="936" name="Google Shape;936;p38"/>
          <p:cNvSpPr txBox="1"/>
          <p:nvPr/>
        </p:nvSpPr>
        <p:spPr>
          <a:xfrm>
            <a:off x="3425600" y="2475350"/>
            <a:ext cx="5175300" cy="549000"/>
          </a:xfrm>
          <a:prstGeom prst="rect">
            <a:avLst/>
          </a:prstGeom>
          <a:solidFill>
            <a:srgbClr val="F4CCCC"/>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FF0000"/>
              </a:buClr>
              <a:buSzPts val="1800"/>
              <a:buFont typeface="Montserrat Medium"/>
              <a:buChar char="●"/>
            </a:pPr>
            <a:r>
              <a:rPr lang="tr-TR" sz="1800">
                <a:latin typeface="Montserrat Medium"/>
                <a:ea typeface="Montserrat Medium"/>
                <a:cs typeface="Montserrat Medium"/>
                <a:sym typeface="Montserrat Medium"/>
              </a:rPr>
              <a:t>More than one sprint to complete.</a:t>
            </a:r>
            <a:endParaRPr sz="1800">
              <a:latin typeface="Montserrat Medium"/>
              <a:ea typeface="Montserrat Medium"/>
              <a:cs typeface="Montserrat Medium"/>
              <a:sym typeface="Montserrat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3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19</a:t>
            </a:fld>
            <a:endParaRPr/>
          </a:p>
        </p:txBody>
      </p:sp>
      <p:sp>
        <p:nvSpPr>
          <p:cNvPr id="942" name="Google Shape;942;p39"/>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User Story</a:t>
            </a:r>
            <a:endParaRPr sz="4000">
              <a:solidFill>
                <a:srgbClr val="741B47"/>
              </a:solidFill>
              <a:latin typeface="Raleway Medium"/>
              <a:ea typeface="Raleway Medium"/>
              <a:cs typeface="Raleway Medium"/>
              <a:sym typeface="Raleway Medium"/>
            </a:endParaRPr>
          </a:p>
        </p:txBody>
      </p:sp>
      <p:pic>
        <p:nvPicPr>
          <p:cNvPr id="943" name="Google Shape;943;p39"/>
          <p:cNvPicPr preferRelativeResize="0"/>
          <p:nvPr/>
        </p:nvPicPr>
        <p:blipFill>
          <a:blip r:embed="rId3">
            <a:alphaModFix/>
          </a:blip>
          <a:stretch>
            <a:fillRect/>
          </a:stretch>
        </p:blipFill>
        <p:spPr>
          <a:xfrm>
            <a:off x="4767125" y="350913"/>
            <a:ext cx="3461050" cy="2964599"/>
          </a:xfrm>
          <a:prstGeom prst="rect">
            <a:avLst/>
          </a:prstGeom>
          <a:noFill/>
          <a:ln>
            <a:noFill/>
          </a:ln>
        </p:spPr>
      </p:pic>
      <p:pic>
        <p:nvPicPr>
          <p:cNvPr id="944" name="Google Shape;944;p39"/>
          <p:cNvPicPr preferRelativeResize="0"/>
          <p:nvPr/>
        </p:nvPicPr>
        <p:blipFill rotWithShape="1">
          <a:blip r:embed="rId4">
            <a:alphaModFix/>
          </a:blip>
          <a:srcRect/>
          <a:stretch/>
        </p:blipFill>
        <p:spPr>
          <a:xfrm>
            <a:off x="1668338" y="1438250"/>
            <a:ext cx="1099375" cy="1099375"/>
          </a:xfrm>
          <a:prstGeom prst="rect">
            <a:avLst/>
          </a:prstGeom>
          <a:noFill/>
          <a:ln>
            <a:noFill/>
          </a:ln>
        </p:spPr>
      </p:pic>
      <p:pic>
        <p:nvPicPr>
          <p:cNvPr id="945" name="Google Shape;945;p39"/>
          <p:cNvPicPr preferRelativeResize="0"/>
          <p:nvPr/>
        </p:nvPicPr>
        <p:blipFill>
          <a:blip r:embed="rId5">
            <a:alphaModFix/>
          </a:blip>
          <a:stretch>
            <a:fillRect/>
          </a:stretch>
        </p:blipFill>
        <p:spPr>
          <a:xfrm>
            <a:off x="1537713" y="2930825"/>
            <a:ext cx="1219200" cy="1219200"/>
          </a:xfrm>
          <a:prstGeom prst="rect">
            <a:avLst/>
          </a:prstGeom>
          <a:noFill/>
          <a:ln>
            <a:noFill/>
          </a:ln>
        </p:spPr>
      </p:pic>
      <p:pic>
        <p:nvPicPr>
          <p:cNvPr id="946" name="Google Shape;946;p39"/>
          <p:cNvPicPr preferRelativeResize="0"/>
          <p:nvPr/>
        </p:nvPicPr>
        <p:blipFill>
          <a:blip r:embed="rId6">
            <a:alphaModFix/>
          </a:blip>
          <a:stretch>
            <a:fillRect/>
          </a:stretch>
        </p:blipFill>
        <p:spPr>
          <a:xfrm>
            <a:off x="2888025" y="1438250"/>
            <a:ext cx="1219200" cy="1219200"/>
          </a:xfrm>
          <a:prstGeom prst="rect">
            <a:avLst/>
          </a:prstGeom>
          <a:noFill/>
          <a:ln>
            <a:noFill/>
          </a:ln>
        </p:spPr>
      </p:pic>
      <p:pic>
        <p:nvPicPr>
          <p:cNvPr id="947" name="Google Shape;947;p39"/>
          <p:cNvPicPr preferRelativeResize="0"/>
          <p:nvPr/>
        </p:nvPicPr>
        <p:blipFill>
          <a:blip r:embed="rId7">
            <a:alphaModFix/>
          </a:blip>
          <a:stretch>
            <a:fillRect/>
          </a:stretch>
        </p:blipFill>
        <p:spPr>
          <a:xfrm>
            <a:off x="2888025" y="2850188"/>
            <a:ext cx="1219200" cy="1219200"/>
          </a:xfrm>
          <a:prstGeom prst="rect">
            <a:avLst/>
          </a:prstGeom>
          <a:noFill/>
          <a:ln>
            <a:noFill/>
          </a:ln>
        </p:spPr>
      </p:pic>
      <p:sp>
        <p:nvSpPr>
          <p:cNvPr id="948" name="Google Shape;948;p39"/>
          <p:cNvSpPr/>
          <p:nvPr/>
        </p:nvSpPr>
        <p:spPr>
          <a:xfrm>
            <a:off x="921525" y="4262150"/>
            <a:ext cx="2451600" cy="468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900" b="1">
                <a:latin typeface="Montserrat"/>
                <a:ea typeface="Montserrat"/>
                <a:cs typeface="Montserrat"/>
                <a:sym typeface="Montserrat"/>
              </a:rPr>
              <a:t>Users</a:t>
            </a:r>
            <a:endParaRPr sz="1900" b="1">
              <a:latin typeface="Montserrat"/>
              <a:ea typeface="Montserrat"/>
              <a:cs typeface="Montserrat"/>
              <a:sym typeface="Montserrat"/>
            </a:endParaRPr>
          </a:p>
        </p:txBody>
      </p:sp>
      <p:pic>
        <p:nvPicPr>
          <p:cNvPr id="949" name="Google Shape;949;p39"/>
          <p:cNvPicPr preferRelativeResize="0"/>
          <p:nvPr/>
        </p:nvPicPr>
        <p:blipFill>
          <a:blip r:embed="rId3">
            <a:alphaModFix/>
          </a:blip>
          <a:stretch>
            <a:fillRect/>
          </a:stretch>
        </p:blipFill>
        <p:spPr>
          <a:xfrm>
            <a:off x="6500005" y="2552435"/>
            <a:ext cx="1629264" cy="1478139"/>
          </a:xfrm>
          <a:prstGeom prst="rect">
            <a:avLst/>
          </a:prstGeom>
          <a:noFill/>
          <a:ln>
            <a:noFill/>
          </a:ln>
        </p:spPr>
      </p:pic>
      <p:pic>
        <p:nvPicPr>
          <p:cNvPr id="950" name="Google Shape;950;p39"/>
          <p:cNvPicPr preferRelativeResize="0"/>
          <p:nvPr/>
        </p:nvPicPr>
        <p:blipFill>
          <a:blip r:embed="rId3">
            <a:alphaModFix/>
          </a:blip>
          <a:stretch>
            <a:fillRect/>
          </a:stretch>
        </p:blipFill>
        <p:spPr>
          <a:xfrm>
            <a:off x="4856519" y="2552449"/>
            <a:ext cx="1629264" cy="1478139"/>
          </a:xfrm>
          <a:prstGeom prst="rect">
            <a:avLst/>
          </a:prstGeom>
          <a:noFill/>
          <a:ln>
            <a:noFill/>
          </a:ln>
        </p:spPr>
      </p:pic>
      <p:sp>
        <p:nvSpPr>
          <p:cNvPr id="951" name="Google Shape;951;p39"/>
          <p:cNvSpPr/>
          <p:nvPr/>
        </p:nvSpPr>
        <p:spPr>
          <a:xfrm>
            <a:off x="921525" y="884925"/>
            <a:ext cx="2451600" cy="468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900" b="1">
                <a:latin typeface="Montserrat"/>
                <a:ea typeface="Montserrat"/>
                <a:cs typeface="Montserrat"/>
                <a:sym typeface="Montserrat"/>
              </a:rPr>
              <a:t>Customers</a:t>
            </a:r>
            <a:endParaRPr sz="1900" b="1">
              <a:latin typeface="Montserrat"/>
              <a:ea typeface="Montserrat"/>
              <a:cs typeface="Montserrat"/>
              <a:sym typeface="Montserrat"/>
            </a:endParaRPr>
          </a:p>
        </p:txBody>
      </p:sp>
      <p:sp>
        <p:nvSpPr>
          <p:cNvPr id="952" name="Google Shape;952;p39"/>
          <p:cNvSpPr txBox="1"/>
          <p:nvPr/>
        </p:nvSpPr>
        <p:spPr>
          <a:xfrm>
            <a:off x="5578300" y="1333250"/>
            <a:ext cx="1838700" cy="1219200"/>
          </a:xfrm>
          <a:prstGeom prst="rect">
            <a:avLst/>
          </a:prstGeom>
          <a:noFill/>
          <a:ln>
            <a:noFill/>
          </a:ln>
        </p:spPr>
        <p:txBody>
          <a:bodyPr spcFirstLastPara="1" wrap="square" lIns="91425" tIns="91425" rIns="91425" bIns="91425" anchor="t" anchorCtr="0">
            <a:noAutofit/>
          </a:bodyPr>
          <a:lstStyle/>
          <a:p>
            <a:pPr marL="0" lvl="0" indent="0" algn="ctr" rtl="0">
              <a:lnSpc>
                <a:spcPct val="120000"/>
              </a:lnSpc>
              <a:spcBef>
                <a:spcPts val="0"/>
              </a:spcBef>
              <a:spcAft>
                <a:spcPts val="0"/>
              </a:spcAft>
              <a:buNone/>
            </a:pPr>
            <a:r>
              <a:rPr lang="tr-TR" sz="2400">
                <a:solidFill>
                  <a:srgbClr val="FF0000"/>
                </a:solidFill>
                <a:latin typeface="Barlow SemiBold"/>
                <a:ea typeface="Barlow SemiBold"/>
                <a:cs typeface="Barlow SemiBold"/>
                <a:sym typeface="Barlow SemiBold"/>
              </a:rPr>
              <a:t>USER STORY</a:t>
            </a:r>
            <a:endParaRPr sz="2400">
              <a:solidFill>
                <a:srgbClr val="FF0000"/>
              </a:solidFill>
              <a:latin typeface="Barlow SemiBold"/>
              <a:ea typeface="Barlow SemiBold"/>
              <a:cs typeface="Barlow SemiBold"/>
              <a:sym typeface="Barlow SemiBold"/>
            </a:endParaRPr>
          </a:p>
        </p:txBody>
      </p:sp>
      <p:pic>
        <p:nvPicPr>
          <p:cNvPr id="953" name="Google Shape;953;p39"/>
          <p:cNvPicPr preferRelativeResize="0"/>
          <p:nvPr/>
        </p:nvPicPr>
        <p:blipFill>
          <a:blip r:embed="rId3">
            <a:alphaModFix/>
          </a:blip>
          <a:stretch>
            <a:fillRect/>
          </a:stretch>
        </p:blipFill>
        <p:spPr>
          <a:xfrm>
            <a:off x="5934645" y="3690975"/>
            <a:ext cx="1116248" cy="976290"/>
          </a:xfrm>
          <a:prstGeom prst="rect">
            <a:avLst/>
          </a:prstGeom>
          <a:noFill/>
          <a:ln>
            <a:noFill/>
          </a:ln>
        </p:spPr>
      </p:pic>
      <p:pic>
        <p:nvPicPr>
          <p:cNvPr id="954" name="Google Shape;954;p39"/>
          <p:cNvPicPr preferRelativeResize="0"/>
          <p:nvPr/>
        </p:nvPicPr>
        <p:blipFill>
          <a:blip r:embed="rId3">
            <a:alphaModFix/>
          </a:blip>
          <a:stretch>
            <a:fillRect/>
          </a:stretch>
        </p:blipFill>
        <p:spPr>
          <a:xfrm>
            <a:off x="4890650" y="3690984"/>
            <a:ext cx="1116248" cy="976290"/>
          </a:xfrm>
          <a:prstGeom prst="rect">
            <a:avLst/>
          </a:prstGeom>
          <a:noFill/>
          <a:ln>
            <a:noFill/>
          </a:ln>
        </p:spPr>
      </p:pic>
      <p:pic>
        <p:nvPicPr>
          <p:cNvPr id="955" name="Google Shape;955;p39"/>
          <p:cNvPicPr preferRelativeResize="0"/>
          <p:nvPr/>
        </p:nvPicPr>
        <p:blipFill>
          <a:blip r:embed="rId3">
            <a:alphaModFix/>
          </a:blip>
          <a:stretch>
            <a:fillRect/>
          </a:stretch>
        </p:blipFill>
        <p:spPr>
          <a:xfrm>
            <a:off x="6988402" y="3690975"/>
            <a:ext cx="1116248" cy="976290"/>
          </a:xfrm>
          <a:prstGeom prst="rect">
            <a:avLst/>
          </a:prstGeom>
          <a:noFill/>
          <a:ln>
            <a:noFill/>
          </a:ln>
        </p:spPr>
      </p:pic>
      <p:pic>
        <p:nvPicPr>
          <p:cNvPr id="956" name="Google Shape;956;p39"/>
          <p:cNvPicPr preferRelativeResize="0"/>
          <p:nvPr/>
        </p:nvPicPr>
        <p:blipFill>
          <a:blip r:embed="rId8">
            <a:alphaModFix/>
          </a:blip>
          <a:stretch>
            <a:fillRect/>
          </a:stretch>
        </p:blipFill>
        <p:spPr>
          <a:xfrm>
            <a:off x="379900" y="3033775"/>
            <a:ext cx="1116250" cy="1116250"/>
          </a:xfrm>
          <a:prstGeom prst="rect">
            <a:avLst/>
          </a:prstGeom>
          <a:noFill/>
          <a:ln>
            <a:noFill/>
          </a:ln>
        </p:spPr>
      </p:pic>
      <p:pic>
        <p:nvPicPr>
          <p:cNvPr id="957" name="Google Shape;957;p39"/>
          <p:cNvPicPr preferRelativeResize="0"/>
          <p:nvPr/>
        </p:nvPicPr>
        <p:blipFill>
          <a:blip r:embed="rId9">
            <a:alphaModFix/>
          </a:blip>
          <a:stretch>
            <a:fillRect/>
          </a:stretch>
        </p:blipFill>
        <p:spPr>
          <a:xfrm>
            <a:off x="431800" y="1438250"/>
            <a:ext cx="1116250" cy="1116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394"/>
        <p:cNvGrpSpPr/>
        <p:nvPr/>
      </p:nvGrpSpPr>
      <p:grpSpPr>
        <a:xfrm>
          <a:off x="0" y="0"/>
          <a:ext cx="0" cy="0"/>
          <a:chOff x="0" y="0"/>
          <a:chExt cx="0" cy="0"/>
        </a:xfrm>
      </p:grpSpPr>
      <p:sp>
        <p:nvSpPr>
          <p:cNvPr id="395" name="Google Shape;395;p25"/>
          <p:cNvSpPr txBox="1"/>
          <p:nvPr/>
        </p:nvSpPr>
        <p:spPr>
          <a:xfrm>
            <a:off x="650850" y="670900"/>
            <a:ext cx="7842300" cy="2249100"/>
          </a:xfrm>
          <a:prstGeom prst="rect">
            <a:avLst/>
          </a:prstGeom>
          <a:noFill/>
          <a:ln>
            <a:noFill/>
          </a:ln>
        </p:spPr>
        <p:txBody>
          <a:bodyPr spcFirstLastPara="1" wrap="square" lIns="0" tIns="0" rIns="0" bIns="0" anchor="t" anchorCtr="0">
            <a:noAutofit/>
          </a:bodyPr>
          <a:lstStyle/>
          <a:p>
            <a:pPr marL="0" lvl="0" indent="0" algn="ctr" rtl="0">
              <a:lnSpc>
                <a:spcPct val="125000"/>
              </a:lnSpc>
              <a:spcBef>
                <a:spcPts val="1100"/>
              </a:spcBef>
              <a:spcAft>
                <a:spcPts val="1100"/>
              </a:spcAft>
              <a:buNone/>
            </a:pPr>
            <a:r>
              <a:rPr lang="tr-TR" sz="3600">
                <a:solidFill>
                  <a:srgbClr val="FFFFFF"/>
                </a:solidFill>
                <a:latin typeface="Raleway SemiBold"/>
                <a:ea typeface="Raleway SemiBold"/>
                <a:cs typeface="Raleway SemiBold"/>
                <a:sym typeface="Raleway SemiBold"/>
              </a:rPr>
              <a:t>Did you finish </a:t>
            </a:r>
            <a:br>
              <a:rPr lang="tr-TR" sz="3600">
                <a:solidFill>
                  <a:srgbClr val="FFFFFF"/>
                </a:solidFill>
                <a:latin typeface="Raleway SemiBold"/>
                <a:ea typeface="Raleway SemiBold"/>
                <a:cs typeface="Raleway SemiBold"/>
                <a:sym typeface="Raleway SemiBold"/>
              </a:rPr>
            </a:br>
            <a:r>
              <a:rPr lang="tr-TR" sz="3600">
                <a:solidFill>
                  <a:srgbClr val="FFFFFF"/>
                </a:solidFill>
                <a:latin typeface="Raleway SemiBold"/>
                <a:ea typeface="Raleway SemiBold"/>
                <a:cs typeface="Raleway SemiBold"/>
                <a:sym typeface="Raleway SemiBold"/>
              </a:rPr>
              <a:t>the Agile (Scrum &amp; Kanban) </a:t>
            </a:r>
            <a:br>
              <a:rPr lang="tr-TR" sz="3600">
                <a:solidFill>
                  <a:srgbClr val="FFFFFF"/>
                </a:solidFill>
                <a:latin typeface="Raleway SemiBold"/>
                <a:ea typeface="Raleway SemiBold"/>
                <a:cs typeface="Raleway SemiBold"/>
                <a:sym typeface="Raleway SemiBold"/>
              </a:rPr>
            </a:br>
            <a:r>
              <a:rPr lang="tr-TR" sz="3600">
                <a:solidFill>
                  <a:srgbClr val="FFFFFF"/>
                </a:solidFill>
                <a:latin typeface="Raleway SemiBold"/>
                <a:ea typeface="Raleway SemiBold"/>
                <a:cs typeface="Raleway SemiBold"/>
                <a:sym typeface="Raleway SemiBold"/>
              </a:rPr>
              <a:t>pre-class activity?</a:t>
            </a:r>
            <a:endParaRPr sz="3600">
              <a:solidFill>
                <a:srgbClr val="FFFFFF"/>
              </a:solidFill>
              <a:latin typeface="Raleway SemiBold"/>
              <a:ea typeface="Raleway SemiBold"/>
              <a:cs typeface="Raleway SemiBold"/>
              <a:sym typeface="Raleway SemiBold"/>
            </a:endParaRPr>
          </a:p>
        </p:txBody>
      </p:sp>
      <p:pic>
        <p:nvPicPr>
          <p:cNvPr id="396" name="Google Shape;396;p25"/>
          <p:cNvPicPr preferRelativeResize="0"/>
          <p:nvPr/>
        </p:nvPicPr>
        <p:blipFill>
          <a:blip r:embed="rId3">
            <a:alphaModFix/>
          </a:blip>
          <a:stretch>
            <a:fillRect/>
          </a:stretch>
        </p:blipFill>
        <p:spPr>
          <a:xfrm>
            <a:off x="3805750" y="3013500"/>
            <a:ext cx="1532500" cy="1532500"/>
          </a:xfrm>
          <a:prstGeom prst="rect">
            <a:avLst/>
          </a:prstGeom>
          <a:noFill/>
          <a:ln>
            <a:noFill/>
          </a:ln>
        </p:spPr>
      </p:pic>
      <p:pic>
        <p:nvPicPr>
          <p:cNvPr id="397" name="Google Shape;397;p25">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398" name="Google Shape;398;p25">
            <a:hlinkClick r:id="rId6"/>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4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20</a:t>
            </a:fld>
            <a:endParaRPr/>
          </a:p>
        </p:txBody>
      </p:sp>
      <p:sp>
        <p:nvSpPr>
          <p:cNvPr id="963" name="Google Shape;963;p40"/>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User Story</a:t>
            </a:r>
            <a:endParaRPr sz="4000">
              <a:solidFill>
                <a:srgbClr val="741B47"/>
              </a:solidFill>
              <a:latin typeface="Raleway Medium"/>
              <a:ea typeface="Raleway Medium"/>
              <a:cs typeface="Raleway Medium"/>
              <a:sym typeface="Raleway Medium"/>
            </a:endParaRPr>
          </a:p>
        </p:txBody>
      </p:sp>
      <p:sp>
        <p:nvSpPr>
          <p:cNvPr id="964" name="Google Shape;964;p40"/>
          <p:cNvSpPr txBox="1"/>
          <p:nvPr/>
        </p:nvSpPr>
        <p:spPr>
          <a:xfrm>
            <a:off x="5163975" y="824550"/>
            <a:ext cx="3718200" cy="549000"/>
          </a:xfrm>
          <a:prstGeom prst="rect">
            <a:avLst/>
          </a:prstGeom>
          <a:solidFill>
            <a:srgbClr val="FFD966"/>
          </a:solidFill>
          <a:ln w="28575" cap="flat" cmpd="sng">
            <a:solidFill>
              <a:srgbClr val="EB8D00"/>
            </a:solidFill>
            <a:prstDash val="solid"/>
            <a:round/>
            <a:headEnd type="none" w="sm" len="sm"/>
            <a:tailEnd type="none" w="sm" len="sm"/>
          </a:ln>
        </p:spPr>
        <p:txBody>
          <a:bodyPr spcFirstLastPara="1" wrap="square" lIns="91425" tIns="91425" rIns="91425" bIns="91425" anchor="ctr" anchorCtr="0">
            <a:noAutofit/>
          </a:bodyPr>
          <a:lstStyle/>
          <a:p>
            <a:pPr marL="457200" lvl="0" indent="-342900" algn="l" rtl="0">
              <a:spcBef>
                <a:spcPts val="0"/>
              </a:spcBef>
              <a:spcAft>
                <a:spcPts val="0"/>
              </a:spcAft>
              <a:buClr>
                <a:srgbClr val="FF0000"/>
              </a:buClr>
              <a:buSzPts val="1800"/>
              <a:buFont typeface="Montserrat Medium"/>
              <a:buChar char="●"/>
            </a:pPr>
            <a:r>
              <a:rPr lang="tr-TR" sz="1800">
                <a:latin typeface="Montserrat Medium"/>
                <a:ea typeface="Montserrat Medium"/>
                <a:cs typeface="Montserrat Medium"/>
                <a:sym typeface="Montserrat Medium"/>
              </a:rPr>
              <a:t>User Needs.</a:t>
            </a:r>
            <a:endParaRPr sz="1800">
              <a:latin typeface="Montserrat Medium"/>
              <a:ea typeface="Montserrat Medium"/>
              <a:cs typeface="Montserrat Medium"/>
              <a:sym typeface="Montserrat Medium"/>
            </a:endParaRPr>
          </a:p>
        </p:txBody>
      </p:sp>
      <p:sp>
        <p:nvSpPr>
          <p:cNvPr id="965" name="Google Shape;965;p40"/>
          <p:cNvSpPr txBox="1"/>
          <p:nvPr/>
        </p:nvSpPr>
        <p:spPr>
          <a:xfrm>
            <a:off x="5163975" y="1649950"/>
            <a:ext cx="3718200" cy="549000"/>
          </a:xfrm>
          <a:prstGeom prst="rect">
            <a:avLst/>
          </a:prstGeom>
          <a:solidFill>
            <a:srgbClr val="FFD966"/>
          </a:solidFill>
          <a:ln w="28575" cap="flat" cmpd="sng">
            <a:solidFill>
              <a:srgbClr val="EB8D00"/>
            </a:solidFill>
            <a:prstDash val="solid"/>
            <a:round/>
            <a:headEnd type="none" w="sm" len="sm"/>
            <a:tailEnd type="none" w="sm" len="sm"/>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FF0000"/>
              </a:buClr>
              <a:buSzPts val="1800"/>
              <a:buFont typeface="Montserrat Medium"/>
              <a:buChar char="●"/>
            </a:pPr>
            <a:r>
              <a:rPr lang="tr-TR" sz="1800" dirty="0" err="1">
                <a:latin typeface="Montserrat Medium"/>
                <a:ea typeface="Montserrat Medium"/>
                <a:cs typeface="Montserrat Medium"/>
                <a:sym typeface="Montserrat Medium"/>
              </a:rPr>
              <a:t>Few</a:t>
            </a:r>
            <a:r>
              <a:rPr lang="tr-TR" sz="1800" dirty="0">
                <a:latin typeface="Montserrat Medium"/>
                <a:ea typeface="Montserrat Medium"/>
                <a:cs typeface="Montserrat Medium"/>
                <a:sym typeface="Montserrat Medium"/>
              </a:rPr>
              <a:t> </a:t>
            </a:r>
            <a:r>
              <a:rPr lang="tr-TR" sz="1800" dirty="0" err="1">
                <a:latin typeface="Montserrat Medium"/>
                <a:ea typeface="Montserrat Medium"/>
                <a:cs typeface="Montserrat Medium"/>
                <a:sym typeface="Montserrat Medium"/>
              </a:rPr>
              <a:t>lines</a:t>
            </a:r>
            <a:r>
              <a:rPr lang="tr-TR" sz="1800" dirty="0">
                <a:latin typeface="Montserrat Medium"/>
                <a:ea typeface="Montserrat Medium"/>
                <a:cs typeface="Montserrat Medium"/>
                <a:sym typeface="Montserrat Medium"/>
              </a:rPr>
              <a:t> of </a:t>
            </a:r>
            <a:r>
              <a:rPr lang="tr-TR" sz="1800" dirty="0" err="1">
                <a:latin typeface="Montserrat Medium"/>
                <a:ea typeface="Montserrat Medium"/>
                <a:cs typeface="Montserrat Medium"/>
                <a:sym typeface="Montserrat Medium"/>
              </a:rPr>
              <a:t>description</a:t>
            </a:r>
            <a:r>
              <a:rPr lang="tr-TR" sz="1800" dirty="0">
                <a:latin typeface="Montserrat Medium"/>
                <a:ea typeface="Montserrat Medium"/>
                <a:cs typeface="Montserrat Medium"/>
                <a:sym typeface="Montserrat Medium"/>
              </a:rPr>
              <a:t>.</a:t>
            </a:r>
            <a:endParaRPr sz="1800" dirty="0">
              <a:latin typeface="Montserrat Medium"/>
              <a:ea typeface="Montserrat Medium"/>
              <a:cs typeface="Montserrat Medium"/>
              <a:sym typeface="Montserrat Medium"/>
            </a:endParaRPr>
          </a:p>
        </p:txBody>
      </p:sp>
      <p:sp>
        <p:nvSpPr>
          <p:cNvPr id="966" name="Google Shape;966;p40"/>
          <p:cNvSpPr txBox="1"/>
          <p:nvPr/>
        </p:nvSpPr>
        <p:spPr>
          <a:xfrm>
            <a:off x="5163975" y="2475350"/>
            <a:ext cx="3718200" cy="549000"/>
          </a:xfrm>
          <a:prstGeom prst="rect">
            <a:avLst/>
          </a:prstGeom>
          <a:solidFill>
            <a:srgbClr val="FFD966"/>
          </a:solidFill>
          <a:ln w="28575" cap="flat" cmpd="sng">
            <a:solidFill>
              <a:srgbClr val="EB8D00"/>
            </a:solidFill>
            <a:prstDash val="solid"/>
            <a:round/>
            <a:headEnd type="none" w="sm" len="sm"/>
            <a:tailEnd type="none" w="sm" len="sm"/>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FF0000"/>
              </a:buClr>
              <a:buSzPts val="1800"/>
              <a:buFont typeface="Montserrat Medium"/>
              <a:buChar char="●"/>
            </a:pPr>
            <a:r>
              <a:rPr lang="tr-TR" sz="1800">
                <a:latin typeface="Montserrat Medium"/>
                <a:ea typeface="Montserrat Medium"/>
                <a:cs typeface="Montserrat Medium"/>
                <a:sym typeface="Montserrat Medium"/>
              </a:rPr>
              <a:t>Deliver during a sprint.</a:t>
            </a:r>
            <a:endParaRPr sz="1800">
              <a:latin typeface="Montserrat Medium"/>
              <a:ea typeface="Montserrat Medium"/>
              <a:cs typeface="Montserrat Medium"/>
              <a:sym typeface="Montserrat Medium"/>
            </a:endParaRPr>
          </a:p>
        </p:txBody>
      </p:sp>
      <p:pic>
        <p:nvPicPr>
          <p:cNvPr id="967" name="Google Shape;967;p40"/>
          <p:cNvPicPr preferRelativeResize="0"/>
          <p:nvPr/>
        </p:nvPicPr>
        <p:blipFill>
          <a:blip r:embed="rId3">
            <a:alphaModFix/>
          </a:blip>
          <a:stretch>
            <a:fillRect/>
          </a:stretch>
        </p:blipFill>
        <p:spPr>
          <a:xfrm>
            <a:off x="129775" y="3114150"/>
            <a:ext cx="8722526" cy="1799025"/>
          </a:xfrm>
          <a:prstGeom prst="rect">
            <a:avLst/>
          </a:prstGeom>
          <a:noFill/>
          <a:ln>
            <a:noFill/>
          </a:ln>
        </p:spPr>
      </p:pic>
      <p:pic>
        <p:nvPicPr>
          <p:cNvPr id="968" name="Google Shape;968;p40"/>
          <p:cNvPicPr preferRelativeResize="0"/>
          <p:nvPr/>
        </p:nvPicPr>
        <p:blipFill rotWithShape="1">
          <a:blip r:embed="rId4">
            <a:alphaModFix/>
          </a:blip>
          <a:srcRect l="18478" r="15383"/>
          <a:stretch/>
        </p:blipFill>
        <p:spPr>
          <a:xfrm>
            <a:off x="2254212" y="845100"/>
            <a:ext cx="2451575" cy="2224150"/>
          </a:xfrm>
          <a:prstGeom prst="rect">
            <a:avLst/>
          </a:prstGeom>
          <a:noFill/>
          <a:ln>
            <a:noFill/>
          </a:ln>
        </p:spPr>
      </p:pic>
      <p:pic>
        <p:nvPicPr>
          <p:cNvPr id="969" name="Google Shape;969;p40"/>
          <p:cNvPicPr preferRelativeResize="0"/>
          <p:nvPr/>
        </p:nvPicPr>
        <p:blipFill>
          <a:blip r:embed="rId5">
            <a:alphaModFix/>
          </a:blip>
          <a:stretch>
            <a:fillRect/>
          </a:stretch>
        </p:blipFill>
        <p:spPr>
          <a:xfrm>
            <a:off x="247925" y="1225325"/>
            <a:ext cx="1799025" cy="1799025"/>
          </a:xfrm>
          <a:prstGeom prst="rect">
            <a:avLst/>
          </a:prstGeom>
          <a:noFill/>
          <a:ln>
            <a:noFill/>
          </a:ln>
        </p:spPr>
      </p:pic>
      <p:cxnSp>
        <p:nvCxnSpPr>
          <p:cNvPr id="970" name="Google Shape;970;p40"/>
          <p:cNvCxnSpPr/>
          <p:nvPr/>
        </p:nvCxnSpPr>
        <p:spPr>
          <a:xfrm>
            <a:off x="520100" y="3994700"/>
            <a:ext cx="509100" cy="0"/>
          </a:xfrm>
          <a:prstGeom prst="straightConnector1">
            <a:avLst/>
          </a:prstGeom>
          <a:noFill/>
          <a:ln w="9525" cap="flat" cmpd="sng">
            <a:solidFill>
              <a:srgbClr val="FF0000"/>
            </a:solidFill>
            <a:prstDash val="solid"/>
            <a:round/>
            <a:headEnd type="none" w="med" len="med"/>
            <a:tailEnd type="none" w="med" len="med"/>
          </a:ln>
        </p:spPr>
      </p:cxnSp>
      <p:cxnSp>
        <p:nvCxnSpPr>
          <p:cNvPr id="971" name="Google Shape;971;p40"/>
          <p:cNvCxnSpPr/>
          <p:nvPr/>
        </p:nvCxnSpPr>
        <p:spPr>
          <a:xfrm>
            <a:off x="2709000" y="3994700"/>
            <a:ext cx="918000" cy="13200"/>
          </a:xfrm>
          <a:prstGeom prst="straightConnector1">
            <a:avLst/>
          </a:prstGeom>
          <a:noFill/>
          <a:ln w="9525" cap="flat" cmpd="sng">
            <a:solidFill>
              <a:srgbClr val="FF0000"/>
            </a:solidFill>
            <a:prstDash val="solid"/>
            <a:round/>
            <a:headEnd type="none" w="med" len="med"/>
            <a:tailEnd type="none" w="med" len="med"/>
          </a:ln>
        </p:spPr>
      </p:cxnSp>
      <p:cxnSp>
        <p:nvCxnSpPr>
          <p:cNvPr id="972" name="Google Shape;972;p40"/>
          <p:cNvCxnSpPr/>
          <p:nvPr/>
        </p:nvCxnSpPr>
        <p:spPr>
          <a:xfrm>
            <a:off x="5837850" y="3988100"/>
            <a:ext cx="778800" cy="19800"/>
          </a:xfrm>
          <a:prstGeom prst="straightConnector1">
            <a:avLst/>
          </a:prstGeom>
          <a:noFill/>
          <a:ln w="9525" cap="flat" cmpd="sng">
            <a:solidFill>
              <a:srgbClr val="FF0000"/>
            </a:solidFill>
            <a:prstDash val="solid"/>
            <a:round/>
            <a:headEnd type="none" w="med" len="med"/>
            <a:tailEnd type="non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4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21</a:t>
            </a:fld>
            <a:endParaRPr/>
          </a:p>
        </p:txBody>
      </p:sp>
      <p:sp>
        <p:nvSpPr>
          <p:cNvPr id="978" name="Google Shape;978;p41"/>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Task</a:t>
            </a:r>
            <a:endParaRPr sz="4000">
              <a:solidFill>
                <a:srgbClr val="741B47"/>
              </a:solidFill>
              <a:latin typeface="Raleway Medium"/>
              <a:ea typeface="Raleway Medium"/>
              <a:cs typeface="Raleway Medium"/>
              <a:sym typeface="Raleway Medium"/>
            </a:endParaRPr>
          </a:p>
        </p:txBody>
      </p:sp>
      <p:sp>
        <p:nvSpPr>
          <p:cNvPr id="979" name="Google Shape;979;p41"/>
          <p:cNvSpPr txBox="1"/>
          <p:nvPr/>
        </p:nvSpPr>
        <p:spPr>
          <a:xfrm>
            <a:off x="3603950" y="824550"/>
            <a:ext cx="5125800" cy="549000"/>
          </a:xfrm>
          <a:prstGeom prst="rect">
            <a:avLst/>
          </a:prstGeom>
          <a:solidFill>
            <a:srgbClr val="B6D7A8"/>
          </a:solidFill>
          <a:ln w="28575"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457200" lvl="0" indent="-342900" algn="l" rtl="0">
              <a:spcBef>
                <a:spcPts val="0"/>
              </a:spcBef>
              <a:spcAft>
                <a:spcPts val="0"/>
              </a:spcAft>
              <a:buClr>
                <a:srgbClr val="FF0000"/>
              </a:buClr>
              <a:buSzPts val="1800"/>
              <a:buFont typeface="Montserrat Medium"/>
              <a:buChar char="●"/>
            </a:pPr>
            <a:r>
              <a:rPr lang="tr-TR" sz="1800">
                <a:latin typeface="Montserrat Medium"/>
                <a:ea typeface="Montserrat Medium"/>
                <a:cs typeface="Montserrat Medium"/>
                <a:sym typeface="Montserrat Medium"/>
              </a:rPr>
              <a:t>Represents a technical activity</a:t>
            </a:r>
            <a:endParaRPr sz="1800">
              <a:latin typeface="Montserrat Medium"/>
              <a:ea typeface="Montserrat Medium"/>
              <a:cs typeface="Montserrat Medium"/>
              <a:sym typeface="Montserrat Medium"/>
            </a:endParaRPr>
          </a:p>
        </p:txBody>
      </p:sp>
      <p:sp>
        <p:nvSpPr>
          <p:cNvPr id="980" name="Google Shape;980;p41"/>
          <p:cNvSpPr txBox="1"/>
          <p:nvPr/>
        </p:nvSpPr>
        <p:spPr>
          <a:xfrm>
            <a:off x="3603950" y="1649950"/>
            <a:ext cx="5125800" cy="549000"/>
          </a:xfrm>
          <a:prstGeom prst="rect">
            <a:avLst/>
          </a:prstGeom>
          <a:solidFill>
            <a:srgbClr val="B6D7A8"/>
          </a:solidFill>
          <a:ln w="28575"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FF0000"/>
              </a:buClr>
              <a:buSzPts val="1800"/>
              <a:buFont typeface="Montserrat Medium"/>
              <a:buChar char="●"/>
            </a:pPr>
            <a:r>
              <a:rPr lang="tr-TR" sz="1800">
                <a:latin typeface="Montserrat Medium"/>
                <a:ea typeface="Montserrat Medium"/>
                <a:cs typeface="Montserrat Medium"/>
                <a:sym typeface="Montserrat Medium"/>
              </a:rPr>
              <a:t>Description of individual work item</a:t>
            </a:r>
            <a:endParaRPr sz="1800">
              <a:latin typeface="Montserrat Medium"/>
              <a:ea typeface="Montserrat Medium"/>
              <a:cs typeface="Montserrat Medium"/>
              <a:sym typeface="Montserrat Medium"/>
            </a:endParaRPr>
          </a:p>
        </p:txBody>
      </p:sp>
      <p:sp>
        <p:nvSpPr>
          <p:cNvPr id="981" name="Google Shape;981;p41"/>
          <p:cNvSpPr txBox="1"/>
          <p:nvPr/>
        </p:nvSpPr>
        <p:spPr>
          <a:xfrm>
            <a:off x="3603950" y="2475350"/>
            <a:ext cx="5125800" cy="549000"/>
          </a:xfrm>
          <a:prstGeom prst="rect">
            <a:avLst/>
          </a:prstGeom>
          <a:solidFill>
            <a:srgbClr val="B6D7A8"/>
          </a:solidFill>
          <a:ln w="28575"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FF0000"/>
              </a:buClr>
              <a:buSzPts val="1800"/>
              <a:buFont typeface="Montserrat Medium"/>
              <a:buChar char="●"/>
            </a:pPr>
            <a:r>
              <a:rPr lang="tr-TR" sz="1800">
                <a:latin typeface="Montserrat Medium"/>
                <a:ea typeface="Montserrat Medium"/>
                <a:cs typeface="Montserrat Medium"/>
                <a:sym typeface="Montserrat Medium"/>
              </a:rPr>
              <a:t>Created by anyone</a:t>
            </a:r>
            <a:endParaRPr sz="1800">
              <a:latin typeface="Montserrat Medium"/>
              <a:ea typeface="Montserrat Medium"/>
              <a:cs typeface="Montserrat Medium"/>
              <a:sym typeface="Montserrat Medium"/>
            </a:endParaRPr>
          </a:p>
        </p:txBody>
      </p:sp>
      <p:pic>
        <p:nvPicPr>
          <p:cNvPr id="982" name="Google Shape;982;p41"/>
          <p:cNvPicPr preferRelativeResize="0"/>
          <p:nvPr/>
        </p:nvPicPr>
        <p:blipFill>
          <a:blip r:embed="rId3">
            <a:alphaModFix/>
          </a:blip>
          <a:stretch>
            <a:fillRect/>
          </a:stretch>
        </p:blipFill>
        <p:spPr>
          <a:xfrm>
            <a:off x="907800" y="907500"/>
            <a:ext cx="2033900" cy="2033900"/>
          </a:xfrm>
          <a:prstGeom prst="rect">
            <a:avLst/>
          </a:prstGeom>
          <a:noFill/>
          <a:ln>
            <a:noFill/>
          </a:ln>
        </p:spPr>
      </p:pic>
      <p:sp>
        <p:nvSpPr>
          <p:cNvPr id="983" name="Google Shape;983;p41"/>
          <p:cNvSpPr txBox="1"/>
          <p:nvPr/>
        </p:nvSpPr>
        <p:spPr>
          <a:xfrm>
            <a:off x="645050" y="3538950"/>
            <a:ext cx="6454500" cy="12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1950" b="1" i="1">
                <a:solidFill>
                  <a:srgbClr val="373A3C"/>
                </a:solidFill>
              </a:rPr>
              <a:t>Examples of Tasks:</a:t>
            </a:r>
            <a:endParaRPr sz="1950" b="1" i="1">
              <a:solidFill>
                <a:srgbClr val="373A3C"/>
              </a:solidFill>
            </a:endParaRPr>
          </a:p>
          <a:p>
            <a:pPr marL="457200" lvl="0" indent="-352425" algn="l" rtl="0">
              <a:spcBef>
                <a:spcPts val="0"/>
              </a:spcBef>
              <a:spcAft>
                <a:spcPts val="0"/>
              </a:spcAft>
              <a:buClr>
                <a:srgbClr val="373A3C"/>
              </a:buClr>
              <a:buSzPts val="1950"/>
              <a:buFont typeface="Montserrat"/>
              <a:buChar char="●"/>
            </a:pPr>
            <a:r>
              <a:rPr lang="tr-TR" sz="1950">
                <a:solidFill>
                  <a:srgbClr val="373A3C"/>
                </a:solidFill>
                <a:latin typeface="Montserrat"/>
                <a:ea typeface="Montserrat"/>
                <a:cs typeface="Montserrat"/>
                <a:sym typeface="Montserrat"/>
              </a:rPr>
              <a:t>Redesign a single web page</a:t>
            </a:r>
            <a:endParaRPr sz="1950">
              <a:solidFill>
                <a:srgbClr val="373A3C"/>
              </a:solidFill>
              <a:latin typeface="Montserrat"/>
              <a:ea typeface="Montserrat"/>
              <a:cs typeface="Montserrat"/>
              <a:sym typeface="Montserrat"/>
            </a:endParaRPr>
          </a:p>
          <a:p>
            <a:pPr marL="457200" lvl="0" indent="-352425" algn="l" rtl="0">
              <a:spcBef>
                <a:spcPts val="0"/>
              </a:spcBef>
              <a:spcAft>
                <a:spcPts val="0"/>
              </a:spcAft>
              <a:buClr>
                <a:srgbClr val="373A3C"/>
              </a:buClr>
              <a:buSzPts val="1950"/>
              <a:buFont typeface="Montserrat"/>
              <a:buChar char="●"/>
            </a:pPr>
            <a:r>
              <a:rPr lang="tr-TR" sz="1950">
                <a:solidFill>
                  <a:srgbClr val="373A3C"/>
                </a:solidFill>
                <a:latin typeface="Montserrat"/>
                <a:ea typeface="Montserrat"/>
                <a:cs typeface="Montserrat"/>
                <a:sym typeface="Montserrat"/>
              </a:rPr>
              <a:t>Create a new logo</a:t>
            </a:r>
            <a:endParaRPr sz="1950">
              <a:solidFill>
                <a:srgbClr val="373A3C"/>
              </a:solidFill>
              <a:latin typeface="Montserrat"/>
              <a:ea typeface="Montserrat"/>
              <a:cs typeface="Montserrat"/>
              <a:sym typeface="Montserrat"/>
            </a:endParaRPr>
          </a:p>
          <a:p>
            <a:pPr marL="457200" lvl="0" indent="-352425" algn="l" rtl="0">
              <a:spcBef>
                <a:spcPts val="0"/>
              </a:spcBef>
              <a:spcAft>
                <a:spcPts val="0"/>
              </a:spcAft>
              <a:buClr>
                <a:srgbClr val="373A3C"/>
              </a:buClr>
              <a:buSzPts val="1950"/>
              <a:buFont typeface="Montserrat"/>
              <a:buChar char="●"/>
            </a:pPr>
            <a:r>
              <a:rPr lang="tr-TR" sz="1950">
                <a:solidFill>
                  <a:srgbClr val="373A3C"/>
                </a:solidFill>
                <a:latin typeface="Montserrat"/>
                <a:ea typeface="Montserrat"/>
                <a:cs typeface="Montserrat"/>
                <a:sym typeface="Montserrat"/>
              </a:rPr>
              <a:t>Perform usability testing</a:t>
            </a:r>
            <a:endParaRPr sz="1900">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4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22</a:t>
            </a:fld>
            <a:endParaRPr/>
          </a:p>
        </p:txBody>
      </p:sp>
      <p:sp>
        <p:nvSpPr>
          <p:cNvPr id="989" name="Google Shape;989;p42"/>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Epic, User Story and Task</a:t>
            </a:r>
            <a:endParaRPr sz="4000">
              <a:solidFill>
                <a:srgbClr val="741B47"/>
              </a:solidFill>
              <a:latin typeface="Raleway Medium"/>
              <a:ea typeface="Raleway Medium"/>
              <a:cs typeface="Raleway Medium"/>
              <a:sym typeface="Raleway Medium"/>
            </a:endParaRPr>
          </a:p>
        </p:txBody>
      </p:sp>
      <p:pic>
        <p:nvPicPr>
          <p:cNvPr id="990" name="Google Shape;990;p42" descr="differences between Epic, Story, and Task In Agile"/>
          <p:cNvPicPr preferRelativeResize="0"/>
          <p:nvPr/>
        </p:nvPicPr>
        <p:blipFill rotWithShape="1">
          <a:blip r:embed="rId3">
            <a:alphaModFix/>
          </a:blip>
          <a:srcRect t="9338" r="5749"/>
          <a:stretch/>
        </p:blipFill>
        <p:spPr>
          <a:xfrm>
            <a:off x="498626" y="800200"/>
            <a:ext cx="8146751" cy="4070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994"/>
        <p:cNvGrpSpPr/>
        <p:nvPr/>
      </p:nvGrpSpPr>
      <p:grpSpPr>
        <a:xfrm>
          <a:off x="0" y="0"/>
          <a:ext cx="0" cy="0"/>
          <a:chOff x="0" y="0"/>
          <a:chExt cx="0" cy="0"/>
        </a:xfrm>
      </p:grpSpPr>
      <p:sp>
        <p:nvSpPr>
          <p:cNvPr id="995" name="Google Shape;995;p43"/>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3"/>
          <p:cNvSpPr txBox="1">
            <a:spLocks noGrp="1"/>
          </p:cNvSpPr>
          <p:nvPr>
            <p:ph type="title"/>
          </p:nvPr>
        </p:nvSpPr>
        <p:spPr>
          <a:xfrm>
            <a:off x="664725" y="1903750"/>
            <a:ext cx="5074500" cy="140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tr-TR" sz="3100" dirty="0" err="1">
                <a:solidFill>
                  <a:srgbClr val="0A3534"/>
                </a:solidFill>
                <a:latin typeface="Proxima Nova Semibold"/>
                <a:ea typeface="Proxima Nova Semibold"/>
                <a:cs typeface="Proxima Nova Semibold"/>
                <a:sym typeface="Proxima Nova Semibold"/>
              </a:rPr>
              <a:t>Which</a:t>
            </a:r>
            <a:r>
              <a:rPr lang="tr-TR" sz="3100" dirty="0">
                <a:solidFill>
                  <a:srgbClr val="0A3534"/>
                </a:solidFill>
                <a:latin typeface="Proxima Nova Semibold"/>
                <a:ea typeface="Proxima Nova Semibold"/>
                <a:cs typeface="Proxima Nova Semibold"/>
                <a:sym typeface="Proxima Nova Semibold"/>
              </a:rPr>
              <a:t> </a:t>
            </a:r>
            <a:r>
              <a:rPr lang="tr-TR" sz="3100" dirty="0" err="1">
                <a:solidFill>
                  <a:srgbClr val="0A3534"/>
                </a:solidFill>
                <a:latin typeface="Proxima Nova Semibold"/>
                <a:ea typeface="Proxima Nova Semibold"/>
                <a:cs typeface="Proxima Nova Semibold"/>
                <a:sym typeface="Proxima Nova Semibold"/>
              </a:rPr>
              <a:t>project</a:t>
            </a:r>
            <a:r>
              <a:rPr lang="tr-TR" sz="3100" dirty="0">
                <a:solidFill>
                  <a:srgbClr val="0A3534"/>
                </a:solidFill>
                <a:latin typeface="Proxima Nova Semibold"/>
                <a:ea typeface="Proxima Nova Semibold"/>
                <a:cs typeface="Proxima Nova Semibold"/>
                <a:sym typeface="Proxima Nova Semibold"/>
              </a:rPr>
              <a:t> </a:t>
            </a:r>
            <a:r>
              <a:rPr lang="tr-TR" sz="3100" dirty="0" err="1">
                <a:solidFill>
                  <a:srgbClr val="0A3534"/>
                </a:solidFill>
                <a:latin typeface="Proxima Nova Semibold"/>
                <a:ea typeface="Proxima Nova Semibold"/>
                <a:cs typeface="Proxima Nova Semibold"/>
                <a:sym typeface="Proxima Nova Semibold"/>
              </a:rPr>
              <a:t>management</a:t>
            </a:r>
            <a:r>
              <a:rPr lang="tr-TR" sz="3100" dirty="0">
                <a:solidFill>
                  <a:srgbClr val="0A3534"/>
                </a:solidFill>
                <a:latin typeface="Proxima Nova Semibold"/>
                <a:ea typeface="Proxima Nova Semibold"/>
                <a:cs typeface="Proxima Nova Semibold"/>
                <a:sym typeface="Proxima Nova Semibold"/>
              </a:rPr>
              <a:t> </a:t>
            </a:r>
            <a:r>
              <a:rPr lang="tr-TR" sz="3100" dirty="0" err="1">
                <a:solidFill>
                  <a:srgbClr val="0A3534"/>
                </a:solidFill>
                <a:latin typeface="Proxima Nova Semibold"/>
                <a:ea typeface="Proxima Nova Semibold"/>
                <a:cs typeface="Proxima Nova Semibold"/>
                <a:sym typeface="Proxima Nova Semibold"/>
              </a:rPr>
              <a:t>tool</a:t>
            </a:r>
            <a:r>
              <a:rPr lang="tr-TR" sz="3100" dirty="0">
                <a:solidFill>
                  <a:srgbClr val="0A3534"/>
                </a:solidFill>
                <a:latin typeface="Proxima Nova Semibold"/>
                <a:ea typeface="Proxima Nova Semibold"/>
                <a:cs typeface="Proxima Nova Semibold"/>
                <a:sym typeface="Proxima Nova Semibold"/>
              </a:rPr>
              <a:t> </a:t>
            </a:r>
            <a:r>
              <a:rPr lang="tr-TR" sz="3100" dirty="0" err="1">
                <a:solidFill>
                  <a:srgbClr val="0A3534"/>
                </a:solidFill>
                <a:latin typeface="Proxima Nova Semibold"/>
                <a:ea typeface="Proxima Nova Semibold"/>
                <a:cs typeface="Proxima Nova Semibold"/>
                <a:sym typeface="Proxima Nova Semibold"/>
              </a:rPr>
              <a:t>are</a:t>
            </a:r>
            <a:r>
              <a:rPr lang="tr-TR" sz="3100" dirty="0">
                <a:solidFill>
                  <a:srgbClr val="0A3534"/>
                </a:solidFill>
                <a:latin typeface="Proxima Nova Semibold"/>
                <a:ea typeface="Proxima Nova Semibold"/>
                <a:cs typeface="Proxima Nova Semibold"/>
                <a:sym typeface="Proxima Nova Semibold"/>
              </a:rPr>
              <a:t> </a:t>
            </a:r>
            <a:r>
              <a:rPr lang="tr-TR" sz="3100" dirty="0" err="1">
                <a:solidFill>
                  <a:srgbClr val="0A3534"/>
                </a:solidFill>
                <a:latin typeface="Proxima Nova Semibold"/>
                <a:ea typeface="Proxima Nova Semibold"/>
                <a:cs typeface="Proxima Nova Semibold"/>
                <a:sym typeface="Proxima Nova Semibold"/>
              </a:rPr>
              <a:t>you</a:t>
            </a:r>
            <a:r>
              <a:rPr lang="tr-TR" sz="3100" dirty="0">
                <a:solidFill>
                  <a:srgbClr val="0A3534"/>
                </a:solidFill>
                <a:latin typeface="Proxima Nova Semibold"/>
                <a:ea typeface="Proxima Nova Semibold"/>
                <a:cs typeface="Proxima Nova Semibold"/>
                <a:sym typeface="Proxima Nova Semibold"/>
              </a:rPr>
              <a:t> </a:t>
            </a:r>
            <a:r>
              <a:rPr lang="tr-TR" sz="3100" dirty="0" err="1">
                <a:solidFill>
                  <a:srgbClr val="0A3534"/>
                </a:solidFill>
                <a:latin typeface="Proxima Nova Semibold"/>
                <a:ea typeface="Proxima Nova Semibold"/>
                <a:cs typeface="Proxima Nova Semibold"/>
                <a:sym typeface="Proxima Nova Semibold"/>
              </a:rPr>
              <a:t>familiar</a:t>
            </a:r>
            <a:r>
              <a:rPr lang="tr-TR" sz="3100" dirty="0">
                <a:solidFill>
                  <a:srgbClr val="0A3534"/>
                </a:solidFill>
                <a:latin typeface="Proxima Nova Semibold"/>
                <a:ea typeface="Proxima Nova Semibold"/>
                <a:cs typeface="Proxima Nova Semibold"/>
                <a:sym typeface="Proxima Nova Semibold"/>
              </a:rPr>
              <a:t> </a:t>
            </a:r>
            <a:r>
              <a:rPr lang="tr-TR" sz="3100" dirty="0" err="1">
                <a:solidFill>
                  <a:srgbClr val="0A3534"/>
                </a:solidFill>
                <a:latin typeface="Proxima Nova Semibold"/>
                <a:ea typeface="Proxima Nova Semibold"/>
                <a:cs typeface="Proxima Nova Semibold"/>
                <a:sym typeface="Proxima Nova Semibold"/>
              </a:rPr>
              <a:t>with</a:t>
            </a:r>
            <a:r>
              <a:rPr lang="tr-TR" sz="3100" dirty="0">
                <a:solidFill>
                  <a:srgbClr val="0A3534"/>
                </a:solidFill>
                <a:latin typeface="Proxima Nova Semibold"/>
                <a:ea typeface="Proxima Nova Semibold"/>
                <a:cs typeface="Proxima Nova Semibold"/>
                <a:sym typeface="Proxima Nova Semibold"/>
              </a:rPr>
              <a:t>?</a:t>
            </a:r>
            <a:endParaRPr sz="3100" dirty="0">
              <a:solidFill>
                <a:srgbClr val="0A3534"/>
              </a:solidFill>
              <a:latin typeface="Proxima Nova Semibold"/>
              <a:ea typeface="Proxima Nova Semibold"/>
              <a:cs typeface="Proxima Nova Semibold"/>
              <a:sym typeface="Proxima Nova Semibold"/>
            </a:endParaRPr>
          </a:p>
        </p:txBody>
      </p:sp>
      <p:pic>
        <p:nvPicPr>
          <p:cNvPr id="997" name="Google Shape;997;p43"/>
          <p:cNvPicPr preferRelativeResize="0"/>
          <p:nvPr/>
        </p:nvPicPr>
        <p:blipFill>
          <a:blip r:embed="rId3">
            <a:alphaModFix/>
          </a:blip>
          <a:stretch>
            <a:fillRect/>
          </a:stretch>
        </p:blipFill>
        <p:spPr>
          <a:xfrm>
            <a:off x="6074350" y="1428150"/>
            <a:ext cx="2208250" cy="857252"/>
          </a:xfrm>
          <a:prstGeom prst="rect">
            <a:avLst/>
          </a:prstGeom>
          <a:noFill/>
          <a:ln>
            <a:noFill/>
          </a:ln>
        </p:spPr>
      </p:pic>
      <p:pic>
        <p:nvPicPr>
          <p:cNvPr id="998" name="Google Shape;998;p43"/>
          <p:cNvPicPr preferRelativeResize="0"/>
          <p:nvPr/>
        </p:nvPicPr>
        <p:blipFill>
          <a:blip r:embed="rId4">
            <a:alphaModFix/>
          </a:blip>
          <a:stretch>
            <a:fillRect/>
          </a:stretch>
        </p:blipFill>
        <p:spPr>
          <a:xfrm>
            <a:off x="6074350" y="2495651"/>
            <a:ext cx="2326820" cy="714375"/>
          </a:xfrm>
          <a:prstGeom prst="rect">
            <a:avLst/>
          </a:prstGeom>
          <a:noFill/>
          <a:ln>
            <a:noFill/>
          </a:ln>
        </p:spPr>
      </p:pic>
      <p:pic>
        <p:nvPicPr>
          <p:cNvPr id="999" name="Google Shape;999;p43"/>
          <p:cNvPicPr preferRelativeResize="0"/>
          <p:nvPr/>
        </p:nvPicPr>
        <p:blipFill>
          <a:blip r:embed="rId5">
            <a:alphaModFix/>
          </a:blip>
          <a:stretch>
            <a:fillRect/>
          </a:stretch>
        </p:blipFill>
        <p:spPr>
          <a:xfrm>
            <a:off x="6163585" y="3210025"/>
            <a:ext cx="2029812" cy="1520400"/>
          </a:xfrm>
          <a:prstGeom prst="rect">
            <a:avLst/>
          </a:prstGeom>
          <a:noFill/>
          <a:ln>
            <a:noFill/>
          </a:ln>
        </p:spPr>
      </p:pic>
      <p:pic>
        <p:nvPicPr>
          <p:cNvPr id="1000" name="Google Shape;1000;p43"/>
          <p:cNvPicPr preferRelativeResize="0"/>
          <p:nvPr/>
        </p:nvPicPr>
        <p:blipFill>
          <a:blip r:embed="rId6">
            <a:alphaModFix/>
          </a:blip>
          <a:stretch>
            <a:fillRect/>
          </a:stretch>
        </p:blipFill>
        <p:spPr>
          <a:xfrm>
            <a:off x="5739371" y="416770"/>
            <a:ext cx="2878230" cy="1106749"/>
          </a:xfrm>
          <a:prstGeom prst="rect">
            <a:avLst/>
          </a:prstGeom>
          <a:noFill/>
          <a:ln>
            <a:noFill/>
          </a:ln>
        </p:spPr>
      </p:pic>
      <p:pic>
        <p:nvPicPr>
          <p:cNvPr id="1001" name="Google Shape;1001;p43"/>
          <p:cNvPicPr preferRelativeResize="0"/>
          <p:nvPr/>
        </p:nvPicPr>
        <p:blipFill>
          <a:blip r:embed="rId7">
            <a:alphaModFix/>
          </a:blip>
          <a:stretch>
            <a:fillRect/>
          </a:stretch>
        </p:blipFill>
        <p:spPr>
          <a:xfrm>
            <a:off x="2442850" y="847000"/>
            <a:ext cx="1219200" cy="1219200"/>
          </a:xfrm>
          <a:prstGeom prst="rect">
            <a:avLst/>
          </a:prstGeom>
          <a:noFill/>
          <a:ln>
            <a:noFill/>
          </a:ln>
        </p:spPr>
      </p:pic>
      <p:pic>
        <p:nvPicPr>
          <p:cNvPr id="1002" name="Google Shape;1002;p43">
            <a:hlinkClick r:id="rId8"/>
          </p:cNvPr>
          <p:cNvPicPr preferRelativeResize="0"/>
          <p:nvPr/>
        </p:nvPicPr>
        <p:blipFill>
          <a:blip r:embed="rId9">
            <a:alphaModFix/>
          </a:blip>
          <a:stretch>
            <a:fillRect/>
          </a:stretch>
        </p:blipFill>
        <p:spPr>
          <a:xfrm>
            <a:off x="0" y="4429125"/>
            <a:ext cx="9144000" cy="714375"/>
          </a:xfrm>
          <a:prstGeom prst="rect">
            <a:avLst/>
          </a:prstGeom>
          <a:noFill/>
          <a:ln>
            <a:noFill/>
          </a:ln>
        </p:spPr>
      </p:pic>
      <p:sp>
        <p:nvSpPr>
          <p:cNvPr id="1003" name="Google Shape;1003;p43">
            <a:hlinkClick r:id="rId10"/>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008" name="Google Shape;1008;p4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24</a:t>
            </a:fld>
            <a:endParaRPr/>
          </a:p>
        </p:txBody>
      </p:sp>
      <p:sp>
        <p:nvSpPr>
          <p:cNvPr id="1009" name="Google Shape;1009;p44"/>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Estimation</a:t>
            </a:r>
            <a:endParaRPr sz="4000">
              <a:solidFill>
                <a:srgbClr val="741B47"/>
              </a:solidFill>
              <a:latin typeface="Raleway Medium"/>
              <a:ea typeface="Raleway Medium"/>
              <a:cs typeface="Raleway Medium"/>
              <a:sym typeface="Raleway Medium"/>
            </a:endParaRPr>
          </a:p>
        </p:txBody>
      </p:sp>
      <p:sp>
        <p:nvSpPr>
          <p:cNvPr id="1010" name="Google Shape;1010;p44"/>
          <p:cNvSpPr txBox="1"/>
          <p:nvPr/>
        </p:nvSpPr>
        <p:spPr>
          <a:xfrm>
            <a:off x="352825" y="1762325"/>
            <a:ext cx="2470800" cy="62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400" b="1">
                <a:highlight>
                  <a:srgbClr val="B6D7A8"/>
                </a:highlight>
                <a:latin typeface="Montserrat"/>
                <a:ea typeface="Montserrat"/>
                <a:cs typeface="Montserrat"/>
                <a:sym typeface="Montserrat"/>
              </a:rPr>
              <a:t>T-Shirt Sizing</a:t>
            </a:r>
            <a:endParaRPr sz="2400" b="1">
              <a:highlight>
                <a:srgbClr val="B6D7A8"/>
              </a:highlight>
              <a:latin typeface="Montserrat"/>
              <a:ea typeface="Montserrat"/>
              <a:cs typeface="Montserrat"/>
              <a:sym typeface="Montserrat"/>
            </a:endParaRPr>
          </a:p>
        </p:txBody>
      </p:sp>
      <p:pic>
        <p:nvPicPr>
          <p:cNvPr id="1011" name="Google Shape;1011;p44"/>
          <p:cNvPicPr preferRelativeResize="0"/>
          <p:nvPr/>
        </p:nvPicPr>
        <p:blipFill>
          <a:blip r:embed="rId3">
            <a:alphaModFix/>
          </a:blip>
          <a:stretch>
            <a:fillRect/>
          </a:stretch>
        </p:blipFill>
        <p:spPr>
          <a:xfrm>
            <a:off x="7668275" y="1030575"/>
            <a:ext cx="1415550" cy="1415550"/>
          </a:xfrm>
          <a:prstGeom prst="rect">
            <a:avLst/>
          </a:prstGeom>
          <a:noFill/>
          <a:ln>
            <a:noFill/>
          </a:ln>
        </p:spPr>
      </p:pic>
      <p:pic>
        <p:nvPicPr>
          <p:cNvPr id="1012" name="Google Shape;1012;p44"/>
          <p:cNvPicPr preferRelativeResize="0"/>
          <p:nvPr/>
        </p:nvPicPr>
        <p:blipFill>
          <a:blip r:embed="rId3">
            <a:alphaModFix/>
          </a:blip>
          <a:stretch>
            <a:fillRect/>
          </a:stretch>
        </p:blipFill>
        <p:spPr>
          <a:xfrm>
            <a:off x="6266607" y="1166128"/>
            <a:ext cx="1280017" cy="1280000"/>
          </a:xfrm>
          <a:prstGeom prst="rect">
            <a:avLst/>
          </a:prstGeom>
          <a:noFill/>
          <a:ln>
            <a:noFill/>
          </a:ln>
        </p:spPr>
      </p:pic>
      <p:pic>
        <p:nvPicPr>
          <p:cNvPr id="1013" name="Google Shape;1013;p44"/>
          <p:cNvPicPr preferRelativeResize="0"/>
          <p:nvPr/>
        </p:nvPicPr>
        <p:blipFill>
          <a:blip r:embed="rId3">
            <a:alphaModFix/>
          </a:blip>
          <a:stretch>
            <a:fillRect/>
          </a:stretch>
        </p:blipFill>
        <p:spPr>
          <a:xfrm>
            <a:off x="5122326" y="1366152"/>
            <a:ext cx="1022625" cy="1022573"/>
          </a:xfrm>
          <a:prstGeom prst="rect">
            <a:avLst/>
          </a:prstGeom>
          <a:noFill/>
          <a:ln>
            <a:noFill/>
          </a:ln>
        </p:spPr>
      </p:pic>
      <p:pic>
        <p:nvPicPr>
          <p:cNvPr id="1014" name="Google Shape;1014;p44"/>
          <p:cNvPicPr preferRelativeResize="0"/>
          <p:nvPr/>
        </p:nvPicPr>
        <p:blipFill>
          <a:blip r:embed="rId3">
            <a:alphaModFix/>
          </a:blip>
          <a:stretch>
            <a:fillRect/>
          </a:stretch>
        </p:blipFill>
        <p:spPr>
          <a:xfrm>
            <a:off x="4273585" y="1628550"/>
            <a:ext cx="760200" cy="760175"/>
          </a:xfrm>
          <a:prstGeom prst="rect">
            <a:avLst/>
          </a:prstGeom>
          <a:noFill/>
          <a:ln>
            <a:noFill/>
          </a:ln>
        </p:spPr>
      </p:pic>
      <p:pic>
        <p:nvPicPr>
          <p:cNvPr id="1015" name="Google Shape;1015;p44"/>
          <p:cNvPicPr preferRelativeResize="0"/>
          <p:nvPr/>
        </p:nvPicPr>
        <p:blipFill>
          <a:blip r:embed="rId3">
            <a:alphaModFix/>
          </a:blip>
          <a:stretch>
            <a:fillRect/>
          </a:stretch>
        </p:blipFill>
        <p:spPr>
          <a:xfrm>
            <a:off x="3343969" y="1762325"/>
            <a:ext cx="626420" cy="626400"/>
          </a:xfrm>
          <a:prstGeom prst="rect">
            <a:avLst/>
          </a:prstGeom>
          <a:noFill/>
          <a:ln>
            <a:noFill/>
          </a:ln>
        </p:spPr>
      </p:pic>
      <p:cxnSp>
        <p:nvCxnSpPr>
          <p:cNvPr id="1016" name="Google Shape;1016;p44"/>
          <p:cNvCxnSpPr/>
          <p:nvPr/>
        </p:nvCxnSpPr>
        <p:spPr>
          <a:xfrm rot="10800000" flipH="1">
            <a:off x="447850" y="2724550"/>
            <a:ext cx="8332800" cy="27300"/>
          </a:xfrm>
          <a:prstGeom prst="straightConnector1">
            <a:avLst/>
          </a:prstGeom>
          <a:noFill/>
          <a:ln w="38100" cap="flat" cmpd="sng">
            <a:solidFill>
              <a:schemeClr val="dk2"/>
            </a:solidFill>
            <a:prstDash val="lgDash"/>
            <a:round/>
            <a:headEnd type="none" w="med" len="med"/>
            <a:tailEnd type="none" w="med" len="med"/>
          </a:ln>
        </p:spPr>
      </p:cxnSp>
      <p:sp>
        <p:nvSpPr>
          <p:cNvPr id="1017" name="Google Shape;1017;p44"/>
          <p:cNvSpPr txBox="1"/>
          <p:nvPr/>
        </p:nvSpPr>
        <p:spPr>
          <a:xfrm>
            <a:off x="352825" y="3448275"/>
            <a:ext cx="2470800" cy="62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400" b="1">
                <a:highlight>
                  <a:srgbClr val="B6D7A8"/>
                </a:highlight>
                <a:latin typeface="Montserrat"/>
                <a:ea typeface="Montserrat"/>
                <a:cs typeface="Montserrat"/>
                <a:sym typeface="Montserrat"/>
              </a:rPr>
              <a:t>Story Points</a:t>
            </a:r>
            <a:endParaRPr sz="2400" b="1">
              <a:highlight>
                <a:srgbClr val="B6D7A8"/>
              </a:highlight>
              <a:latin typeface="Montserrat"/>
              <a:ea typeface="Montserrat"/>
              <a:cs typeface="Montserrat"/>
              <a:sym typeface="Montserrat"/>
            </a:endParaRPr>
          </a:p>
        </p:txBody>
      </p:sp>
      <p:sp>
        <p:nvSpPr>
          <p:cNvPr id="1018" name="Google Shape;1018;p44"/>
          <p:cNvSpPr txBox="1"/>
          <p:nvPr/>
        </p:nvSpPr>
        <p:spPr>
          <a:xfrm>
            <a:off x="3635925" y="3334175"/>
            <a:ext cx="4763700" cy="76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4000">
                <a:latin typeface="Montserrat ExtraBold"/>
                <a:ea typeface="Montserrat ExtraBold"/>
                <a:cs typeface="Montserrat ExtraBold"/>
                <a:sym typeface="Montserrat ExtraBold"/>
              </a:rPr>
              <a:t>1, 2, 3, 5, 8, 13, 21</a:t>
            </a:r>
            <a:endParaRPr sz="4000">
              <a:latin typeface="Montserrat ExtraBold"/>
              <a:ea typeface="Montserrat ExtraBold"/>
              <a:cs typeface="Montserrat ExtraBold"/>
              <a:sym typeface="Montserrat ExtraBo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Google Shape;1023;p4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25</a:t>
            </a:fld>
            <a:endParaRPr/>
          </a:p>
        </p:txBody>
      </p:sp>
      <p:sp>
        <p:nvSpPr>
          <p:cNvPr id="1024" name="Google Shape;1024;p45"/>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Estimation</a:t>
            </a:r>
            <a:endParaRPr sz="4000">
              <a:solidFill>
                <a:srgbClr val="741B47"/>
              </a:solidFill>
              <a:latin typeface="Raleway Medium"/>
              <a:ea typeface="Raleway Medium"/>
              <a:cs typeface="Raleway Medium"/>
              <a:sym typeface="Raleway Medium"/>
            </a:endParaRPr>
          </a:p>
        </p:txBody>
      </p:sp>
      <p:pic>
        <p:nvPicPr>
          <p:cNvPr id="1025" name="Google Shape;1025;p45"/>
          <p:cNvPicPr preferRelativeResize="0"/>
          <p:nvPr/>
        </p:nvPicPr>
        <p:blipFill>
          <a:blip r:embed="rId3">
            <a:alphaModFix/>
          </a:blip>
          <a:stretch>
            <a:fillRect/>
          </a:stretch>
        </p:blipFill>
        <p:spPr>
          <a:xfrm>
            <a:off x="457200" y="952600"/>
            <a:ext cx="8048056" cy="35317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1029"/>
        <p:cNvGrpSpPr/>
        <p:nvPr/>
      </p:nvGrpSpPr>
      <p:grpSpPr>
        <a:xfrm>
          <a:off x="0" y="0"/>
          <a:ext cx="0" cy="0"/>
          <a:chOff x="0" y="0"/>
          <a:chExt cx="0" cy="0"/>
        </a:xfrm>
      </p:grpSpPr>
      <p:sp>
        <p:nvSpPr>
          <p:cNvPr id="1030" name="Google Shape;1030;p46"/>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6"/>
          <p:cNvSpPr txBox="1">
            <a:spLocks noGrp="1"/>
          </p:cNvSpPr>
          <p:nvPr>
            <p:ph type="title"/>
          </p:nvPr>
        </p:nvSpPr>
        <p:spPr>
          <a:xfrm>
            <a:off x="664725" y="1979950"/>
            <a:ext cx="4307400" cy="15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tr-TR" sz="3100">
                <a:solidFill>
                  <a:srgbClr val="0A3534"/>
                </a:solidFill>
                <a:latin typeface="Proxima Nova Semibold"/>
                <a:ea typeface="Proxima Nova Semibold"/>
                <a:cs typeface="Proxima Nova Semibold"/>
                <a:sym typeface="Proxima Nova Semibold"/>
              </a:rPr>
              <a:t>Which one is NOT relative estimation of story?</a:t>
            </a:r>
            <a:endParaRPr sz="3100">
              <a:solidFill>
                <a:srgbClr val="0A3534"/>
              </a:solidFill>
              <a:latin typeface="Proxima Nova Semibold"/>
              <a:ea typeface="Proxima Nova Semibold"/>
              <a:cs typeface="Proxima Nova Semibold"/>
              <a:sym typeface="Proxima Nova Semibold"/>
            </a:endParaRPr>
          </a:p>
        </p:txBody>
      </p:sp>
      <p:pic>
        <p:nvPicPr>
          <p:cNvPr id="1032" name="Google Shape;1032;p46"/>
          <p:cNvPicPr preferRelativeResize="0"/>
          <p:nvPr/>
        </p:nvPicPr>
        <p:blipFill>
          <a:blip r:embed="rId3">
            <a:alphaModFix/>
          </a:blip>
          <a:stretch>
            <a:fillRect/>
          </a:stretch>
        </p:blipFill>
        <p:spPr>
          <a:xfrm>
            <a:off x="2442850" y="847000"/>
            <a:ext cx="1219200" cy="1219200"/>
          </a:xfrm>
          <a:prstGeom prst="rect">
            <a:avLst/>
          </a:prstGeom>
          <a:noFill/>
          <a:ln>
            <a:noFill/>
          </a:ln>
        </p:spPr>
      </p:pic>
      <p:pic>
        <p:nvPicPr>
          <p:cNvPr id="1033" name="Google Shape;1033;p46"/>
          <p:cNvPicPr preferRelativeResize="0"/>
          <p:nvPr/>
        </p:nvPicPr>
        <p:blipFill rotWithShape="1">
          <a:blip r:embed="rId4">
            <a:alphaModFix/>
          </a:blip>
          <a:srcRect l="1362" t="9664" r="9015" b="21941"/>
          <a:stretch/>
        </p:blipFill>
        <p:spPr>
          <a:xfrm>
            <a:off x="4696150" y="284113"/>
            <a:ext cx="4090650" cy="4417225"/>
          </a:xfrm>
          <a:prstGeom prst="rect">
            <a:avLst/>
          </a:prstGeom>
          <a:noFill/>
          <a:ln>
            <a:noFill/>
          </a:ln>
        </p:spPr>
      </p:pic>
      <p:pic>
        <p:nvPicPr>
          <p:cNvPr id="1034" name="Google Shape;1034;p46">
            <a:hlinkClick r:id="rId5"/>
          </p:cNvPr>
          <p:cNvPicPr preferRelativeResize="0"/>
          <p:nvPr/>
        </p:nvPicPr>
        <p:blipFill>
          <a:blip r:embed="rId6">
            <a:alphaModFix/>
          </a:blip>
          <a:stretch>
            <a:fillRect/>
          </a:stretch>
        </p:blipFill>
        <p:spPr>
          <a:xfrm>
            <a:off x="0" y="4429125"/>
            <a:ext cx="9144000" cy="714375"/>
          </a:xfrm>
          <a:prstGeom prst="rect">
            <a:avLst/>
          </a:prstGeom>
          <a:noFill/>
          <a:ln>
            <a:noFill/>
          </a:ln>
        </p:spPr>
      </p:pic>
      <p:sp>
        <p:nvSpPr>
          <p:cNvPr id="1035" name="Google Shape;1035;p46">
            <a:hlinkClick r:id="rId7"/>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Google Shape;1040;p47"/>
          <p:cNvSpPr txBox="1">
            <a:spLocks noGrp="1"/>
          </p:cNvSpPr>
          <p:nvPr>
            <p:ph type="ctrTitle"/>
          </p:nvPr>
        </p:nvSpPr>
        <p:spPr>
          <a:xfrm>
            <a:off x="1003700" y="2194850"/>
            <a:ext cx="4676700" cy="6690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rgbClr val="741B47"/>
              </a:buClr>
              <a:buSzPts val="3600"/>
              <a:buNone/>
            </a:pPr>
            <a:r>
              <a:rPr lang="tr-TR">
                <a:solidFill>
                  <a:srgbClr val="741B47"/>
                </a:solidFill>
                <a:latin typeface="Raleway Medium"/>
                <a:ea typeface="Raleway Medium"/>
                <a:cs typeface="Raleway Medium"/>
                <a:sym typeface="Raleway Medium"/>
              </a:rPr>
              <a:t>Scrum Artifacts</a:t>
            </a:r>
            <a:endParaRPr>
              <a:solidFill>
                <a:srgbClr val="741B47"/>
              </a:solidFill>
              <a:latin typeface="Raleway Medium"/>
              <a:ea typeface="Raleway Medium"/>
              <a:cs typeface="Raleway Medium"/>
              <a:sym typeface="Raleway Medium"/>
            </a:endParaRPr>
          </a:p>
        </p:txBody>
      </p:sp>
      <p:sp>
        <p:nvSpPr>
          <p:cNvPr id="1041" name="Google Shape;1041;p47"/>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1">
                <a:solidFill>
                  <a:schemeClr val="lt1"/>
                </a:solidFill>
                <a:latin typeface="Barlow"/>
                <a:ea typeface="Barlow"/>
                <a:cs typeface="Barlow"/>
                <a:sym typeface="Barlow"/>
              </a:rPr>
              <a:t>4</a:t>
            </a:r>
            <a:endParaRPr sz="3600" b="1" i="0" u="none" strike="noStrike" cap="none">
              <a:solidFill>
                <a:schemeClr val="lt1"/>
              </a:solidFill>
              <a:latin typeface="Barlow"/>
              <a:ea typeface="Barlow"/>
              <a:cs typeface="Barlow"/>
              <a:sym typeface="Barlow"/>
            </a:endParaRPr>
          </a:p>
        </p:txBody>
      </p:sp>
      <p:grpSp>
        <p:nvGrpSpPr>
          <p:cNvPr id="1042" name="Google Shape;1042;p47"/>
          <p:cNvGrpSpPr/>
          <p:nvPr/>
        </p:nvGrpSpPr>
        <p:grpSpPr>
          <a:xfrm>
            <a:off x="5435079" y="912423"/>
            <a:ext cx="3239723" cy="3318665"/>
            <a:chOff x="2270525" y="117216"/>
            <a:chExt cx="4650765" cy="4762722"/>
          </a:xfrm>
        </p:grpSpPr>
        <p:sp>
          <p:nvSpPr>
            <p:cNvPr id="1043" name="Google Shape;1043;p47"/>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4" name="Google Shape;1044;p47"/>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5" name="Google Shape;1045;p47"/>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6" name="Google Shape;1046;p47"/>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7" name="Google Shape;1047;p47"/>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8" name="Google Shape;1048;p47"/>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9" name="Google Shape;1049;p47"/>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0" name="Google Shape;1050;p47"/>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1" name="Google Shape;1051;p47"/>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2" name="Google Shape;1052;p47"/>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3" name="Google Shape;1053;p47"/>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4" name="Google Shape;1054;p47"/>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5" name="Google Shape;1055;p47"/>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6" name="Google Shape;1056;p47"/>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7" name="Google Shape;1057;p47"/>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8" name="Google Shape;1058;p47"/>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9" name="Google Shape;1059;p47"/>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0" name="Google Shape;1060;p47"/>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1" name="Google Shape;1061;p47"/>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2" name="Google Shape;1062;p47"/>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3" name="Google Shape;1063;p47"/>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064" name="Google Shape;1064;p47"/>
            <p:cNvGrpSpPr/>
            <p:nvPr/>
          </p:nvGrpSpPr>
          <p:grpSpPr>
            <a:xfrm>
              <a:off x="4031993" y="117216"/>
              <a:ext cx="2889297" cy="3901793"/>
              <a:chOff x="5533368" y="1047716"/>
              <a:chExt cx="2889297" cy="3901793"/>
            </a:xfrm>
          </p:grpSpPr>
          <p:sp>
            <p:nvSpPr>
              <p:cNvPr id="1065" name="Google Shape;1065;p47"/>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6" name="Google Shape;1066;p47"/>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7" name="Google Shape;1067;p47"/>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8" name="Google Shape;1068;p47"/>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9" name="Google Shape;1069;p47"/>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0" name="Google Shape;1070;p47"/>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1" name="Google Shape;1071;p47"/>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2" name="Google Shape;1072;p47"/>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3" name="Google Shape;1073;p47"/>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4" name="Google Shape;1074;p47"/>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5" name="Google Shape;1075;p47"/>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6" name="Google Shape;1076;p47"/>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7" name="Google Shape;1077;p47"/>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8" name="Google Shape;1078;p47"/>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9" name="Google Shape;1079;p47"/>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0" name="Google Shape;1080;p47"/>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1" name="Google Shape;1081;p47"/>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2" name="Google Shape;1082;p47"/>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3" name="Google Shape;1083;p47"/>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4" name="Google Shape;1084;p47"/>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5" name="Google Shape;1085;p47"/>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6" name="Google Shape;1086;p47"/>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7" name="Google Shape;1087;p47"/>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8" name="Google Shape;1088;p47"/>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9" name="Google Shape;1089;p47"/>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0" name="Google Shape;1090;p47"/>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1" name="Google Shape;1091;p47"/>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2" name="Google Shape;1092;p47"/>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3" name="Google Shape;1093;p47"/>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4" name="Google Shape;1094;p47"/>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5" name="Google Shape;1095;p47"/>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6" name="Google Shape;1096;p47"/>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7" name="Google Shape;1097;p47"/>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8" name="Google Shape;1098;p47"/>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9" name="Google Shape;1099;p47"/>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0" name="Google Shape;1100;p47"/>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1" name="Google Shape;1101;p47"/>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2" name="Google Shape;1102;p47"/>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3" name="Google Shape;1103;p47"/>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4" name="Google Shape;1104;p47"/>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105" name="Google Shape;1105;p47"/>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6" name="Google Shape;1106;p47"/>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7" name="Google Shape;1107;p47"/>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8" name="Google Shape;1108;p47"/>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9" name="Google Shape;1109;p47"/>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0" name="Google Shape;1110;p47"/>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1" name="Google Shape;1111;p47"/>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2" name="Google Shape;1112;p47"/>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3" name="Google Shape;1113;p47"/>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4" name="Google Shape;1114;p47"/>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5" name="Google Shape;1115;p47"/>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6" name="Google Shape;1116;p47"/>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7" name="Google Shape;1117;p47"/>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8" name="Google Shape;1118;p47"/>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9" name="Google Shape;1119;p47"/>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0" name="Google Shape;1120;p47"/>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1" name="Google Shape;1121;p47"/>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2" name="Google Shape;1122;p47"/>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3" name="Google Shape;1123;p47"/>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4" name="Google Shape;1124;p47"/>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5" name="Google Shape;1125;p47"/>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6" name="Google Shape;1126;p47"/>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7" name="Google Shape;1127;p47"/>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8" name="Google Shape;1128;p47"/>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9" name="Google Shape;1129;p47"/>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0" name="Google Shape;1130;p47"/>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1" name="Google Shape;1131;p47"/>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2" name="Google Shape;1132;p47"/>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3" name="Google Shape;1133;p47"/>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134" name="Google Shape;1134;p47"/>
            <p:cNvGrpSpPr/>
            <p:nvPr/>
          </p:nvGrpSpPr>
          <p:grpSpPr>
            <a:xfrm flipH="1">
              <a:off x="2865276" y="3434799"/>
              <a:ext cx="598186" cy="1340314"/>
              <a:chOff x="4210728" y="4525714"/>
              <a:chExt cx="546438" cy="1224366"/>
            </a:xfrm>
          </p:grpSpPr>
          <p:sp>
            <p:nvSpPr>
              <p:cNvPr id="1135" name="Google Shape;1135;p47"/>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6" name="Google Shape;1136;p47"/>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7" name="Google Shape;1137;p47"/>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8" name="Google Shape;1138;p47"/>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9" name="Google Shape;1139;p47"/>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0" name="Google Shape;1140;p47"/>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1" name="Google Shape;1141;p47"/>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2" name="Google Shape;1142;p47"/>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3" name="Google Shape;1143;p47"/>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4" name="Google Shape;1144;p47"/>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5" name="Google Shape;1145;p47"/>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6" name="Google Shape;1146;p47"/>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7" name="Google Shape;1147;p47"/>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2" name="Google Shape;1152;p4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28</a:t>
            </a:fld>
            <a:endParaRPr/>
          </a:p>
        </p:txBody>
      </p:sp>
      <p:sp>
        <p:nvSpPr>
          <p:cNvPr id="1153" name="Google Shape;1153;p48"/>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Main Scrum Artifacts</a:t>
            </a:r>
            <a:endParaRPr sz="4000" b="0" i="0" u="none" strike="noStrike" cap="none">
              <a:solidFill>
                <a:srgbClr val="741B47"/>
              </a:solidFill>
              <a:latin typeface="Raleway Medium"/>
              <a:ea typeface="Raleway Medium"/>
              <a:cs typeface="Raleway Medium"/>
              <a:sym typeface="Raleway Medium"/>
            </a:endParaRPr>
          </a:p>
        </p:txBody>
      </p:sp>
      <p:pic>
        <p:nvPicPr>
          <p:cNvPr id="1154" name="Google Shape;1154;p48"/>
          <p:cNvPicPr preferRelativeResize="0"/>
          <p:nvPr/>
        </p:nvPicPr>
        <p:blipFill rotWithShape="1">
          <a:blip r:embed="rId3">
            <a:alphaModFix/>
          </a:blip>
          <a:srcRect/>
          <a:stretch/>
        </p:blipFill>
        <p:spPr>
          <a:xfrm>
            <a:off x="644236" y="737755"/>
            <a:ext cx="7620001" cy="4033870"/>
          </a:xfrm>
          <a:prstGeom prst="rect">
            <a:avLst/>
          </a:prstGeom>
          <a:noFill/>
          <a:ln>
            <a:noFill/>
          </a:ln>
        </p:spPr>
      </p:pic>
      <p:sp>
        <p:nvSpPr>
          <p:cNvPr id="1155" name="Google Shape;1155;p48"/>
          <p:cNvSpPr/>
          <p:nvPr/>
        </p:nvSpPr>
        <p:spPr>
          <a:xfrm>
            <a:off x="6525491" y="2639292"/>
            <a:ext cx="1683300" cy="1129200"/>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56" name="Google Shape;1156;p48"/>
          <p:cNvSpPr/>
          <p:nvPr/>
        </p:nvSpPr>
        <p:spPr>
          <a:xfrm>
            <a:off x="2417618" y="3027219"/>
            <a:ext cx="907500" cy="1780200"/>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57" name="Google Shape;1157;p48"/>
          <p:cNvSpPr/>
          <p:nvPr/>
        </p:nvSpPr>
        <p:spPr>
          <a:xfrm>
            <a:off x="3934691" y="3026584"/>
            <a:ext cx="1066800" cy="1780200"/>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58" name="Google Shape;1158;p48"/>
          <p:cNvSpPr/>
          <p:nvPr/>
        </p:nvSpPr>
        <p:spPr>
          <a:xfrm>
            <a:off x="2660072" y="2646213"/>
            <a:ext cx="332400" cy="33240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59" name="Google Shape;1159;p48"/>
          <p:cNvSpPr txBox="1"/>
          <p:nvPr/>
        </p:nvSpPr>
        <p:spPr>
          <a:xfrm>
            <a:off x="2687782" y="2666608"/>
            <a:ext cx="2841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tr-TR" sz="1400" b="0" i="0" u="none" strike="noStrike" cap="none">
                <a:solidFill>
                  <a:srgbClr val="000000"/>
                </a:solidFill>
                <a:latin typeface="Arial"/>
                <a:ea typeface="Arial"/>
                <a:cs typeface="Arial"/>
                <a:sym typeface="Arial"/>
              </a:rPr>
              <a:t>1</a:t>
            </a:r>
            <a:endParaRPr/>
          </a:p>
        </p:txBody>
      </p:sp>
      <p:sp>
        <p:nvSpPr>
          <p:cNvPr id="1160" name="Google Shape;1160;p48"/>
          <p:cNvSpPr/>
          <p:nvPr/>
        </p:nvSpPr>
        <p:spPr>
          <a:xfrm>
            <a:off x="4104408" y="2658171"/>
            <a:ext cx="332400" cy="33240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61" name="Google Shape;1161;p48"/>
          <p:cNvSpPr txBox="1"/>
          <p:nvPr/>
        </p:nvSpPr>
        <p:spPr>
          <a:xfrm>
            <a:off x="4121726" y="2667000"/>
            <a:ext cx="2841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tr-TR"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1162" name="Google Shape;1162;p48"/>
          <p:cNvSpPr txBox="1"/>
          <p:nvPr/>
        </p:nvSpPr>
        <p:spPr>
          <a:xfrm>
            <a:off x="7225145" y="2262239"/>
            <a:ext cx="2841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tr-TR"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1163" name="Google Shape;1163;p48"/>
          <p:cNvSpPr/>
          <p:nvPr/>
        </p:nvSpPr>
        <p:spPr>
          <a:xfrm>
            <a:off x="7200900" y="2244405"/>
            <a:ext cx="332400" cy="33240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p4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29</a:t>
            </a:fld>
            <a:endParaRPr/>
          </a:p>
        </p:txBody>
      </p:sp>
      <p:sp>
        <p:nvSpPr>
          <p:cNvPr id="1169" name="Google Shape;1169;p49"/>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Product Backlog</a:t>
            </a:r>
            <a:endParaRPr sz="4000" b="0" i="0" u="none" strike="noStrike" cap="none">
              <a:solidFill>
                <a:srgbClr val="741B47"/>
              </a:solidFill>
              <a:latin typeface="Raleway Medium"/>
              <a:ea typeface="Raleway Medium"/>
              <a:cs typeface="Raleway Medium"/>
              <a:sym typeface="Raleway Medium"/>
            </a:endParaRPr>
          </a:p>
        </p:txBody>
      </p:sp>
      <p:pic>
        <p:nvPicPr>
          <p:cNvPr id="1170" name="Google Shape;1170;p49"/>
          <p:cNvPicPr preferRelativeResize="0"/>
          <p:nvPr/>
        </p:nvPicPr>
        <p:blipFill rotWithShape="1">
          <a:blip r:embed="rId3">
            <a:alphaModFix/>
          </a:blip>
          <a:srcRect t="1877" b="3281"/>
          <a:stretch/>
        </p:blipFill>
        <p:spPr>
          <a:xfrm>
            <a:off x="0" y="740575"/>
            <a:ext cx="4947399" cy="4329101"/>
          </a:xfrm>
          <a:prstGeom prst="rect">
            <a:avLst/>
          </a:prstGeom>
          <a:noFill/>
          <a:ln>
            <a:noFill/>
          </a:ln>
        </p:spPr>
      </p:pic>
      <p:sp>
        <p:nvSpPr>
          <p:cNvPr id="1171" name="Google Shape;1171;p49"/>
          <p:cNvSpPr txBox="1"/>
          <p:nvPr/>
        </p:nvSpPr>
        <p:spPr>
          <a:xfrm>
            <a:off x="4947400" y="1129350"/>
            <a:ext cx="4012800" cy="549000"/>
          </a:xfrm>
          <a:prstGeom prst="rect">
            <a:avLst/>
          </a:prstGeom>
          <a:solidFill>
            <a:srgbClr val="A4C2F4"/>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457200" lvl="0" indent="-336550" algn="l" rtl="0">
              <a:spcBef>
                <a:spcPts val="0"/>
              </a:spcBef>
              <a:spcAft>
                <a:spcPts val="0"/>
              </a:spcAft>
              <a:buClr>
                <a:srgbClr val="4C1130"/>
              </a:buClr>
              <a:buSzPts val="1700"/>
              <a:buFont typeface="Montserrat Medium"/>
              <a:buChar char="●"/>
            </a:pPr>
            <a:r>
              <a:rPr lang="tr-TR" sz="1700">
                <a:latin typeface="Montserrat Medium"/>
                <a:ea typeface="Montserrat Medium"/>
                <a:cs typeface="Montserrat Medium"/>
                <a:sym typeface="Montserrat Medium"/>
              </a:rPr>
              <a:t>Ordered list of everything</a:t>
            </a:r>
            <a:endParaRPr sz="1700">
              <a:latin typeface="Montserrat Medium"/>
              <a:ea typeface="Montserrat Medium"/>
              <a:cs typeface="Montserrat Medium"/>
              <a:sym typeface="Montserrat Medium"/>
            </a:endParaRPr>
          </a:p>
        </p:txBody>
      </p:sp>
      <p:sp>
        <p:nvSpPr>
          <p:cNvPr id="1172" name="Google Shape;1172;p49"/>
          <p:cNvSpPr txBox="1"/>
          <p:nvPr/>
        </p:nvSpPr>
        <p:spPr>
          <a:xfrm>
            <a:off x="4947400" y="1878550"/>
            <a:ext cx="4012800" cy="549000"/>
          </a:xfrm>
          <a:prstGeom prst="rect">
            <a:avLst/>
          </a:prstGeom>
          <a:solidFill>
            <a:srgbClr val="A4C2F4"/>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457200" marR="0" lvl="0" indent="-336550" algn="l" rtl="0">
              <a:lnSpc>
                <a:spcPct val="100000"/>
              </a:lnSpc>
              <a:spcBef>
                <a:spcPts val="0"/>
              </a:spcBef>
              <a:spcAft>
                <a:spcPts val="0"/>
              </a:spcAft>
              <a:buClr>
                <a:srgbClr val="4C1130"/>
              </a:buClr>
              <a:buSzPts val="1700"/>
              <a:buFont typeface="Montserrat Medium"/>
              <a:buChar char="●"/>
            </a:pPr>
            <a:r>
              <a:rPr lang="tr-TR" sz="1700">
                <a:latin typeface="Montserrat Medium"/>
                <a:ea typeface="Montserrat Medium"/>
                <a:cs typeface="Montserrat Medium"/>
                <a:sym typeface="Montserrat Medium"/>
              </a:rPr>
              <a:t>List of prioritized items</a:t>
            </a:r>
            <a:endParaRPr sz="1700">
              <a:latin typeface="Montserrat Medium"/>
              <a:ea typeface="Montserrat Medium"/>
              <a:cs typeface="Montserrat Medium"/>
              <a:sym typeface="Montserrat Medium"/>
            </a:endParaRPr>
          </a:p>
        </p:txBody>
      </p:sp>
      <p:sp>
        <p:nvSpPr>
          <p:cNvPr id="1173" name="Google Shape;1173;p49"/>
          <p:cNvSpPr txBox="1"/>
          <p:nvPr/>
        </p:nvSpPr>
        <p:spPr>
          <a:xfrm>
            <a:off x="4947400" y="2627750"/>
            <a:ext cx="4012800" cy="549000"/>
          </a:xfrm>
          <a:prstGeom prst="rect">
            <a:avLst/>
          </a:prstGeom>
          <a:solidFill>
            <a:srgbClr val="A4C2F4"/>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457200" lvl="0" indent="-336550" algn="l" rtl="0">
              <a:spcBef>
                <a:spcPts val="0"/>
              </a:spcBef>
              <a:spcAft>
                <a:spcPts val="0"/>
              </a:spcAft>
              <a:buClr>
                <a:srgbClr val="4C1130"/>
              </a:buClr>
              <a:buSzPts val="1700"/>
              <a:buFont typeface="Montserrat Medium"/>
              <a:buChar char="●"/>
            </a:pPr>
            <a:r>
              <a:rPr lang="tr-TR" sz="1700">
                <a:latin typeface="Montserrat Medium"/>
                <a:ea typeface="Montserrat Medium"/>
                <a:cs typeface="Montserrat Medium"/>
                <a:sym typeface="Montserrat Medium"/>
              </a:rPr>
              <a:t>Product Owner is responsible</a:t>
            </a:r>
            <a:endParaRPr sz="1700">
              <a:latin typeface="Montserrat Medium"/>
              <a:ea typeface="Montserrat Medium"/>
              <a:cs typeface="Montserrat Medium"/>
              <a:sym typeface="Montserrat Medium"/>
            </a:endParaRPr>
          </a:p>
        </p:txBody>
      </p:sp>
      <p:sp>
        <p:nvSpPr>
          <p:cNvPr id="1174" name="Google Shape;1174;p49"/>
          <p:cNvSpPr txBox="1"/>
          <p:nvPr/>
        </p:nvSpPr>
        <p:spPr>
          <a:xfrm>
            <a:off x="4947400" y="3376950"/>
            <a:ext cx="4012800" cy="549000"/>
          </a:xfrm>
          <a:prstGeom prst="rect">
            <a:avLst/>
          </a:prstGeom>
          <a:solidFill>
            <a:srgbClr val="A4C2F4"/>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457200" marR="0" lvl="0" indent="-336550" algn="l" rtl="0">
              <a:lnSpc>
                <a:spcPct val="100000"/>
              </a:lnSpc>
              <a:spcBef>
                <a:spcPts val="0"/>
              </a:spcBef>
              <a:spcAft>
                <a:spcPts val="0"/>
              </a:spcAft>
              <a:buClr>
                <a:srgbClr val="4C1130"/>
              </a:buClr>
              <a:buSzPts val="1700"/>
              <a:buFont typeface="Montserrat Medium"/>
              <a:buChar char="●"/>
            </a:pPr>
            <a:r>
              <a:rPr lang="tr-TR" sz="1700">
                <a:latin typeface="Montserrat Medium"/>
                <a:ea typeface="Montserrat Medium"/>
                <a:cs typeface="Montserrat Medium"/>
                <a:sym typeface="Montserrat Medium"/>
              </a:rPr>
              <a:t>Dynamic</a:t>
            </a:r>
            <a:endParaRPr sz="1700">
              <a:latin typeface="Montserrat Medium"/>
              <a:ea typeface="Montserrat Medium"/>
              <a:cs typeface="Montserrat Medium"/>
              <a:sym typeface="Montserrat Medium"/>
            </a:endParaRPr>
          </a:p>
        </p:txBody>
      </p:sp>
      <p:sp>
        <p:nvSpPr>
          <p:cNvPr id="1175" name="Google Shape;1175;p49"/>
          <p:cNvSpPr txBox="1"/>
          <p:nvPr/>
        </p:nvSpPr>
        <p:spPr>
          <a:xfrm>
            <a:off x="4947400" y="4126150"/>
            <a:ext cx="4012800" cy="549000"/>
          </a:xfrm>
          <a:prstGeom prst="rect">
            <a:avLst/>
          </a:prstGeom>
          <a:solidFill>
            <a:srgbClr val="A4C2F4"/>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457200" marR="0" lvl="0" indent="-336550" algn="l" rtl="0">
              <a:lnSpc>
                <a:spcPct val="100000"/>
              </a:lnSpc>
              <a:spcBef>
                <a:spcPts val="0"/>
              </a:spcBef>
              <a:spcAft>
                <a:spcPts val="0"/>
              </a:spcAft>
              <a:buClr>
                <a:srgbClr val="4C1130"/>
              </a:buClr>
              <a:buSzPts val="1700"/>
              <a:buFont typeface="Montserrat Medium"/>
              <a:buChar char="●"/>
            </a:pPr>
            <a:r>
              <a:rPr lang="tr-TR" sz="1700">
                <a:latin typeface="Montserrat Medium"/>
                <a:ea typeface="Montserrat Medium"/>
                <a:cs typeface="Montserrat Medium"/>
                <a:sym typeface="Montserrat Medium"/>
              </a:rPr>
              <a:t>Should be refined regularly</a:t>
            </a:r>
            <a:endParaRPr sz="1700">
              <a:latin typeface="Montserrat Medium"/>
              <a:ea typeface="Montserrat Medium"/>
              <a:cs typeface="Montserrat Medium"/>
              <a:sym typeface="Montserrat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26"/>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a:t>
            </a:fld>
            <a:endParaRPr/>
          </a:p>
        </p:txBody>
      </p:sp>
      <p:sp>
        <p:nvSpPr>
          <p:cNvPr id="404" name="Google Shape;404;p26"/>
          <p:cNvSpPr txBox="1">
            <a:spLocks noGrp="1"/>
          </p:cNvSpPr>
          <p:nvPr>
            <p:ph type="ctrTitle" idx="4294967295"/>
          </p:nvPr>
        </p:nvSpPr>
        <p:spPr>
          <a:xfrm>
            <a:off x="1226700" y="50175"/>
            <a:ext cx="6690600" cy="654600"/>
          </a:xfrm>
          <a:prstGeom prst="rect">
            <a:avLst/>
          </a:prstGeom>
          <a:noFill/>
          <a:ln>
            <a:noFill/>
          </a:ln>
        </p:spPr>
        <p:txBody>
          <a:bodyPr spcFirstLastPara="1" wrap="square" lIns="0" tIns="0" rIns="0" bIns="0" anchor="b" anchorCtr="0">
            <a:noAutofit/>
          </a:bodyPr>
          <a:lstStyle/>
          <a:p>
            <a:pPr marL="0" marR="0" lvl="0" indent="0" algn="ctr" rtl="0">
              <a:lnSpc>
                <a:spcPct val="80000"/>
              </a:lnSpc>
              <a:spcBef>
                <a:spcPts val="0"/>
              </a:spcBef>
              <a:spcAft>
                <a:spcPts val="0"/>
              </a:spcAft>
              <a:buClr>
                <a:schemeClr val="accent2"/>
              </a:buClr>
              <a:buSzPts val="4800"/>
              <a:buFont typeface="Raleway SemiBold"/>
              <a:buNone/>
            </a:pPr>
            <a:r>
              <a:rPr lang="tr-TR" sz="4800" b="0" i="0" u="none" strike="noStrike" cap="none">
                <a:solidFill>
                  <a:srgbClr val="741B47"/>
                </a:solidFill>
                <a:latin typeface="Raleway Medium"/>
                <a:ea typeface="Raleway Medium"/>
                <a:cs typeface="Raleway Medium"/>
                <a:sym typeface="Raleway Medium"/>
              </a:rPr>
              <a:t>Table of Contents</a:t>
            </a:r>
            <a:endParaRPr sz="4800" b="0" i="0" u="none" strike="noStrike" cap="none">
              <a:solidFill>
                <a:srgbClr val="741B47"/>
              </a:solidFill>
              <a:latin typeface="Raleway Medium"/>
              <a:ea typeface="Raleway Medium"/>
              <a:cs typeface="Raleway Medium"/>
              <a:sym typeface="Raleway Medium"/>
            </a:endParaRPr>
          </a:p>
        </p:txBody>
      </p:sp>
      <p:sp>
        <p:nvSpPr>
          <p:cNvPr id="405" name="Google Shape;405;p26"/>
          <p:cNvSpPr txBox="1">
            <a:spLocks noGrp="1"/>
          </p:cNvSpPr>
          <p:nvPr>
            <p:ph type="subTitle" idx="4294967295"/>
          </p:nvPr>
        </p:nvSpPr>
        <p:spPr>
          <a:xfrm>
            <a:off x="358925" y="971075"/>
            <a:ext cx="4545900" cy="3741300"/>
          </a:xfrm>
          <a:prstGeom prst="rect">
            <a:avLst/>
          </a:prstGeom>
          <a:noFill/>
          <a:ln>
            <a:noFill/>
          </a:ln>
        </p:spPr>
        <p:txBody>
          <a:bodyPr spcFirstLastPara="1" wrap="square" lIns="0" tIns="0" rIns="0" bIns="0" anchor="t" anchorCtr="0">
            <a:noAutofit/>
          </a:bodyPr>
          <a:lstStyle/>
          <a:p>
            <a:pPr marL="457200" lvl="0" indent="-450850" algn="l" rtl="0">
              <a:lnSpc>
                <a:spcPct val="125000"/>
              </a:lnSpc>
              <a:spcBef>
                <a:spcPts val="1100"/>
              </a:spcBef>
              <a:spcAft>
                <a:spcPts val="0"/>
              </a:spcAft>
              <a:buClr>
                <a:srgbClr val="741B47"/>
              </a:buClr>
              <a:buSzPts val="3500"/>
              <a:buFont typeface="Raleway"/>
              <a:buChar char="▶"/>
            </a:pPr>
            <a:r>
              <a:rPr lang="tr-TR" sz="3500" b="1" dirty="0">
                <a:solidFill>
                  <a:srgbClr val="0B5394"/>
                </a:solidFill>
                <a:latin typeface="Raleway"/>
                <a:ea typeface="Raleway"/>
                <a:cs typeface="Raleway"/>
                <a:sym typeface="Raleway"/>
              </a:rPr>
              <a:t>SCRUM</a:t>
            </a:r>
            <a:endParaRPr sz="3500" b="1" dirty="0">
              <a:solidFill>
                <a:srgbClr val="0B5394"/>
              </a:solidFill>
              <a:latin typeface="Raleway"/>
              <a:ea typeface="Raleway"/>
              <a:cs typeface="Raleway"/>
              <a:sym typeface="Raleway"/>
            </a:endParaRPr>
          </a:p>
          <a:p>
            <a:pPr marL="914400" lvl="1" indent="-381000" algn="l" rtl="0">
              <a:lnSpc>
                <a:spcPct val="125000"/>
              </a:lnSpc>
              <a:spcBef>
                <a:spcPts val="0"/>
              </a:spcBef>
              <a:spcAft>
                <a:spcPts val="0"/>
              </a:spcAft>
              <a:buClr>
                <a:srgbClr val="741B47"/>
              </a:buClr>
              <a:buSzPts val="2400"/>
              <a:buFont typeface="Raleway"/>
              <a:buChar char="▹"/>
            </a:pPr>
            <a:r>
              <a:rPr lang="tr-TR" sz="2400" dirty="0" err="1">
                <a:solidFill>
                  <a:srgbClr val="0B5394"/>
                </a:solidFill>
                <a:latin typeface="Raleway"/>
                <a:ea typeface="Raleway"/>
                <a:cs typeface="Raleway"/>
                <a:sym typeface="Raleway"/>
              </a:rPr>
              <a:t>Scrum</a:t>
            </a:r>
            <a:r>
              <a:rPr lang="tr-TR" sz="2400" dirty="0">
                <a:solidFill>
                  <a:srgbClr val="0B5394"/>
                </a:solidFill>
                <a:latin typeface="Raleway"/>
                <a:ea typeface="Raleway"/>
                <a:cs typeface="Raleway"/>
                <a:sym typeface="Raleway"/>
              </a:rPr>
              <a:t> </a:t>
            </a:r>
            <a:r>
              <a:rPr lang="tr-TR" sz="2400" dirty="0" err="1">
                <a:solidFill>
                  <a:srgbClr val="0B5394"/>
                </a:solidFill>
                <a:latin typeface="Raleway"/>
                <a:ea typeface="Raleway"/>
                <a:cs typeface="Raleway"/>
                <a:sym typeface="Raleway"/>
              </a:rPr>
              <a:t>Overview</a:t>
            </a:r>
            <a:endParaRPr sz="2400" dirty="0">
              <a:solidFill>
                <a:srgbClr val="0B5394"/>
              </a:solidFill>
              <a:latin typeface="Raleway"/>
              <a:ea typeface="Raleway"/>
              <a:cs typeface="Raleway"/>
              <a:sym typeface="Raleway"/>
            </a:endParaRPr>
          </a:p>
          <a:p>
            <a:pPr marL="914400" lvl="1" indent="-381000" algn="l" rtl="0">
              <a:lnSpc>
                <a:spcPct val="125000"/>
              </a:lnSpc>
              <a:spcBef>
                <a:spcPts val="0"/>
              </a:spcBef>
              <a:spcAft>
                <a:spcPts val="0"/>
              </a:spcAft>
              <a:buClr>
                <a:srgbClr val="741B47"/>
              </a:buClr>
              <a:buSzPts val="2400"/>
              <a:buFont typeface="Raleway"/>
              <a:buChar char="▹"/>
            </a:pPr>
            <a:r>
              <a:rPr lang="tr-TR" sz="2400" dirty="0" err="1">
                <a:solidFill>
                  <a:srgbClr val="0B5394"/>
                </a:solidFill>
                <a:latin typeface="Raleway"/>
                <a:ea typeface="Raleway"/>
                <a:cs typeface="Raleway"/>
                <a:sym typeface="Raleway"/>
              </a:rPr>
              <a:t>Scrum</a:t>
            </a:r>
            <a:r>
              <a:rPr lang="tr-TR" sz="2400" dirty="0">
                <a:solidFill>
                  <a:srgbClr val="0B5394"/>
                </a:solidFill>
                <a:latin typeface="Raleway"/>
                <a:ea typeface="Raleway"/>
                <a:cs typeface="Raleway"/>
                <a:sym typeface="Raleway"/>
              </a:rPr>
              <a:t> </a:t>
            </a:r>
            <a:r>
              <a:rPr lang="tr-TR" sz="2400" dirty="0" err="1">
                <a:solidFill>
                  <a:srgbClr val="0B5394"/>
                </a:solidFill>
                <a:latin typeface="Raleway"/>
                <a:ea typeface="Raleway"/>
                <a:cs typeface="Raleway"/>
                <a:sym typeface="Raleway"/>
              </a:rPr>
              <a:t>Roles</a:t>
            </a:r>
            <a:endParaRPr sz="2400" dirty="0">
              <a:solidFill>
                <a:srgbClr val="0B5394"/>
              </a:solidFill>
              <a:latin typeface="Raleway"/>
              <a:ea typeface="Raleway"/>
              <a:cs typeface="Raleway"/>
              <a:sym typeface="Raleway"/>
            </a:endParaRPr>
          </a:p>
          <a:p>
            <a:pPr marL="914400" lvl="1" indent="-381000" algn="l" rtl="0">
              <a:lnSpc>
                <a:spcPct val="125000"/>
              </a:lnSpc>
              <a:spcBef>
                <a:spcPts val="0"/>
              </a:spcBef>
              <a:spcAft>
                <a:spcPts val="0"/>
              </a:spcAft>
              <a:buClr>
                <a:srgbClr val="741B47"/>
              </a:buClr>
              <a:buSzPts val="2400"/>
              <a:buFont typeface="Raleway"/>
              <a:buChar char="▹"/>
            </a:pPr>
            <a:r>
              <a:rPr lang="tr-TR" sz="2400" dirty="0" err="1">
                <a:solidFill>
                  <a:srgbClr val="0B5394"/>
                </a:solidFill>
                <a:latin typeface="Raleway"/>
                <a:ea typeface="Raleway"/>
                <a:cs typeface="Raleway"/>
                <a:sym typeface="Raleway"/>
              </a:rPr>
              <a:t>Epic</a:t>
            </a:r>
            <a:r>
              <a:rPr lang="tr-TR" sz="2400" dirty="0">
                <a:solidFill>
                  <a:srgbClr val="0B5394"/>
                </a:solidFill>
                <a:latin typeface="Raleway"/>
                <a:ea typeface="Raleway"/>
                <a:cs typeface="Raleway"/>
                <a:sym typeface="Raleway"/>
              </a:rPr>
              <a:t>, User </a:t>
            </a:r>
            <a:r>
              <a:rPr lang="tr-TR" sz="2400" dirty="0" err="1">
                <a:solidFill>
                  <a:srgbClr val="0B5394"/>
                </a:solidFill>
                <a:latin typeface="Raleway"/>
                <a:ea typeface="Raleway"/>
                <a:cs typeface="Raleway"/>
                <a:sym typeface="Raleway"/>
              </a:rPr>
              <a:t>Story</a:t>
            </a:r>
            <a:r>
              <a:rPr lang="tr-TR" sz="2400" dirty="0">
                <a:solidFill>
                  <a:srgbClr val="0B5394"/>
                </a:solidFill>
                <a:latin typeface="Raleway"/>
                <a:ea typeface="Raleway"/>
                <a:cs typeface="Raleway"/>
                <a:sym typeface="Raleway"/>
              </a:rPr>
              <a:t> </a:t>
            </a:r>
            <a:r>
              <a:rPr lang="tr-TR" sz="2400" dirty="0" err="1">
                <a:solidFill>
                  <a:srgbClr val="0B5394"/>
                </a:solidFill>
                <a:latin typeface="Raleway"/>
                <a:ea typeface="Raleway"/>
                <a:cs typeface="Raleway"/>
                <a:sym typeface="Raleway"/>
              </a:rPr>
              <a:t>and</a:t>
            </a:r>
            <a:r>
              <a:rPr lang="tr-TR" sz="2400" dirty="0">
                <a:solidFill>
                  <a:srgbClr val="0B5394"/>
                </a:solidFill>
                <a:latin typeface="Raleway"/>
                <a:ea typeface="Raleway"/>
                <a:cs typeface="Raleway"/>
                <a:sym typeface="Raleway"/>
              </a:rPr>
              <a:t> </a:t>
            </a:r>
            <a:r>
              <a:rPr lang="tr-TR" sz="2400" dirty="0" err="1">
                <a:solidFill>
                  <a:srgbClr val="0B5394"/>
                </a:solidFill>
                <a:latin typeface="Raleway"/>
                <a:ea typeface="Raleway"/>
                <a:cs typeface="Raleway"/>
                <a:sym typeface="Raleway"/>
              </a:rPr>
              <a:t>Task</a:t>
            </a:r>
            <a:endParaRPr sz="2400" dirty="0">
              <a:solidFill>
                <a:srgbClr val="0B5394"/>
              </a:solidFill>
              <a:latin typeface="Raleway"/>
              <a:ea typeface="Raleway"/>
              <a:cs typeface="Raleway"/>
              <a:sym typeface="Raleway"/>
            </a:endParaRPr>
          </a:p>
          <a:p>
            <a:pPr marL="914400" lvl="1" indent="-381000" algn="l" rtl="0">
              <a:lnSpc>
                <a:spcPct val="125000"/>
              </a:lnSpc>
              <a:spcBef>
                <a:spcPts val="0"/>
              </a:spcBef>
              <a:spcAft>
                <a:spcPts val="0"/>
              </a:spcAft>
              <a:buClr>
                <a:srgbClr val="741B47"/>
              </a:buClr>
              <a:buSzPts val="2400"/>
              <a:buFont typeface="Raleway"/>
              <a:buChar char="▹"/>
            </a:pPr>
            <a:r>
              <a:rPr lang="tr-TR" sz="2400" dirty="0" err="1">
                <a:solidFill>
                  <a:srgbClr val="0B5394"/>
                </a:solidFill>
                <a:latin typeface="Raleway"/>
                <a:ea typeface="Raleway"/>
                <a:cs typeface="Raleway"/>
                <a:sym typeface="Raleway"/>
              </a:rPr>
              <a:t>Scrum</a:t>
            </a:r>
            <a:r>
              <a:rPr lang="tr-TR" sz="2400" dirty="0">
                <a:solidFill>
                  <a:srgbClr val="0B5394"/>
                </a:solidFill>
                <a:latin typeface="Raleway"/>
                <a:ea typeface="Raleway"/>
                <a:cs typeface="Raleway"/>
                <a:sym typeface="Raleway"/>
              </a:rPr>
              <a:t> </a:t>
            </a:r>
            <a:r>
              <a:rPr lang="tr-TR" sz="2400" dirty="0" err="1">
                <a:solidFill>
                  <a:srgbClr val="0B5394"/>
                </a:solidFill>
                <a:latin typeface="Raleway"/>
                <a:ea typeface="Raleway"/>
                <a:cs typeface="Raleway"/>
                <a:sym typeface="Raleway"/>
              </a:rPr>
              <a:t>Artifacts</a:t>
            </a:r>
            <a:endParaRPr sz="2400" dirty="0">
              <a:solidFill>
                <a:srgbClr val="0B5394"/>
              </a:solidFill>
              <a:latin typeface="Raleway"/>
              <a:ea typeface="Raleway"/>
              <a:cs typeface="Raleway"/>
              <a:sym typeface="Raleway"/>
            </a:endParaRPr>
          </a:p>
          <a:p>
            <a:pPr marL="914400" lvl="1" indent="-381000" algn="l" rtl="0">
              <a:lnSpc>
                <a:spcPct val="125000"/>
              </a:lnSpc>
              <a:spcBef>
                <a:spcPts val="0"/>
              </a:spcBef>
              <a:spcAft>
                <a:spcPts val="0"/>
              </a:spcAft>
              <a:buClr>
                <a:srgbClr val="741B47"/>
              </a:buClr>
              <a:buSzPts val="2400"/>
              <a:buFont typeface="Raleway"/>
              <a:buChar char="▹"/>
            </a:pPr>
            <a:r>
              <a:rPr lang="tr-TR" sz="2400" dirty="0" err="1">
                <a:solidFill>
                  <a:srgbClr val="0B5394"/>
                </a:solidFill>
                <a:latin typeface="Raleway"/>
                <a:ea typeface="Raleway"/>
                <a:cs typeface="Raleway"/>
                <a:sym typeface="Raleway"/>
              </a:rPr>
              <a:t>Scrum</a:t>
            </a:r>
            <a:r>
              <a:rPr lang="tr-TR" sz="2400" dirty="0">
                <a:solidFill>
                  <a:srgbClr val="0B5394"/>
                </a:solidFill>
                <a:latin typeface="Raleway"/>
                <a:ea typeface="Raleway"/>
                <a:cs typeface="Raleway"/>
                <a:sym typeface="Raleway"/>
              </a:rPr>
              <a:t> </a:t>
            </a:r>
            <a:r>
              <a:rPr lang="tr-TR" sz="2400" dirty="0" err="1">
                <a:solidFill>
                  <a:srgbClr val="0B5394"/>
                </a:solidFill>
                <a:latin typeface="Raleway"/>
                <a:ea typeface="Raleway"/>
                <a:cs typeface="Raleway"/>
                <a:sym typeface="Raleway"/>
              </a:rPr>
              <a:t>Ceremonies</a:t>
            </a:r>
            <a:endParaRPr sz="2400" dirty="0">
              <a:solidFill>
                <a:srgbClr val="0B5394"/>
              </a:solidFill>
              <a:latin typeface="Raleway"/>
              <a:ea typeface="Raleway"/>
              <a:cs typeface="Raleway"/>
              <a:sym typeface="Raleway"/>
            </a:endParaRPr>
          </a:p>
        </p:txBody>
      </p:sp>
      <p:sp>
        <p:nvSpPr>
          <p:cNvPr id="406" name="Google Shape;406;p26"/>
          <p:cNvSpPr txBox="1">
            <a:spLocks noGrp="1"/>
          </p:cNvSpPr>
          <p:nvPr>
            <p:ph type="subTitle" idx="4294967295"/>
          </p:nvPr>
        </p:nvSpPr>
        <p:spPr>
          <a:xfrm>
            <a:off x="5064925" y="971075"/>
            <a:ext cx="4143300" cy="3741300"/>
          </a:xfrm>
          <a:prstGeom prst="rect">
            <a:avLst/>
          </a:prstGeom>
          <a:noFill/>
          <a:ln>
            <a:noFill/>
          </a:ln>
        </p:spPr>
        <p:txBody>
          <a:bodyPr spcFirstLastPara="1" wrap="square" lIns="0" tIns="0" rIns="0" bIns="0" anchor="t" anchorCtr="0">
            <a:noAutofit/>
          </a:bodyPr>
          <a:lstStyle/>
          <a:p>
            <a:pPr marL="457200" lvl="0" indent="-450850" algn="l" rtl="0">
              <a:lnSpc>
                <a:spcPct val="125000"/>
              </a:lnSpc>
              <a:spcBef>
                <a:spcPts val="1100"/>
              </a:spcBef>
              <a:spcAft>
                <a:spcPts val="0"/>
              </a:spcAft>
              <a:buClr>
                <a:srgbClr val="741B47"/>
              </a:buClr>
              <a:buSzPts val="3500"/>
              <a:buFont typeface="Raleway"/>
              <a:buChar char="▶"/>
            </a:pPr>
            <a:r>
              <a:rPr lang="tr-TR" sz="3500" b="1">
                <a:solidFill>
                  <a:srgbClr val="0B5394"/>
                </a:solidFill>
                <a:latin typeface="Raleway"/>
                <a:ea typeface="Raleway"/>
                <a:cs typeface="Raleway"/>
                <a:sym typeface="Raleway"/>
              </a:rPr>
              <a:t>KANBAN</a:t>
            </a:r>
            <a:endParaRPr sz="3500" b="1">
              <a:solidFill>
                <a:srgbClr val="0B5394"/>
              </a:solidFill>
              <a:latin typeface="Raleway"/>
              <a:ea typeface="Raleway"/>
              <a:cs typeface="Raleway"/>
              <a:sym typeface="Raleway"/>
            </a:endParaRPr>
          </a:p>
          <a:p>
            <a:pPr marL="914400" lvl="1" indent="-381000" algn="l" rtl="0">
              <a:lnSpc>
                <a:spcPct val="125000"/>
              </a:lnSpc>
              <a:spcBef>
                <a:spcPts val="0"/>
              </a:spcBef>
              <a:spcAft>
                <a:spcPts val="0"/>
              </a:spcAft>
              <a:buClr>
                <a:srgbClr val="741B47"/>
              </a:buClr>
              <a:buSzPts val="2400"/>
              <a:buFont typeface="Raleway"/>
              <a:buChar char="▹"/>
            </a:pPr>
            <a:r>
              <a:rPr lang="tr-TR" sz="2400">
                <a:solidFill>
                  <a:srgbClr val="0B5394"/>
                </a:solidFill>
                <a:latin typeface="Raleway"/>
                <a:ea typeface="Raleway"/>
                <a:cs typeface="Raleway"/>
                <a:sym typeface="Raleway"/>
              </a:rPr>
              <a:t>Kanban Overview </a:t>
            </a:r>
            <a:endParaRPr sz="2400">
              <a:solidFill>
                <a:srgbClr val="0B5394"/>
              </a:solidFill>
              <a:latin typeface="Raleway"/>
              <a:ea typeface="Raleway"/>
              <a:cs typeface="Raleway"/>
              <a:sym typeface="Raleway"/>
            </a:endParaRPr>
          </a:p>
          <a:p>
            <a:pPr marL="914400" lvl="1" indent="-381000" algn="l" rtl="0">
              <a:lnSpc>
                <a:spcPct val="125000"/>
              </a:lnSpc>
              <a:spcBef>
                <a:spcPts val="0"/>
              </a:spcBef>
              <a:spcAft>
                <a:spcPts val="0"/>
              </a:spcAft>
              <a:buClr>
                <a:srgbClr val="741B47"/>
              </a:buClr>
              <a:buSzPts val="2400"/>
              <a:buFont typeface="Raleway"/>
              <a:buChar char="▹"/>
            </a:pPr>
            <a:r>
              <a:rPr lang="tr-TR" sz="2400">
                <a:solidFill>
                  <a:srgbClr val="0B5394"/>
                </a:solidFill>
                <a:latin typeface="Raleway"/>
                <a:ea typeface="Raleway"/>
                <a:cs typeface="Raleway"/>
                <a:sym typeface="Raleway"/>
              </a:rPr>
              <a:t>Kanban Board</a:t>
            </a:r>
            <a:endParaRPr sz="2400">
              <a:solidFill>
                <a:srgbClr val="0B5394"/>
              </a:solidFill>
              <a:latin typeface="Raleway"/>
              <a:ea typeface="Raleway"/>
              <a:cs typeface="Raleway"/>
              <a:sym typeface="Raleway"/>
            </a:endParaRPr>
          </a:p>
          <a:p>
            <a:pPr marL="914400" lvl="1" indent="-381000" algn="l" rtl="0">
              <a:lnSpc>
                <a:spcPct val="125000"/>
              </a:lnSpc>
              <a:spcBef>
                <a:spcPts val="0"/>
              </a:spcBef>
              <a:spcAft>
                <a:spcPts val="0"/>
              </a:spcAft>
              <a:buClr>
                <a:srgbClr val="741B47"/>
              </a:buClr>
              <a:buSzPts val="2400"/>
              <a:buFont typeface="Raleway"/>
              <a:buChar char="▹"/>
            </a:pPr>
            <a:r>
              <a:rPr lang="tr-TR" sz="2400">
                <a:solidFill>
                  <a:srgbClr val="0B5394"/>
                </a:solidFill>
                <a:latin typeface="Raleway"/>
                <a:ea typeface="Raleway"/>
                <a:cs typeface="Raleway"/>
                <a:sym typeface="Raleway"/>
              </a:rPr>
              <a:t>Principles of Kanban</a:t>
            </a:r>
            <a:endParaRPr sz="2400">
              <a:solidFill>
                <a:srgbClr val="0B5394"/>
              </a:solidFill>
              <a:latin typeface="Raleway"/>
              <a:ea typeface="Raleway"/>
              <a:cs typeface="Raleway"/>
              <a:sym typeface="Raleway"/>
            </a:endParaRPr>
          </a:p>
          <a:p>
            <a:pPr marL="914400" lvl="1" indent="-381000" algn="l" rtl="0">
              <a:lnSpc>
                <a:spcPct val="125000"/>
              </a:lnSpc>
              <a:spcBef>
                <a:spcPts val="0"/>
              </a:spcBef>
              <a:spcAft>
                <a:spcPts val="0"/>
              </a:spcAft>
              <a:buClr>
                <a:srgbClr val="741B47"/>
              </a:buClr>
              <a:buSzPts val="2400"/>
              <a:buFont typeface="Raleway"/>
              <a:buChar char="▹"/>
            </a:pPr>
            <a:r>
              <a:rPr lang="tr-TR" sz="2400">
                <a:solidFill>
                  <a:srgbClr val="0B5394"/>
                </a:solidFill>
                <a:latin typeface="Raleway"/>
                <a:ea typeface="Raleway"/>
                <a:cs typeface="Raleway"/>
                <a:sym typeface="Raleway"/>
              </a:rPr>
              <a:t>Practices of Kanban</a:t>
            </a:r>
            <a:endParaRPr sz="2400">
              <a:solidFill>
                <a:srgbClr val="0B5394"/>
              </a:solidFill>
              <a:latin typeface="Raleway"/>
              <a:ea typeface="Raleway"/>
              <a:cs typeface="Raleway"/>
              <a:sym typeface="Raleway"/>
            </a:endParaRPr>
          </a:p>
          <a:p>
            <a:pPr marL="914400" lvl="1" indent="-381000" algn="l" rtl="0">
              <a:lnSpc>
                <a:spcPct val="125000"/>
              </a:lnSpc>
              <a:spcBef>
                <a:spcPts val="0"/>
              </a:spcBef>
              <a:spcAft>
                <a:spcPts val="0"/>
              </a:spcAft>
              <a:buClr>
                <a:srgbClr val="741B47"/>
              </a:buClr>
              <a:buSzPts val="2400"/>
              <a:buFont typeface="Raleway"/>
              <a:buChar char="▹"/>
            </a:pPr>
            <a:r>
              <a:rPr lang="tr-TR" sz="2400">
                <a:solidFill>
                  <a:srgbClr val="0B5394"/>
                </a:solidFill>
                <a:latin typeface="Raleway"/>
                <a:ea typeface="Raleway"/>
                <a:cs typeface="Raleway"/>
                <a:sym typeface="Raleway"/>
              </a:rPr>
              <a:t>Kanban vs Scrum</a:t>
            </a:r>
            <a:endParaRPr sz="2400">
              <a:solidFill>
                <a:srgbClr val="0B5394"/>
              </a:solidFill>
              <a:latin typeface="Raleway"/>
              <a:ea typeface="Raleway"/>
              <a:cs typeface="Raleway"/>
              <a:sym typeface="Raleway"/>
            </a:endParaRPr>
          </a:p>
        </p:txBody>
      </p:sp>
      <p:pic>
        <p:nvPicPr>
          <p:cNvPr id="407" name="Google Shape;407;p26"/>
          <p:cNvPicPr preferRelativeResize="0"/>
          <p:nvPr/>
        </p:nvPicPr>
        <p:blipFill>
          <a:blip r:embed="rId3">
            <a:alphaModFix/>
          </a:blip>
          <a:stretch>
            <a:fillRect/>
          </a:stretch>
        </p:blipFill>
        <p:spPr>
          <a:xfrm>
            <a:off x="3633400" y="1756125"/>
            <a:ext cx="401675" cy="401675"/>
          </a:xfrm>
          <a:prstGeom prst="rect">
            <a:avLst/>
          </a:prstGeom>
          <a:noFill/>
          <a:ln>
            <a:noFill/>
          </a:ln>
        </p:spPr>
      </p:pic>
      <p:pic>
        <p:nvPicPr>
          <p:cNvPr id="408" name="Google Shape;408;p26"/>
          <p:cNvPicPr preferRelativeResize="0"/>
          <p:nvPr/>
        </p:nvPicPr>
        <p:blipFill>
          <a:blip r:embed="rId3">
            <a:alphaModFix/>
          </a:blip>
          <a:stretch>
            <a:fillRect/>
          </a:stretch>
        </p:blipFill>
        <p:spPr>
          <a:xfrm>
            <a:off x="3104525" y="2241575"/>
            <a:ext cx="401675" cy="4016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5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30</a:t>
            </a:fld>
            <a:endParaRPr/>
          </a:p>
        </p:txBody>
      </p:sp>
      <p:sp>
        <p:nvSpPr>
          <p:cNvPr id="1181" name="Google Shape;1181;p50"/>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Sprint Backlog</a:t>
            </a:r>
            <a:endParaRPr sz="4000" b="0" i="0" u="none" strike="noStrike" cap="none">
              <a:solidFill>
                <a:srgbClr val="741B47"/>
              </a:solidFill>
              <a:latin typeface="Raleway Medium"/>
              <a:ea typeface="Raleway Medium"/>
              <a:cs typeface="Raleway Medium"/>
              <a:sym typeface="Raleway Medium"/>
            </a:endParaRPr>
          </a:p>
        </p:txBody>
      </p:sp>
      <p:sp>
        <p:nvSpPr>
          <p:cNvPr id="1182" name="Google Shape;1182;p50"/>
          <p:cNvSpPr txBox="1"/>
          <p:nvPr/>
        </p:nvSpPr>
        <p:spPr>
          <a:xfrm>
            <a:off x="307800" y="3563050"/>
            <a:ext cx="8528400" cy="1213500"/>
          </a:xfrm>
          <a:prstGeom prst="rect">
            <a:avLst/>
          </a:prstGeom>
          <a:solidFill>
            <a:srgbClr val="A4C2F4"/>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457200" marR="0" lvl="0" indent="-336550" algn="l" rtl="0">
              <a:lnSpc>
                <a:spcPct val="100000"/>
              </a:lnSpc>
              <a:spcBef>
                <a:spcPts val="0"/>
              </a:spcBef>
              <a:spcAft>
                <a:spcPts val="0"/>
              </a:spcAft>
              <a:buClr>
                <a:srgbClr val="4C1130"/>
              </a:buClr>
              <a:buSzPts val="1700"/>
              <a:buFont typeface="Montserrat Medium"/>
              <a:buChar char="●"/>
            </a:pPr>
            <a:r>
              <a:rPr lang="tr-TR" sz="1700">
                <a:latin typeface="Montserrat Medium"/>
                <a:ea typeface="Montserrat Medium"/>
                <a:cs typeface="Montserrat Medium"/>
                <a:sym typeface="Montserrat Medium"/>
              </a:rPr>
              <a:t>The set of Product Backlog items selected for the Sprint</a:t>
            </a:r>
            <a:endParaRPr sz="1700">
              <a:latin typeface="Montserrat Medium"/>
              <a:ea typeface="Montserrat Medium"/>
              <a:cs typeface="Montserrat Medium"/>
              <a:sym typeface="Montserrat Medium"/>
            </a:endParaRPr>
          </a:p>
          <a:p>
            <a:pPr marL="457200" marR="0" lvl="0" indent="-336550" algn="l" rtl="0">
              <a:lnSpc>
                <a:spcPct val="100000"/>
              </a:lnSpc>
              <a:spcBef>
                <a:spcPts val="0"/>
              </a:spcBef>
              <a:spcAft>
                <a:spcPts val="0"/>
              </a:spcAft>
              <a:buClr>
                <a:srgbClr val="4C1130"/>
              </a:buClr>
              <a:buSzPts val="1700"/>
              <a:buFont typeface="Montserrat Medium"/>
              <a:buChar char="●"/>
            </a:pPr>
            <a:r>
              <a:rPr lang="tr-TR" sz="1700">
                <a:latin typeface="Montserrat Medium"/>
                <a:ea typeface="Montserrat Medium"/>
                <a:cs typeface="Montserrat Medium"/>
                <a:sym typeface="Montserrat Medium"/>
              </a:rPr>
              <a:t>A plan for delivering the product Increment and realizing Sprint Goal</a:t>
            </a:r>
            <a:endParaRPr sz="1700">
              <a:latin typeface="Montserrat Medium"/>
              <a:ea typeface="Montserrat Medium"/>
              <a:cs typeface="Montserrat Medium"/>
              <a:sym typeface="Montserrat Medium"/>
            </a:endParaRPr>
          </a:p>
          <a:p>
            <a:pPr marL="457200" marR="0" lvl="0" indent="-336550" algn="l" rtl="0">
              <a:lnSpc>
                <a:spcPct val="100000"/>
              </a:lnSpc>
              <a:spcBef>
                <a:spcPts val="0"/>
              </a:spcBef>
              <a:spcAft>
                <a:spcPts val="0"/>
              </a:spcAft>
              <a:buClr>
                <a:srgbClr val="4C1130"/>
              </a:buClr>
              <a:buSzPts val="1700"/>
              <a:buFont typeface="Montserrat Medium"/>
              <a:buChar char="●"/>
            </a:pPr>
            <a:r>
              <a:rPr lang="tr-TR" sz="1700">
                <a:latin typeface="Montserrat Medium"/>
                <a:ea typeface="Montserrat Medium"/>
                <a:cs typeface="Montserrat Medium"/>
                <a:sym typeface="Montserrat Medium"/>
              </a:rPr>
              <a:t>Highly visible, real-time picture of the work</a:t>
            </a:r>
            <a:endParaRPr sz="1700">
              <a:latin typeface="Montserrat Medium"/>
              <a:ea typeface="Montserrat Medium"/>
              <a:cs typeface="Montserrat Medium"/>
              <a:sym typeface="Montserrat Medium"/>
            </a:endParaRPr>
          </a:p>
        </p:txBody>
      </p:sp>
      <p:pic>
        <p:nvPicPr>
          <p:cNvPr id="1183" name="Google Shape;1183;p50"/>
          <p:cNvPicPr preferRelativeResize="0"/>
          <p:nvPr/>
        </p:nvPicPr>
        <p:blipFill rotWithShape="1">
          <a:blip r:embed="rId3">
            <a:alphaModFix/>
          </a:blip>
          <a:srcRect b="5651"/>
          <a:stretch/>
        </p:blipFill>
        <p:spPr>
          <a:xfrm>
            <a:off x="1334200" y="699825"/>
            <a:ext cx="6677800" cy="2737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pic>
        <p:nvPicPr>
          <p:cNvPr id="1188" name="Google Shape;1188;p51"/>
          <p:cNvPicPr preferRelativeResize="0"/>
          <p:nvPr/>
        </p:nvPicPr>
        <p:blipFill>
          <a:blip r:embed="rId3">
            <a:alphaModFix/>
          </a:blip>
          <a:stretch>
            <a:fillRect/>
          </a:stretch>
        </p:blipFill>
        <p:spPr>
          <a:xfrm>
            <a:off x="1227648" y="609123"/>
            <a:ext cx="6688701" cy="2673825"/>
          </a:xfrm>
          <a:prstGeom prst="rect">
            <a:avLst/>
          </a:prstGeom>
          <a:noFill/>
          <a:ln>
            <a:noFill/>
          </a:ln>
        </p:spPr>
      </p:pic>
      <p:sp>
        <p:nvSpPr>
          <p:cNvPr id="1189" name="Google Shape;1189;p5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31</a:t>
            </a:fld>
            <a:endParaRPr/>
          </a:p>
        </p:txBody>
      </p:sp>
      <p:sp>
        <p:nvSpPr>
          <p:cNvPr id="1190" name="Google Shape;1190;p51"/>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Product Increment</a:t>
            </a:r>
            <a:endParaRPr sz="4000" b="0" i="0" u="none" strike="noStrike" cap="none">
              <a:solidFill>
                <a:srgbClr val="741B47"/>
              </a:solidFill>
              <a:latin typeface="Raleway Medium"/>
              <a:ea typeface="Raleway Medium"/>
              <a:cs typeface="Raleway Medium"/>
              <a:sym typeface="Raleway Medium"/>
            </a:endParaRPr>
          </a:p>
        </p:txBody>
      </p:sp>
      <p:sp>
        <p:nvSpPr>
          <p:cNvPr id="1191" name="Google Shape;1191;p51"/>
          <p:cNvSpPr txBox="1"/>
          <p:nvPr/>
        </p:nvSpPr>
        <p:spPr>
          <a:xfrm>
            <a:off x="307800" y="3384150"/>
            <a:ext cx="8528400" cy="1392600"/>
          </a:xfrm>
          <a:prstGeom prst="rect">
            <a:avLst/>
          </a:prstGeom>
          <a:solidFill>
            <a:srgbClr val="A4C2F4"/>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457200" marR="0" lvl="0" indent="-336550" algn="l" rtl="0">
              <a:lnSpc>
                <a:spcPct val="100000"/>
              </a:lnSpc>
              <a:spcBef>
                <a:spcPts val="0"/>
              </a:spcBef>
              <a:spcAft>
                <a:spcPts val="0"/>
              </a:spcAft>
              <a:buClr>
                <a:srgbClr val="4C1130"/>
              </a:buClr>
              <a:buSzPts val="1700"/>
              <a:buFont typeface="Montserrat Medium"/>
              <a:buChar char="●"/>
            </a:pPr>
            <a:r>
              <a:rPr lang="tr-TR" sz="1700">
                <a:latin typeface="Montserrat Medium"/>
                <a:ea typeface="Montserrat Medium"/>
                <a:cs typeface="Montserrat Medium"/>
                <a:sym typeface="Montserrat Medium"/>
              </a:rPr>
              <a:t>The sum of all the Product Backlog items completed during a Sprint and the value of the increments of all previous Sprints.</a:t>
            </a:r>
            <a:endParaRPr sz="1700">
              <a:latin typeface="Montserrat Medium"/>
              <a:ea typeface="Montserrat Medium"/>
              <a:cs typeface="Montserrat Medium"/>
              <a:sym typeface="Montserrat Medium"/>
            </a:endParaRPr>
          </a:p>
          <a:p>
            <a:pPr marL="457200" marR="0" lvl="0" indent="-336550" algn="l" rtl="0">
              <a:lnSpc>
                <a:spcPct val="100000"/>
              </a:lnSpc>
              <a:spcBef>
                <a:spcPts val="0"/>
              </a:spcBef>
              <a:spcAft>
                <a:spcPts val="0"/>
              </a:spcAft>
              <a:buClr>
                <a:srgbClr val="4C1130"/>
              </a:buClr>
              <a:buSzPts val="1700"/>
              <a:buFont typeface="Montserrat Medium"/>
              <a:buChar char="●"/>
            </a:pPr>
            <a:r>
              <a:rPr lang="tr-TR" sz="1700">
                <a:latin typeface="Montserrat Medium"/>
                <a:ea typeface="Montserrat Medium"/>
                <a:cs typeface="Montserrat Medium"/>
                <a:sym typeface="Montserrat Medium"/>
              </a:rPr>
              <a:t>At the end of a Sprint, the new Increment must be “Done”.</a:t>
            </a:r>
            <a:endParaRPr sz="1700">
              <a:latin typeface="Montserrat Medium"/>
              <a:ea typeface="Montserrat Medium"/>
              <a:cs typeface="Montserrat Medium"/>
              <a:sym typeface="Montserrat Medium"/>
            </a:endParaRPr>
          </a:p>
          <a:p>
            <a:pPr marL="457200" marR="0" lvl="0" indent="-336550" algn="l" rtl="0">
              <a:lnSpc>
                <a:spcPct val="100000"/>
              </a:lnSpc>
              <a:spcBef>
                <a:spcPts val="0"/>
              </a:spcBef>
              <a:spcAft>
                <a:spcPts val="0"/>
              </a:spcAft>
              <a:buClr>
                <a:srgbClr val="4C1130"/>
              </a:buClr>
              <a:buSzPts val="1700"/>
              <a:buFont typeface="Montserrat Medium"/>
              <a:buChar char="●"/>
            </a:pPr>
            <a:r>
              <a:rPr lang="tr-TR" sz="1700">
                <a:latin typeface="Montserrat Medium"/>
                <a:ea typeface="Montserrat Medium"/>
                <a:cs typeface="Montserrat Medium"/>
                <a:sym typeface="Montserrat Medium"/>
              </a:rPr>
              <a:t>The increment must be in useable condition regardless of whether the Product Owner decides to release it.</a:t>
            </a:r>
            <a:endParaRPr sz="1700">
              <a:latin typeface="Montserrat Medium"/>
              <a:ea typeface="Montserrat Medium"/>
              <a:cs typeface="Montserrat Medium"/>
              <a:sym typeface="Montserrat Medium"/>
            </a:endParaRPr>
          </a:p>
        </p:txBody>
      </p:sp>
      <p:sp>
        <p:nvSpPr>
          <p:cNvPr id="1192" name="Google Shape;1192;p51"/>
          <p:cNvSpPr/>
          <p:nvPr/>
        </p:nvSpPr>
        <p:spPr>
          <a:xfrm>
            <a:off x="6518375" y="929525"/>
            <a:ext cx="1659000" cy="2349300"/>
          </a:xfrm>
          <a:prstGeom prst="rect">
            <a:avLst/>
          </a:prstGeom>
          <a:no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1196"/>
        <p:cNvGrpSpPr/>
        <p:nvPr/>
      </p:nvGrpSpPr>
      <p:grpSpPr>
        <a:xfrm>
          <a:off x="0" y="0"/>
          <a:ext cx="0" cy="0"/>
          <a:chOff x="0" y="0"/>
          <a:chExt cx="0" cy="0"/>
        </a:xfrm>
      </p:grpSpPr>
      <p:sp>
        <p:nvSpPr>
          <p:cNvPr id="1197" name="Google Shape;1197;p52"/>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98" name="Google Shape;1198;p52"/>
          <p:cNvPicPr preferRelativeResize="0"/>
          <p:nvPr/>
        </p:nvPicPr>
        <p:blipFill>
          <a:blip r:embed="rId3">
            <a:alphaModFix/>
          </a:blip>
          <a:stretch>
            <a:fillRect/>
          </a:stretch>
        </p:blipFill>
        <p:spPr>
          <a:xfrm>
            <a:off x="2442850" y="847000"/>
            <a:ext cx="1219200" cy="1219200"/>
          </a:xfrm>
          <a:prstGeom prst="rect">
            <a:avLst/>
          </a:prstGeom>
          <a:noFill/>
          <a:ln>
            <a:noFill/>
          </a:ln>
        </p:spPr>
      </p:pic>
      <p:pic>
        <p:nvPicPr>
          <p:cNvPr id="1199" name="Google Shape;1199;p52"/>
          <p:cNvPicPr preferRelativeResize="0"/>
          <p:nvPr/>
        </p:nvPicPr>
        <p:blipFill>
          <a:blip r:embed="rId4">
            <a:alphaModFix/>
          </a:blip>
          <a:stretch>
            <a:fillRect/>
          </a:stretch>
        </p:blipFill>
        <p:spPr>
          <a:xfrm>
            <a:off x="3972025" y="1314200"/>
            <a:ext cx="4874025" cy="3416225"/>
          </a:xfrm>
          <a:prstGeom prst="rect">
            <a:avLst/>
          </a:prstGeom>
          <a:noFill/>
          <a:ln>
            <a:noFill/>
          </a:ln>
        </p:spPr>
      </p:pic>
      <p:sp>
        <p:nvSpPr>
          <p:cNvPr id="1200" name="Google Shape;1200;p52"/>
          <p:cNvSpPr txBox="1">
            <a:spLocks noGrp="1"/>
          </p:cNvSpPr>
          <p:nvPr>
            <p:ph type="title"/>
          </p:nvPr>
        </p:nvSpPr>
        <p:spPr>
          <a:xfrm>
            <a:off x="664725" y="1903750"/>
            <a:ext cx="4458000" cy="172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tr-TR" sz="3100">
                <a:solidFill>
                  <a:srgbClr val="4A86E8"/>
                </a:solidFill>
                <a:latin typeface="Proxima Nova Semibold"/>
                <a:ea typeface="Proxima Nova Semibold"/>
                <a:cs typeface="Proxima Nova Semibold"/>
                <a:sym typeface="Proxima Nova Semibold"/>
              </a:rPr>
              <a:t>Who prioritizes the product backlog items?</a:t>
            </a:r>
            <a:endParaRPr sz="3100">
              <a:solidFill>
                <a:srgbClr val="4A86E8"/>
              </a:solidFill>
              <a:latin typeface="Proxima Nova Semibold"/>
              <a:ea typeface="Proxima Nova Semibold"/>
              <a:cs typeface="Proxima Nova Semibold"/>
              <a:sym typeface="Proxima Nova Semibold"/>
            </a:endParaRPr>
          </a:p>
        </p:txBody>
      </p:sp>
      <p:pic>
        <p:nvPicPr>
          <p:cNvPr id="1201" name="Google Shape;1201;p52">
            <a:hlinkClick r:id="rId5"/>
          </p:cNvPr>
          <p:cNvPicPr preferRelativeResize="0"/>
          <p:nvPr/>
        </p:nvPicPr>
        <p:blipFill>
          <a:blip r:embed="rId6">
            <a:alphaModFix/>
          </a:blip>
          <a:stretch>
            <a:fillRect/>
          </a:stretch>
        </p:blipFill>
        <p:spPr>
          <a:xfrm>
            <a:off x="0" y="4429125"/>
            <a:ext cx="9144000" cy="714375"/>
          </a:xfrm>
          <a:prstGeom prst="rect">
            <a:avLst/>
          </a:prstGeom>
          <a:noFill/>
          <a:ln>
            <a:noFill/>
          </a:ln>
        </p:spPr>
      </p:pic>
      <p:sp>
        <p:nvSpPr>
          <p:cNvPr id="1202" name="Google Shape;1202;p52">
            <a:hlinkClick r:id="rId7"/>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sp>
        <p:nvSpPr>
          <p:cNvPr id="1207" name="Google Shape;1207;p53"/>
          <p:cNvSpPr txBox="1">
            <a:spLocks noGrp="1"/>
          </p:cNvSpPr>
          <p:nvPr>
            <p:ph type="ctrTitle"/>
          </p:nvPr>
        </p:nvSpPr>
        <p:spPr>
          <a:xfrm>
            <a:off x="1003700" y="1885950"/>
            <a:ext cx="4676700" cy="12066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rgbClr val="741B47"/>
              </a:buClr>
              <a:buSzPts val="3600"/>
              <a:buNone/>
            </a:pPr>
            <a:r>
              <a:rPr lang="tr-TR">
                <a:solidFill>
                  <a:srgbClr val="741B47"/>
                </a:solidFill>
                <a:latin typeface="Raleway Medium"/>
                <a:ea typeface="Raleway Medium"/>
                <a:cs typeface="Raleway Medium"/>
                <a:sym typeface="Raleway Medium"/>
              </a:rPr>
              <a:t>Scrum Ceremonies</a:t>
            </a:r>
            <a:endParaRPr>
              <a:solidFill>
                <a:srgbClr val="741B47"/>
              </a:solidFill>
              <a:latin typeface="Raleway Medium"/>
              <a:ea typeface="Raleway Medium"/>
              <a:cs typeface="Raleway Medium"/>
              <a:sym typeface="Raleway Medium"/>
            </a:endParaRPr>
          </a:p>
        </p:txBody>
      </p:sp>
      <p:sp>
        <p:nvSpPr>
          <p:cNvPr id="1208" name="Google Shape;1208;p53"/>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1">
                <a:solidFill>
                  <a:schemeClr val="lt1"/>
                </a:solidFill>
                <a:latin typeface="Barlow"/>
                <a:ea typeface="Barlow"/>
                <a:cs typeface="Barlow"/>
                <a:sym typeface="Barlow"/>
              </a:rPr>
              <a:t>5</a:t>
            </a:r>
            <a:endParaRPr sz="3600" b="1" i="0" u="none" strike="noStrike" cap="none">
              <a:solidFill>
                <a:schemeClr val="lt1"/>
              </a:solidFill>
              <a:latin typeface="Barlow"/>
              <a:ea typeface="Barlow"/>
              <a:cs typeface="Barlow"/>
              <a:sym typeface="Barlow"/>
            </a:endParaRPr>
          </a:p>
        </p:txBody>
      </p:sp>
      <p:grpSp>
        <p:nvGrpSpPr>
          <p:cNvPr id="1209" name="Google Shape;1209;p53"/>
          <p:cNvGrpSpPr/>
          <p:nvPr/>
        </p:nvGrpSpPr>
        <p:grpSpPr>
          <a:xfrm>
            <a:off x="5435079" y="912423"/>
            <a:ext cx="3239723" cy="3318665"/>
            <a:chOff x="2270525" y="117216"/>
            <a:chExt cx="4650765" cy="4762722"/>
          </a:xfrm>
        </p:grpSpPr>
        <p:sp>
          <p:nvSpPr>
            <p:cNvPr id="1210" name="Google Shape;1210;p53"/>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1" name="Google Shape;1211;p53"/>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2" name="Google Shape;1212;p53"/>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3" name="Google Shape;1213;p53"/>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4" name="Google Shape;1214;p53"/>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5" name="Google Shape;1215;p53"/>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6" name="Google Shape;1216;p53"/>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7" name="Google Shape;1217;p53"/>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8" name="Google Shape;1218;p53"/>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9" name="Google Shape;1219;p53"/>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0" name="Google Shape;1220;p53"/>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1" name="Google Shape;1221;p53"/>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2" name="Google Shape;1222;p53"/>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3" name="Google Shape;1223;p53"/>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4" name="Google Shape;1224;p53"/>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5" name="Google Shape;1225;p53"/>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6" name="Google Shape;1226;p53"/>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7" name="Google Shape;1227;p53"/>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8" name="Google Shape;1228;p53"/>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9" name="Google Shape;1229;p53"/>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0" name="Google Shape;1230;p53"/>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231" name="Google Shape;1231;p53"/>
            <p:cNvGrpSpPr/>
            <p:nvPr/>
          </p:nvGrpSpPr>
          <p:grpSpPr>
            <a:xfrm>
              <a:off x="4031993" y="117216"/>
              <a:ext cx="2889297" cy="3901793"/>
              <a:chOff x="5533368" y="1047716"/>
              <a:chExt cx="2889297" cy="3901793"/>
            </a:xfrm>
          </p:grpSpPr>
          <p:sp>
            <p:nvSpPr>
              <p:cNvPr id="1232" name="Google Shape;1232;p53"/>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3" name="Google Shape;1233;p53"/>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4" name="Google Shape;1234;p53"/>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5" name="Google Shape;1235;p53"/>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6" name="Google Shape;1236;p53"/>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7" name="Google Shape;1237;p53"/>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8" name="Google Shape;1238;p53"/>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9" name="Google Shape;1239;p53"/>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0" name="Google Shape;1240;p53"/>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1" name="Google Shape;1241;p53"/>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2" name="Google Shape;1242;p53"/>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3" name="Google Shape;1243;p53"/>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4" name="Google Shape;1244;p53"/>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5" name="Google Shape;1245;p53"/>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6" name="Google Shape;1246;p53"/>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7" name="Google Shape;1247;p53"/>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8" name="Google Shape;1248;p53"/>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9" name="Google Shape;1249;p53"/>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0" name="Google Shape;1250;p53"/>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1" name="Google Shape;1251;p53"/>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2" name="Google Shape;1252;p53"/>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3" name="Google Shape;1253;p53"/>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4" name="Google Shape;1254;p53"/>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5" name="Google Shape;1255;p53"/>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6" name="Google Shape;1256;p53"/>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7" name="Google Shape;1257;p53"/>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8" name="Google Shape;1258;p53"/>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9" name="Google Shape;1259;p53"/>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0" name="Google Shape;1260;p53"/>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1" name="Google Shape;1261;p53"/>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2" name="Google Shape;1262;p53"/>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3" name="Google Shape;1263;p53"/>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4" name="Google Shape;1264;p53"/>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5" name="Google Shape;1265;p53"/>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6" name="Google Shape;1266;p53"/>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7" name="Google Shape;1267;p53"/>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8" name="Google Shape;1268;p53"/>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9" name="Google Shape;1269;p53"/>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0" name="Google Shape;1270;p53"/>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1" name="Google Shape;1271;p53"/>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272" name="Google Shape;1272;p53"/>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3" name="Google Shape;1273;p53"/>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4" name="Google Shape;1274;p53"/>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5" name="Google Shape;1275;p53"/>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6" name="Google Shape;1276;p53"/>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7" name="Google Shape;1277;p53"/>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8" name="Google Shape;1278;p53"/>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9" name="Google Shape;1279;p53"/>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0" name="Google Shape;1280;p53"/>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1" name="Google Shape;1281;p53"/>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2" name="Google Shape;1282;p53"/>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3" name="Google Shape;1283;p53"/>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4" name="Google Shape;1284;p53"/>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5" name="Google Shape;1285;p53"/>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6" name="Google Shape;1286;p53"/>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7" name="Google Shape;1287;p53"/>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8" name="Google Shape;1288;p53"/>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9" name="Google Shape;1289;p53"/>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0" name="Google Shape;1290;p53"/>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1" name="Google Shape;1291;p53"/>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2" name="Google Shape;1292;p53"/>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3" name="Google Shape;1293;p53"/>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4" name="Google Shape;1294;p53"/>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5" name="Google Shape;1295;p53"/>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6" name="Google Shape;1296;p53"/>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7" name="Google Shape;1297;p53"/>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8" name="Google Shape;1298;p53"/>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9" name="Google Shape;1299;p53"/>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0" name="Google Shape;1300;p53"/>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301" name="Google Shape;1301;p53"/>
            <p:cNvGrpSpPr/>
            <p:nvPr/>
          </p:nvGrpSpPr>
          <p:grpSpPr>
            <a:xfrm flipH="1">
              <a:off x="2865276" y="3434799"/>
              <a:ext cx="598186" cy="1340314"/>
              <a:chOff x="4210728" y="4525714"/>
              <a:chExt cx="546438" cy="1224366"/>
            </a:xfrm>
          </p:grpSpPr>
          <p:sp>
            <p:nvSpPr>
              <p:cNvPr id="1302" name="Google Shape;1302;p53"/>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3" name="Google Shape;1303;p53"/>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4" name="Google Shape;1304;p53"/>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5" name="Google Shape;1305;p53"/>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6" name="Google Shape;1306;p53"/>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7" name="Google Shape;1307;p53"/>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8" name="Google Shape;1308;p53"/>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9" name="Google Shape;1309;p53"/>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0" name="Google Shape;1310;p53"/>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1" name="Google Shape;1311;p53"/>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2" name="Google Shape;1312;p53"/>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3" name="Google Shape;1313;p53"/>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4" name="Google Shape;1314;p53"/>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19" name="Google Shape;1319;p5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34</a:t>
            </a:fld>
            <a:endParaRPr/>
          </a:p>
        </p:txBody>
      </p:sp>
      <p:sp>
        <p:nvSpPr>
          <p:cNvPr id="1320" name="Google Shape;1320;p54"/>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Scrum Meetings</a:t>
            </a:r>
            <a:endParaRPr sz="4000" b="0" i="0" u="none" strike="noStrike" cap="none">
              <a:solidFill>
                <a:srgbClr val="741B47"/>
              </a:solidFill>
              <a:latin typeface="Raleway Medium"/>
              <a:ea typeface="Raleway Medium"/>
              <a:cs typeface="Raleway Medium"/>
              <a:sym typeface="Raleway Medium"/>
            </a:endParaRPr>
          </a:p>
        </p:txBody>
      </p:sp>
      <p:sp>
        <p:nvSpPr>
          <p:cNvPr id="1321" name="Google Shape;1321;p54"/>
          <p:cNvSpPr/>
          <p:nvPr/>
        </p:nvSpPr>
        <p:spPr>
          <a:xfrm>
            <a:off x="1235463" y="811525"/>
            <a:ext cx="3275100" cy="1908900"/>
          </a:xfrm>
          <a:prstGeom prst="rect">
            <a:avLst/>
          </a:prstGeom>
          <a:solidFill>
            <a:srgbClr val="A61C00"/>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tr-TR" sz="1800">
                <a:solidFill>
                  <a:srgbClr val="FFFFFF"/>
                </a:solidFill>
                <a:latin typeface="Montserrat SemiBold"/>
                <a:ea typeface="Montserrat SemiBold"/>
                <a:cs typeface="Montserrat SemiBold"/>
                <a:sym typeface="Montserrat SemiBold"/>
              </a:rPr>
              <a:t>Sprint Planning</a:t>
            </a:r>
            <a:endParaRPr sz="1800">
              <a:solidFill>
                <a:srgbClr val="FFFFFF"/>
              </a:solidFill>
              <a:latin typeface="Montserrat SemiBold"/>
              <a:ea typeface="Montserrat SemiBold"/>
              <a:cs typeface="Montserrat SemiBold"/>
              <a:sym typeface="Montserrat SemiBold"/>
            </a:endParaRPr>
          </a:p>
          <a:p>
            <a:pPr marL="0" lvl="0" indent="0" algn="ctr" rtl="0">
              <a:spcBef>
                <a:spcPts val="0"/>
              </a:spcBef>
              <a:spcAft>
                <a:spcPts val="0"/>
              </a:spcAft>
              <a:buNone/>
            </a:pPr>
            <a:endParaRPr sz="1800">
              <a:solidFill>
                <a:srgbClr val="FFFFFF"/>
              </a:solidFill>
              <a:latin typeface="Montserrat SemiBold"/>
              <a:ea typeface="Montserrat SemiBold"/>
              <a:cs typeface="Montserrat SemiBold"/>
              <a:sym typeface="Montserrat SemiBold"/>
            </a:endParaRPr>
          </a:p>
          <a:p>
            <a:pPr marL="0" lvl="0" indent="0" algn="ctr" rtl="0">
              <a:spcBef>
                <a:spcPts val="0"/>
              </a:spcBef>
              <a:spcAft>
                <a:spcPts val="0"/>
              </a:spcAft>
              <a:buNone/>
            </a:pPr>
            <a:r>
              <a:rPr lang="tr-TR" sz="1800">
                <a:solidFill>
                  <a:srgbClr val="FFFFFF"/>
                </a:solidFill>
                <a:latin typeface="Montserrat SemiBold"/>
                <a:ea typeface="Montserrat SemiBold"/>
                <a:cs typeface="Montserrat SemiBold"/>
                <a:sym typeface="Montserrat SemiBold"/>
              </a:rPr>
              <a:t>Determine what work will be completed in the upcoming sprint based on the backlog.</a:t>
            </a:r>
            <a:endParaRPr sz="1800">
              <a:solidFill>
                <a:srgbClr val="FFFFFF"/>
              </a:solidFill>
              <a:latin typeface="Montserrat SemiBold"/>
              <a:ea typeface="Montserrat SemiBold"/>
              <a:cs typeface="Montserrat SemiBold"/>
              <a:sym typeface="Montserrat SemiBold"/>
            </a:endParaRPr>
          </a:p>
        </p:txBody>
      </p:sp>
      <p:sp>
        <p:nvSpPr>
          <p:cNvPr id="1322" name="Google Shape;1322;p54"/>
          <p:cNvSpPr/>
          <p:nvPr/>
        </p:nvSpPr>
        <p:spPr>
          <a:xfrm>
            <a:off x="4633441" y="811525"/>
            <a:ext cx="3275100" cy="19089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tr-TR" sz="1800">
                <a:latin typeface="Montserrat SemiBold"/>
                <a:ea typeface="Montserrat SemiBold"/>
                <a:cs typeface="Montserrat SemiBold"/>
                <a:sym typeface="Montserrat SemiBold"/>
              </a:rPr>
              <a:t>Daily Standup</a:t>
            </a:r>
            <a:endParaRPr sz="1800">
              <a:latin typeface="Montserrat SemiBold"/>
              <a:ea typeface="Montserrat SemiBold"/>
              <a:cs typeface="Montserrat SemiBold"/>
              <a:sym typeface="Montserrat SemiBold"/>
            </a:endParaRPr>
          </a:p>
          <a:p>
            <a:pPr marL="0" marR="0" lvl="0" indent="0" algn="ctr" rtl="0">
              <a:lnSpc>
                <a:spcPct val="100000"/>
              </a:lnSpc>
              <a:spcBef>
                <a:spcPts val="0"/>
              </a:spcBef>
              <a:spcAft>
                <a:spcPts val="0"/>
              </a:spcAft>
              <a:buNone/>
            </a:pPr>
            <a:endParaRPr sz="1800">
              <a:latin typeface="Montserrat SemiBold"/>
              <a:ea typeface="Montserrat SemiBold"/>
              <a:cs typeface="Montserrat SemiBold"/>
              <a:sym typeface="Montserrat SemiBold"/>
            </a:endParaRPr>
          </a:p>
          <a:p>
            <a:pPr marL="0" marR="0" lvl="0" indent="0" algn="ctr" rtl="0">
              <a:lnSpc>
                <a:spcPct val="100000"/>
              </a:lnSpc>
              <a:spcBef>
                <a:spcPts val="0"/>
              </a:spcBef>
              <a:spcAft>
                <a:spcPts val="0"/>
              </a:spcAft>
              <a:buNone/>
            </a:pPr>
            <a:r>
              <a:rPr lang="tr-TR" sz="1800">
                <a:latin typeface="Montserrat SemiBold"/>
                <a:ea typeface="Montserrat SemiBold"/>
                <a:cs typeface="Montserrat SemiBold"/>
                <a:sym typeface="Montserrat SemiBold"/>
              </a:rPr>
              <a:t>A 15-minute meeting for team to share what they did yesterday, what they’ll do today, and blockers.</a:t>
            </a:r>
            <a:endParaRPr sz="1600"/>
          </a:p>
        </p:txBody>
      </p:sp>
      <p:sp>
        <p:nvSpPr>
          <p:cNvPr id="1323" name="Google Shape;1323;p54"/>
          <p:cNvSpPr/>
          <p:nvPr/>
        </p:nvSpPr>
        <p:spPr>
          <a:xfrm>
            <a:off x="1235463" y="2868925"/>
            <a:ext cx="3275100" cy="1908900"/>
          </a:xfrm>
          <a:prstGeom prst="rect">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tr-TR" sz="1800">
                <a:latin typeface="Montserrat SemiBold"/>
                <a:ea typeface="Montserrat SemiBold"/>
                <a:cs typeface="Montserrat SemiBold"/>
                <a:sym typeface="Montserrat SemiBold"/>
              </a:rPr>
              <a:t>Sprint Review </a:t>
            </a:r>
            <a:endParaRPr sz="1800">
              <a:latin typeface="Montserrat SemiBold"/>
              <a:ea typeface="Montserrat SemiBold"/>
              <a:cs typeface="Montserrat SemiBold"/>
              <a:sym typeface="Montserrat SemiBold"/>
            </a:endParaRPr>
          </a:p>
          <a:p>
            <a:pPr marL="0" marR="0" lvl="0" indent="0" algn="ctr" rtl="0">
              <a:lnSpc>
                <a:spcPct val="100000"/>
              </a:lnSpc>
              <a:spcBef>
                <a:spcPts val="0"/>
              </a:spcBef>
              <a:spcAft>
                <a:spcPts val="0"/>
              </a:spcAft>
              <a:buNone/>
            </a:pPr>
            <a:endParaRPr sz="1800">
              <a:latin typeface="Montserrat SemiBold"/>
              <a:ea typeface="Montserrat SemiBold"/>
              <a:cs typeface="Montserrat SemiBold"/>
              <a:sym typeface="Montserrat SemiBold"/>
            </a:endParaRPr>
          </a:p>
          <a:p>
            <a:pPr marL="0" marR="0" lvl="0" indent="0" algn="ctr" rtl="0">
              <a:lnSpc>
                <a:spcPct val="100000"/>
              </a:lnSpc>
              <a:spcBef>
                <a:spcPts val="0"/>
              </a:spcBef>
              <a:spcAft>
                <a:spcPts val="0"/>
              </a:spcAft>
              <a:buNone/>
            </a:pPr>
            <a:r>
              <a:rPr lang="tr-TR" sz="1800">
                <a:latin typeface="Montserrat SemiBold"/>
                <a:ea typeface="Montserrat SemiBold"/>
                <a:cs typeface="Montserrat SemiBold"/>
                <a:sym typeface="Montserrat SemiBold"/>
              </a:rPr>
              <a:t>Share work completed in</a:t>
            </a:r>
            <a:endParaRPr sz="1800">
              <a:latin typeface="Montserrat SemiBold"/>
              <a:ea typeface="Montserrat SemiBold"/>
              <a:cs typeface="Montserrat SemiBold"/>
              <a:sym typeface="Montserrat SemiBold"/>
            </a:endParaRPr>
          </a:p>
          <a:p>
            <a:pPr marL="0" marR="0" lvl="0" indent="0" algn="ctr" rtl="0">
              <a:lnSpc>
                <a:spcPct val="100000"/>
              </a:lnSpc>
              <a:spcBef>
                <a:spcPts val="0"/>
              </a:spcBef>
              <a:spcAft>
                <a:spcPts val="0"/>
              </a:spcAft>
              <a:buNone/>
            </a:pPr>
            <a:r>
              <a:rPr lang="tr-TR" sz="1800">
                <a:latin typeface="Montserrat SemiBold"/>
                <a:ea typeface="Montserrat SemiBold"/>
                <a:cs typeface="Montserrat SemiBold"/>
                <a:sym typeface="Montserrat SemiBold"/>
              </a:rPr>
              <a:t>the sprint and get </a:t>
            </a:r>
            <a:endParaRPr sz="1800">
              <a:latin typeface="Montserrat SemiBold"/>
              <a:ea typeface="Montserrat SemiBold"/>
              <a:cs typeface="Montserrat SemiBold"/>
              <a:sym typeface="Montserrat SemiBold"/>
            </a:endParaRPr>
          </a:p>
          <a:p>
            <a:pPr marL="0" marR="0" lvl="0" indent="0" algn="ctr" rtl="0">
              <a:lnSpc>
                <a:spcPct val="100000"/>
              </a:lnSpc>
              <a:spcBef>
                <a:spcPts val="0"/>
              </a:spcBef>
              <a:spcAft>
                <a:spcPts val="0"/>
              </a:spcAft>
              <a:buNone/>
            </a:pPr>
            <a:r>
              <a:rPr lang="tr-TR" sz="1800">
                <a:latin typeface="Montserrat SemiBold"/>
                <a:ea typeface="Montserrat SemiBold"/>
                <a:cs typeface="Montserrat SemiBold"/>
                <a:sym typeface="Montserrat SemiBold"/>
              </a:rPr>
              <a:t>feedback from </a:t>
            </a:r>
            <a:endParaRPr sz="1800">
              <a:latin typeface="Montserrat SemiBold"/>
              <a:ea typeface="Montserrat SemiBold"/>
              <a:cs typeface="Montserrat SemiBold"/>
              <a:sym typeface="Montserrat SemiBold"/>
            </a:endParaRPr>
          </a:p>
          <a:p>
            <a:pPr marL="0" marR="0" lvl="0" indent="0" algn="ctr" rtl="0">
              <a:lnSpc>
                <a:spcPct val="100000"/>
              </a:lnSpc>
              <a:spcBef>
                <a:spcPts val="0"/>
              </a:spcBef>
              <a:spcAft>
                <a:spcPts val="0"/>
              </a:spcAft>
              <a:buNone/>
            </a:pPr>
            <a:r>
              <a:rPr lang="tr-TR" sz="1800">
                <a:latin typeface="Montserrat SemiBold"/>
                <a:ea typeface="Montserrat SemiBold"/>
                <a:cs typeface="Montserrat SemiBold"/>
                <a:sym typeface="Montserrat SemiBold"/>
              </a:rPr>
              <a:t>stakeholders.</a:t>
            </a:r>
            <a:endParaRPr sz="1600"/>
          </a:p>
        </p:txBody>
      </p:sp>
      <p:sp>
        <p:nvSpPr>
          <p:cNvPr id="1324" name="Google Shape;1324;p54"/>
          <p:cNvSpPr/>
          <p:nvPr/>
        </p:nvSpPr>
        <p:spPr>
          <a:xfrm>
            <a:off x="4633441" y="2868925"/>
            <a:ext cx="3275100" cy="1908900"/>
          </a:xfrm>
          <a:prstGeom prst="rect">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tr-TR" sz="1800">
                <a:solidFill>
                  <a:srgbClr val="FFFFFF"/>
                </a:solidFill>
                <a:latin typeface="Montserrat SemiBold"/>
                <a:ea typeface="Montserrat SemiBold"/>
                <a:cs typeface="Montserrat SemiBold"/>
                <a:sym typeface="Montserrat SemiBold"/>
              </a:rPr>
              <a:t>Retrospective</a:t>
            </a:r>
            <a:endParaRPr sz="1800">
              <a:solidFill>
                <a:srgbClr val="FFFFFF"/>
              </a:solidFill>
              <a:latin typeface="Montserrat SemiBold"/>
              <a:ea typeface="Montserrat SemiBold"/>
              <a:cs typeface="Montserrat SemiBold"/>
              <a:sym typeface="Montserrat SemiBold"/>
            </a:endParaRPr>
          </a:p>
          <a:p>
            <a:pPr marL="0" marR="0" lvl="0" indent="0" algn="ctr" rtl="0">
              <a:lnSpc>
                <a:spcPct val="100000"/>
              </a:lnSpc>
              <a:spcBef>
                <a:spcPts val="0"/>
              </a:spcBef>
              <a:spcAft>
                <a:spcPts val="0"/>
              </a:spcAft>
              <a:buNone/>
            </a:pPr>
            <a:endParaRPr sz="1800">
              <a:solidFill>
                <a:srgbClr val="FFFFFF"/>
              </a:solidFill>
              <a:latin typeface="Montserrat SemiBold"/>
              <a:ea typeface="Montserrat SemiBold"/>
              <a:cs typeface="Montserrat SemiBold"/>
              <a:sym typeface="Montserrat SemiBold"/>
            </a:endParaRPr>
          </a:p>
          <a:p>
            <a:pPr marL="0" marR="0" lvl="0" indent="0" algn="ctr" rtl="0">
              <a:lnSpc>
                <a:spcPct val="100000"/>
              </a:lnSpc>
              <a:spcBef>
                <a:spcPts val="0"/>
              </a:spcBef>
              <a:spcAft>
                <a:spcPts val="0"/>
              </a:spcAft>
              <a:buNone/>
            </a:pPr>
            <a:r>
              <a:rPr lang="tr-TR" sz="1800">
                <a:solidFill>
                  <a:srgbClr val="FFFFFF"/>
                </a:solidFill>
                <a:latin typeface="Montserrat SemiBold"/>
                <a:ea typeface="Montserrat SemiBold"/>
                <a:cs typeface="Montserrat SemiBold"/>
                <a:sym typeface="Montserrat SemiBold"/>
              </a:rPr>
              <a:t>Reflect on what did/</a:t>
            </a:r>
            <a:endParaRPr sz="1800">
              <a:solidFill>
                <a:srgbClr val="FFFFFF"/>
              </a:solidFill>
              <a:latin typeface="Montserrat SemiBold"/>
              <a:ea typeface="Montserrat SemiBold"/>
              <a:cs typeface="Montserrat SemiBold"/>
              <a:sym typeface="Montserrat SemiBold"/>
            </a:endParaRPr>
          </a:p>
          <a:p>
            <a:pPr marL="0" marR="0" lvl="0" indent="0" algn="ctr" rtl="0">
              <a:lnSpc>
                <a:spcPct val="100000"/>
              </a:lnSpc>
              <a:spcBef>
                <a:spcPts val="0"/>
              </a:spcBef>
              <a:spcAft>
                <a:spcPts val="0"/>
              </a:spcAft>
              <a:buNone/>
            </a:pPr>
            <a:r>
              <a:rPr lang="tr-TR" sz="1800">
                <a:solidFill>
                  <a:srgbClr val="FFFFFF"/>
                </a:solidFill>
                <a:latin typeface="Montserrat SemiBold"/>
                <a:ea typeface="Montserrat SemiBold"/>
                <a:cs typeface="Montserrat SemiBold"/>
                <a:sym typeface="Montserrat SemiBold"/>
              </a:rPr>
              <a:t>did not go well in the previous sprint and identify improvements.</a:t>
            </a:r>
            <a:endParaRPr sz="1600">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sp>
        <p:nvSpPr>
          <p:cNvPr id="1329" name="Google Shape;1329;p5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35</a:t>
            </a:fld>
            <a:endParaRPr/>
          </a:p>
        </p:txBody>
      </p:sp>
      <p:sp>
        <p:nvSpPr>
          <p:cNvPr id="1330" name="Google Shape;1330;p55"/>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Sprint Planning</a:t>
            </a:r>
            <a:endParaRPr sz="4000" b="0" i="0" u="none" strike="noStrike" cap="none">
              <a:solidFill>
                <a:srgbClr val="741B47"/>
              </a:solidFill>
              <a:latin typeface="Raleway Medium"/>
              <a:ea typeface="Raleway Medium"/>
              <a:cs typeface="Raleway Medium"/>
              <a:sym typeface="Raleway Medium"/>
            </a:endParaRPr>
          </a:p>
        </p:txBody>
      </p:sp>
      <p:pic>
        <p:nvPicPr>
          <p:cNvPr id="1331" name="Google Shape;1331;p55"/>
          <p:cNvPicPr preferRelativeResize="0"/>
          <p:nvPr/>
        </p:nvPicPr>
        <p:blipFill rotWithShape="1">
          <a:blip r:embed="rId3">
            <a:alphaModFix/>
          </a:blip>
          <a:srcRect/>
          <a:stretch/>
        </p:blipFill>
        <p:spPr>
          <a:xfrm>
            <a:off x="644236" y="737755"/>
            <a:ext cx="7620001" cy="4033870"/>
          </a:xfrm>
          <a:prstGeom prst="rect">
            <a:avLst/>
          </a:prstGeom>
          <a:noFill/>
          <a:ln>
            <a:noFill/>
          </a:ln>
        </p:spPr>
      </p:pic>
      <p:sp>
        <p:nvSpPr>
          <p:cNvPr id="1332" name="Google Shape;1332;p55"/>
          <p:cNvSpPr/>
          <p:nvPr/>
        </p:nvSpPr>
        <p:spPr>
          <a:xfrm>
            <a:off x="3177243" y="2554244"/>
            <a:ext cx="907500" cy="1780200"/>
          </a:xfrm>
          <a:prstGeom prst="rect">
            <a:avLst/>
          </a:prstGeom>
          <a:noFill/>
          <a:ln w="762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36"/>
        <p:cNvGrpSpPr/>
        <p:nvPr/>
      </p:nvGrpSpPr>
      <p:grpSpPr>
        <a:xfrm>
          <a:off x="0" y="0"/>
          <a:ext cx="0" cy="0"/>
          <a:chOff x="0" y="0"/>
          <a:chExt cx="0" cy="0"/>
        </a:xfrm>
      </p:grpSpPr>
      <p:sp>
        <p:nvSpPr>
          <p:cNvPr id="1337" name="Google Shape;1337;p5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36</a:t>
            </a:fld>
            <a:endParaRPr/>
          </a:p>
        </p:txBody>
      </p:sp>
      <p:sp>
        <p:nvSpPr>
          <p:cNvPr id="1338" name="Google Shape;1338;p56"/>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Sprint Planning</a:t>
            </a:r>
            <a:endParaRPr sz="4000" b="0" i="0" u="none" strike="noStrike" cap="none">
              <a:solidFill>
                <a:srgbClr val="741B47"/>
              </a:solidFill>
              <a:latin typeface="Raleway Medium"/>
              <a:ea typeface="Raleway Medium"/>
              <a:cs typeface="Raleway Medium"/>
              <a:sym typeface="Raleway Medium"/>
            </a:endParaRPr>
          </a:p>
        </p:txBody>
      </p:sp>
      <p:sp>
        <p:nvSpPr>
          <p:cNvPr id="1339" name="Google Shape;1339;p56"/>
          <p:cNvSpPr/>
          <p:nvPr/>
        </p:nvSpPr>
        <p:spPr>
          <a:xfrm>
            <a:off x="1235500" y="811525"/>
            <a:ext cx="6673200" cy="844800"/>
          </a:xfrm>
          <a:prstGeom prst="rect">
            <a:avLst/>
          </a:prstGeom>
          <a:solidFill>
            <a:srgbClr val="A61C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800">
                <a:solidFill>
                  <a:srgbClr val="FFFFFF"/>
                </a:solidFill>
                <a:latin typeface="Montserrat SemiBold"/>
                <a:ea typeface="Montserrat SemiBold"/>
                <a:cs typeface="Montserrat SemiBold"/>
                <a:sym typeface="Montserrat SemiBold"/>
              </a:rPr>
              <a:t>Determine what work will be completed in the upcoming sprint based on the backlog.</a:t>
            </a:r>
            <a:endParaRPr sz="1800">
              <a:solidFill>
                <a:srgbClr val="FFFFFF"/>
              </a:solidFill>
              <a:latin typeface="Montserrat SemiBold"/>
              <a:ea typeface="Montserrat SemiBold"/>
              <a:cs typeface="Montserrat SemiBold"/>
              <a:sym typeface="Montserrat SemiBold"/>
            </a:endParaRPr>
          </a:p>
        </p:txBody>
      </p:sp>
      <p:pic>
        <p:nvPicPr>
          <p:cNvPr id="1340" name="Google Shape;1340;p56"/>
          <p:cNvPicPr preferRelativeResize="0"/>
          <p:nvPr/>
        </p:nvPicPr>
        <p:blipFill>
          <a:blip r:embed="rId3">
            <a:alphaModFix/>
          </a:blip>
          <a:stretch>
            <a:fillRect/>
          </a:stretch>
        </p:blipFill>
        <p:spPr>
          <a:xfrm>
            <a:off x="5052075" y="1788700"/>
            <a:ext cx="3808075" cy="3042375"/>
          </a:xfrm>
          <a:prstGeom prst="rect">
            <a:avLst/>
          </a:prstGeom>
          <a:noFill/>
          <a:ln>
            <a:noFill/>
          </a:ln>
        </p:spPr>
      </p:pic>
      <p:sp>
        <p:nvSpPr>
          <p:cNvPr id="1341" name="Google Shape;1341;p56"/>
          <p:cNvSpPr txBox="1"/>
          <p:nvPr/>
        </p:nvSpPr>
        <p:spPr>
          <a:xfrm>
            <a:off x="342900" y="1861300"/>
            <a:ext cx="4572000" cy="720000"/>
          </a:xfrm>
          <a:prstGeom prst="rect">
            <a:avLst/>
          </a:prstGeom>
          <a:solidFill>
            <a:srgbClr val="F4CCCC"/>
          </a:solid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457200" lvl="0" indent="-336550" algn="l" rtl="0">
              <a:spcBef>
                <a:spcPts val="0"/>
              </a:spcBef>
              <a:spcAft>
                <a:spcPts val="0"/>
              </a:spcAft>
              <a:buClr>
                <a:srgbClr val="FF0000"/>
              </a:buClr>
              <a:buSzPts val="1700"/>
              <a:buFont typeface="Montserrat Medium"/>
              <a:buChar char="●"/>
            </a:pPr>
            <a:r>
              <a:rPr lang="tr-TR" sz="1700">
                <a:latin typeface="Montserrat Medium"/>
                <a:ea typeface="Montserrat Medium"/>
                <a:cs typeface="Montserrat Medium"/>
                <a:sym typeface="Montserrat Medium"/>
              </a:rPr>
              <a:t>Ensure all user stories in the backlog are ready for development.</a:t>
            </a:r>
            <a:endParaRPr sz="1700">
              <a:latin typeface="Montserrat Medium"/>
              <a:ea typeface="Montserrat Medium"/>
              <a:cs typeface="Montserrat Medium"/>
              <a:sym typeface="Montserrat Medium"/>
            </a:endParaRPr>
          </a:p>
        </p:txBody>
      </p:sp>
      <p:sp>
        <p:nvSpPr>
          <p:cNvPr id="1342" name="Google Shape;1342;p56"/>
          <p:cNvSpPr txBox="1"/>
          <p:nvPr/>
        </p:nvSpPr>
        <p:spPr>
          <a:xfrm>
            <a:off x="342900" y="2857700"/>
            <a:ext cx="4572000" cy="720000"/>
          </a:xfrm>
          <a:prstGeom prst="rect">
            <a:avLst/>
          </a:prstGeom>
          <a:solidFill>
            <a:srgbClr val="F4CCCC"/>
          </a:solid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457200" marR="0" lvl="0" indent="-336550" algn="l" rtl="0">
              <a:lnSpc>
                <a:spcPct val="100000"/>
              </a:lnSpc>
              <a:spcBef>
                <a:spcPts val="0"/>
              </a:spcBef>
              <a:spcAft>
                <a:spcPts val="0"/>
              </a:spcAft>
              <a:buClr>
                <a:srgbClr val="FF0000"/>
              </a:buClr>
              <a:buSzPts val="1700"/>
              <a:buFont typeface="Montserrat Medium"/>
              <a:buChar char="●"/>
            </a:pPr>
            <a:r>
              <a:rPr lang="tr-TR" sz="1700">
                <a:latin typeface="Montserrat Medium"/>
                <a:ea typeface="Montserrat Medium"/>
                <a:cs typeface="Montserrat Medium"/>
                <a:sym typeface="Montserrat Medium"/>
              </a:rPr>
              <a:t>Assign points to user stories to indicate the level of effort.</a:t>
            </a:r>
            <a:endParaRPr sz="1700">
              <a:latin typeface="Montserrat Medium"/>
              <a:ea typeface="Montserrat Medium"/>
              <a:cs typeface="Montserrat Medium"/>
              <a:sym typeface="Montserrat Medium"/>
            </a:endParaRPr>
          </a:p>
        </p:txBody>
      </p:sp>
      <p:sp>
        <p:nvSpPr>
          <p:cNvPr id="1343" name="Google Shape;1343;p56"/>
          <p:cNvSpPr txBox="1"/>
          <p:nvPr/>
        </p:nvSpPr>
        <p:spPr>
          <a:xfrm>
            <a:off x="342900" y="3854100"/>
            <a:ext cx="4572000" cy="720000"/>
          </a:xfrm>
          <a:prstGeom prst="rect">
            <a:avLst/>
          </a:prstGeom>
          <a:solidFill>
            <a:srgbClr val="F4CCCC"/>
          </a:solid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457200" marR="0" lvl="0" indent="-336550" algn="l" rtl="0">
              <a:lnSpc>
                <a:spcPct val="100000"/>
              </a:lnSpc>
              <a:spcBef>
                <a:spcPts val="0"/>
              </a:spcBef>
              <a:spcAft>
                <a:spcPts val="0"/>
              </a:spcAft>
              <a:buClr>
                <a:srgbClr val="FF0000"/>
              </a:buClr>
              <a:buSzPts val="1700"/>
              <a:buFont typeface="Montserrat Medium"/>
              <a:buChar char="●"/>
            </a:pPr>
            <a:r>
              <a:rPr lang="tr-TR" sz="1700">
                <a:latin typeface="Montserrat Medium"/>
                <a:ea typeface="Montserrat Medium"/>
                <a:cs typeface="Montserrat Medium"/>
                <a:sym typeface="Montserrat Medium"/>
              </a:rPr>
              <a:t>Agree on what work will be done and by whom.</a:t>
            </a:r>
            <a:endParaRPr sz="1700">
              <a:latin typeface="Montserrat Medium"/>
              <a:ea typeface="Montserrat Medium"/>
              <a:cs typeface="Montserrat Medium"/>
              <a:sym typeface="Montserrat Medium"/>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47"/>
        <p:cNvGrpSpPr/>
        <p:nvPr/>
      </p:nvGrpSpPr>
      <p:grpSpPr>
        <a:xfrm>
          <a:off x="0" y="0"/>
          <a:ext cx="0" cy="0"/>
          <a:chOff x="0" y="0"/>
          <a:chExt cx="0" cy="0"/>
        </a:xfrm>
      </p:grpSpPr>
      <p:sp>
        <p:nvSpPr>
          <p:cNvPr id="1348" name="Google Shape;1348;p5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37</a:t>
            </a:fld>
            <a:endParaRPr/>
          </a:p>
        </p:txBody>
      </p:sp>
      <p:pic>
        <p:nvPicPr>
          <p:cNvPr id="1349" name="Google Shape;1349;p57"/>
          <p:cNvPicPr preferRelativeResize="0"/>
          <p:nvPr/>
        </p:nvPicPr>
        <p:blipFill rotWithShape="1">
          <a:blip r:embed="rId3">
            <a:alphaModFix/>
          </a:blip>
          <a:srcRect/>
          <a:stretch/>
        </p:blipFill>
        <p:spPr>
          <a:xfrm>
            <a:off x="644236" y="737755"/>
            <a:ext cx="7620001" cy="4033870"/>
          </a:xfrm>
          <a:prstGeom prst="rect">
            <a:avLst/>
          </a:prstGeom>
          <a:noFill/>
          <a:ln>
            <a:noFill/>
          </a:ln>
        </p:spPr>
      </p:pic>
      <p:sp>
        <p:nvSpPr>
          <p:cNvPr id="1350" name="Google Shape;1350;p57"/>
          <p:cNvSpPr/>
          <p:nvPr/>
        </p:nvSpPr>
        <p:spPr>
          <a:xfrm>
            <a:off x="5292425" y="1351750"/>
            <a:ext cx="1076700" cy="790200"/>
          </a:xfrm>
          <a:prstGeom prst="rect">
            <a:avLst/>
          </a:prstGeom>
          <a:noFill/>
          <a:ln w="762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51" name="Google Shape;1351;p57"/>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Daily Standup</a:t>
            </a:r>
            <a:endParaRPr sz="4000" b="0" i="0" u="none" strike="noStrike" cap="none">
              <a:solidFill>
                <a:srgbClr val="741B47"/>
              </a:solidFill>
              <a:latin typeface="Raleway Medium"/>
              <a:ea typeface="Raleway Medium"/>
              <a:cs typeface="Raleway Medium"/>
              <a:sym typeface="Raleway Medium"/>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55"/>
        <p:cNvGrpSpPr/>
        <p:nvPr/>
      </p:nvGrpSpPr>
      <p:grpSpPr>
        <a:xfrm>
          <a:off x="0" y="0"/>
          <a:ext cx="0" cy="0"/>
          <a:chOff x="0" y="0"/>
          <a:chExt cx="0" cy="0"/>
        </a:xfrm>
      </p:grpSpPr>
      <p:pic>
        <p:nvPicPr>
          <p:cNvPr id="1356" name="Google Shape;1356;p58"/>
          <p:cNvPicPr preferRelativeResize="0"/>
          <p:nvPr/>
        </p:nvPicPr>
        <p:blipFill>
          <a:blip r:embed="rId3">
            <a:alphaModFix/>
          </a:blip>
          <a:stretch>
            <a:fillRect/>
          </a:stretch>
        </p:blipFill>
        <p:spPr>
          <a:xfrm>
            <a:off x="6830200" y="2911300"/>
            <a:ext cx="1428750" cy="1428750"/>
          </a:xfrm>
          <a:prstGeom prst="rect">
            <a:avLst/>
          </a:prstGeom>
          <a:noFill/>
          <a:ln>
            <a:noFill/>
          </a:ln>
        </p:spPr>
      </p:pic>
      <p:sp>
        <p:nvSpPr>
          <p:cNvPr id="1357" name="Google Shape;1357;p58"/>
          <p:cNvSpPr/>
          <p:nvPr/>
        </p:nvSpPr>
        <p:spPr>
          <a:xfrm>
            <a:off x="1235359" y="811525"/>
            <a:ext cx="6673200" cy="8448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tr-TR" sz="1800">
                <a:latin typeface="Montserrat SemiBold"/>
                <a:ea typeface="Montserrat SemiBold"/>
                <a:cs typeface="Montserrat SemiBold"/>
                <a:sym typeface="Montserrat SemiBold"/>
              </a:rPr>
              <a:t>A 15-minute meeting for team to share what they did yesterday, what they’ll do today, and blockers.</a:t>
            </a:r>
            <a:endParaRPr sz="1600"/>
          </a:p>
        </p:txBody>
      </p:sp>
      <p:sp>
        <p:nvSpPr>
          <p:cNvPr id="1358" name="Google Shape;1358;p5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38</a:t>
            </a:fld>
            <a:endParaRPr/>
          </a:p>
        </p:txBody>
      </p:sp>
      <p:sp>
        <p:nvSpPr>
          <p:cNvPr id="1359" name="Google Shape;1359;p58"/>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Daily Standup</a:t>
            </a:r>
            <a:endParaRPr sz="4000" b="0" i="0" u="none" strike="noStrike" cap="none">
              <a:solidFill>
                <a:srgbClr val="741B47"/>
              </a:solidFill>
              <a:latin typeface="Raleway Medium"/>
              <a:ea typeface="Raleway Medium"/>
              <a:cs typeface="Raleway Medium"/>
              <a:sym typeface="Raleway Medium"/>
            </a:endParaRPr>
          </a:p>
        </p:txBody>
      </p:sp>
      <p:sp>
        <p:nvSpPr>
          <p:cNvPr id="1360" name="Google Shape;1360;p58"/>
          <p:cNvSpPr txBox="1"/>
          <p:nvPr/>
        </p:nvSpPr>
        <p:spPr>
          <a:xfrm>
            <a:off x="342900" y="1861300"/>
            <a:ext cx="5177700" cy="720000"/>
          </a:xfrm>
          <a:prstGeom prst="rect">
            <a:avLst/>
          </a:prstGeom>
          <a:solidFill>
            <a:srgbClr val="FFF2CC"/>
          </a:solidFill>
          <a:ln w="2857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457200" lvl="0" indent="-336550" algn="l" rtl="0">
              <a:spcBef>
                <a:spcPts val="0"/>
              </a:spcBef>
              <a:spcAft>
                <a:spcPts val="0"/>
              </a:spcAft>
              <a:buClr>
                <a:srgbClr val="FF0000"/>
              </a:buClr>
              <a:buSzPts val="1700"/>
              <a:buFont typeface="Montserrat Medium"/>
              <a:buChar char="●"/>
            </a:pPr>
            <a:r>
              <a:rPr lang="tr-TR" sz="1700">
                <a:latin typeface="Montserrat Medium"/>
                <a:ea typeface="Montserrat Medium"/>
                <a:cs typeface="Montserrat Medium"/>
                <a:sym typeface="Montserrat Medium"/>
              </a:rPr>
              <a:t>15 minutes max: Additional conversations can happen after standup.</a:t>
            </a:r>
            <a:endParaRPr sz="1700">
              <a:latin typeface="Montserrat Medium"/>
              <a:ea typeface="Montserrat Medium"/>
              <a:cs typeface="Montserrat Medium"/>
              <a:sym typeface="Montserrat Medium"/>
            </a:endParaRPr>
          </a:p>
        </p:txBody>
      </p:sp>
      <p:sp>
        <p:nvSpPr>
          <p:cNvPr id="1361" name="Google Shape;1361;p58"/>
          <p:cNvSpPr txBox="1"/>
          <p:nvPr/>
        </p:nvSpPr>
        <p:spPr>
          <a:xfrm>
            <a:off x="342900" y="2857700"/>
            <a:ext cx="5177700" cy="720000"/>
          </a:xfrm>
          <a:prstGeom prst="rect">
            <a:avLst/>
          </a:prstGeom>
          <a:solidFill>
            <a:srgbClr val="FFF2CC"/>
          </a:solidFill>
          <a:ln w="2857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457200" marR="0" lvl="0" indent="-336550" algn="l" rtl="0">
              <a:lnSpc>
                <a:spcPct val="100000"/>
              </a:lnSpc>
              <a:spcBef>
                <a:spcPts val="0"/>
              </a:spcBef>
              <a:spcAft>
                <a:spcPts val="0"/>
              </a:spcAft>
              <a:buClr>
                <a:srgbClr val="FF0000"/>
              </a:buClr>
              <a:buSzPts val="1700"/>
              <a:buFont typeface="Montserrat Medium"/>
              <a:buChar char="●"/>
            </a:pPr>
            <a:r>
              <a:rPr lang="tr-TR" sz="1700">
                <a:latin typeface="Montserrat Medium"/>
                <a:ea typeface="Montserrat Medium"/>
                <a:cs typeface="Montserrat Medium"/>
                <a:sym typeface="Montserrat Medium"/>
              </a:rPr>
              <a:t>Happen on a daily basis during a sprint.</a:t>
            </a:r>
            <a:endParaRPr sz="1700">
              <a:latin typeface="Montserrat Medium"/>
              <a:ea typeface="Montserrat Medium"/>
              <a:cs typeface="Montserrat Medium"/>
              <a:sym typeface="Montserrat Medium"/>
            </a:endParaRPr>
          </a:p>
        </p:txBody>
      </p:sp>
      <p:sp>
        <p:nvSpPr>
          <p:cNvPr id="1362" name="Google Shape;1362;p58"/>
          <p:cNvSpPr txBox="1"/>
          <p:nvPr/>
        </p:nvSpPr>
        <p:spPr>
          <a:xfrm>
            <a:off x="342900" y="3854100"/>
            <a:ext cx="5177700" cy="720000"/>
          </a:xfrm>
          <a:prstGeom prst="rect">
            <a:avLst/>
          </a:prstGeom>
          <a:solidFill>
            <a:srgbClr val="FFF2CC"/>
          </a:solidFill>
          <a:ln w="2857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457200" marR="0" lvl="0" indent="-336550" algn="l" rtl="0">
              <a:lnSpc>
                <a:spcPct val="100000"/>
              </a:lnSpc>
              <a:spcBef>
                <a:spcPts val="0"/>
              </a:spcBef>
              <a:spcAft>
                <a:spcPts val="0"/>
              </a:spcAft>
              <a:buClr>
                <a:srgbClr val="FF0000"/>
              </a:buClr>
              <a:buSzPts val="1700"/>
              <a:buFont typeface="Montserrat Medium"/>
              <a:buChar char="●"/>
            </a:pPr>
            <a:r>
              <a:rPr lang="tr-TR" sz="1700">
                <a:latin typeface="Montserrat Medium"/>
                <a:ea typeface="Montserrat Medium"/>
                <a:cs typeface="Montserrat Medium"/>
                <a:sym typeface="Montserrat Medium"/>
              </a:rPr>
              <a:t>Everyone answers three questions.</a:t>
            </a:r>
            <a:endParaRPr sz="1700">
              <a:latin typeface="Montserrat Medium"/>
              <a:ea typeface="Montserrat Medium"/>
              <a:cs typeface="Montserrat Medium"/>
              <a:sym typeface="Montserrat Medium"/>
            </a:endParaRPr>
          </a:p>
        </p:txBody>
      </p:sp>
      <p:sp>
        <p:nvSpPr>
          <p:cNvPr id="1363" name="Google Shape;1363;p58"/>
          <p:cNvSpPr/>
          <p:nvPr/>
        </p:nvSpPr>
        <p:spPr>
          <a:xfrm>
            <a:off x="5701275" y="1801375"/>
            <a:ext cx="3225600" cy="1056300"/>
          </a:xfrm>
          <a:prstGeom prst="wedgeRoundRectCallout">
            <a:avLst>
              <a:gd name="adj1" fmla="val -1585"/>
              <a:gd name="adj2" fmla="val 114598"/>
              <a:gd name="adj3" fmla="val 0"/>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SzPts val="1400"/>
              <a:buFont typeface="Montserrat SemiBold"/>
              <a:buAutoNum type="arabicPeriod"/>
            </a:pPr>
            <a:r>
              <a:rPr lang="tr-TR">
                <a:latin typeface="Montserrat SemiBold"/>
                <a:ea typeface="Montserrat SemiBold"/>
                <a:cs typeface="Montserrat SemiBold"/>
                <a:sym typeface="Montserrat SemiBold"/>
              </a:rPr>
              <a:t>What did I do yesterday?</a:t>
            </a:r>
            <a:endParaRPr>
              <a:latin typeface="Montserrat SemiBold"/>
              <a:ea typeface="Montserrat SemiBold"/>
              <a:cs typeface="Montserrat SemiBold"/>
              <a:sym typeface="Montserrat SemiBold"/>
            </a:endParaRPr>
          </a:p>
          <a:p>
            <a:pPr marL="457200" lvl="0" indent="-317500" algn="l" rtl="0">
              <a:spcBef>
                <a:spcPts val="0"/>
              </a:spcBef>
              <a:spcAft>
                <a:spcPts val="0"/>
              </a:spcAft>
              <a:buSzPts val="1400"/>
              <a:buFont typeface="Montserrat SemiBold"/>
              <a:buAutoNum type="arabicPeriod"/>
            </a:pPr>
            <a:r>
              <a:rPr lang="tr-TR">
                <a:latin typeface="Montserrat SemiBold"/>
                <a:ea typeface="Montserrat SemiBold"/>
                <a:cs typeface="Montserrat SemiBold"/>
                <a:sym typeface="Montserrat SemiBold"/>
              </a:rPr>
              <a:t>What will I do today?</a:t>
            </a:r>
            <a:endParaRPr>
              <a:latin typeface="Montserrat SemiBold"/>
              <a:ea typeface="Montserrat SemiBold"/>
              <a:cs typeface="Montserrat SemiBold"/>
              <a:sym typeface="Montserrat SemiBold"/>
            </a:endParaRPr>
          </a:p>
          <a:p>
            <a:pPr marL="457200" lvl="0" indent="-317500" algn="l" rtl="0">
              <a:spcBef>
                <a:spcPts val="0"/>
              </a:spcBef>
              <a:spcAft>
                <a:spcPts val="0"/>
              </a:spcAft>
              <a:buSzPts val="1400"/>
              <a:buFont typeface="Montserrat SemiBold"/>
              <a:buAutoNum type="arabicPeriod"/>
            </a:pPr>
            <a:r>
              <a:rPr lang="tr-TR">
                <a:latin typeface="Montserrat SemiBold"/>
                <a:ea typeface="Montserrat SemiBold"/>
                <a:cs typeface="Montserrat SemiBold"/>
                <a:sym typeface="Montserrat SemiBold"/>
              </a:rPr>
              <a:t>What blockers do I have?</a:t>
            </a:r>
            <a:endParaRPr>
              <a:latin typeface="Montserrat SemiBold"/>
              <a:ea typeface="Montserrat SemiBold"/>
              <a:cs typeface="Montserrat SemiBold"/>
              <a:sym typeface="Montserrat SemiBold"/>
            </a:endParaRPr>
          </a:p>
        </p:txBody>
      </p:sp>
      <p:pic>
        <p:nvPicPr>
          <p:cNvPr id="1364" name="Google Shape;1364;p58"/>
          <p:cNvPicPr preferRelativeResize="0"/>
          <p:nvPr/>
        </p:nvPicPr>
        <p:blipFill>
          <a:blip r:embed="rId4">
            <a:alphaModFix/>
          </a:blip>
          <a:stretch>
            <a:fillRect/>
          </a:stretch>
        </p:blipFill>
        <p:spPr>
          <a:xfrm>
            <a:off x="7524125" y="3208000"/>
            <a:ext cx="1428750" cy="1428750"/>
          </a:xfrm>
          <a:prstGeom prst="rect">
            <a:avLst/>
          </a:prstGeom>
          <a:noFill/>
          <a:ln>
            <a:noFill/>
          </a:ln>
        </p:spPr>
      </p:pic>
      <p:pic>
        <p:nvPicPr>
          <p:cNvPr id="1365" name="Google Shape;1365;p58"/>
          <p:cNvPicPr preferRelativeResize="0"/>
          <p:nvPr/>
        </p:nvPicPr>
        <p:blipFill>
          <a:blip r:embed="rId5">
            <a:alphaModFix/>
          </a:blip>
          <a:stretch>
            <a:fillRect/>
          </a:stretch>
        </p:blipFill>
        <p:spPr>
          <a:xfrm flipH="1">
            <a:off x="7040850" y="3638550"/>
            <a:ext cx="1284900" cy="1428750"/>
          </a:xfrm>
          <a:prstGeom prst="rect">
            <a:avLst/>
          </a:prstGeom>
          <a:noFill/>
          <a:ln>
            <a:noFill/>
          </a:ln>
        </p:spPr>
      </p:pic>
      <p:pic>
        <p:nvPicPr>
          <p:cNvPr id="1366" name="Google Shape;1366;p58"/>
          <p:cNvPicPr preferRelativeResize="0"/>
          <p:nvPr/>
        </p:nvPicPr>
        <p:blipFill>
          <a:blip r:embed="rId6">
            <a:alphaModFix/>
          </a:blip>
          <a:stretch>
            <a:fillRect/>
          </a:stretch>
        </p:blipFill>
        <p:spPr>
          <a:xfrm flipH="1">
            <a:off x="6160600" y="3063700"/>
            <a:ext cx="1428750" cy="1428750"/>
          </a:xfrm>
          <a:prstGeom prst="rect">
            <a:avLst/>
          </a:prstGeom>
          <a:noFill/>
          <a:ln>
            <a:noFill/>
          </a:ln>
        </p:spPr>
      </p:pic>
      <p:pic>
        <p:nvPicPr>
          <p:cNvPr id="1367" name="Google Shape;1367;p58"/>
          <p:cNvPicPr preferRelativeResize="0"/>
          <p:nvPr/>
        </p:nvPicPr>
        <p:blipFill>
          <a:blip r:embed="rId7">
            <a:alphaModFix/>
          </a:blip>
          <a:stretch>
            <a:fillRect/>
          </a:stretch>
        </p:blipFill>
        <p:spPr>
          <a:xfrm>
            <a:off x="5942975" y="3499725"/>
            <a:ext cx="1428750" cy="14287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71"/>
        <p:cNvGrpSpPr/>
        <p:nvPr/>
      </p:nvGrpSpPr>
      <p:grpSpPr>
        <a:xfrm>
          <a:off x="0" y="0"/>
          <a:ext cx="0" cy="0"/>
          <a:chOff x="0" y="0"/>
          <a:chExt cx="0" cy="0"/>
        </a:xfrm>
      </p:grpSpPr>
      <p:pic>
        <p:nvPicPr>
          <p:cNvPr id="1372" name="Google Shape;1372;p59"/>
          <p:cNvPicPr preferRelativeResize="0"/>
          <p:nvPr/>
        </p:nvPicPr>
        <p:blipFill>
          <a:blip r:embed="rId3">
            <a:alphaModFix/>
          </a:blip>
          <a:stretch>
            <a:fillRect/>
          </a:stretch>
        </p:blipFill>
        <p:spPr>
          <a:xfrm>
            <a:off x="6830200" y="2911300"/>
            <a:ext cx="1428750" cy="1428750"/>
          </a:xfrm>
          <a:prstGeom prst="rect">
            <a:avLst/>
          </a:prstGeom>
          <a:noFill/>
          <a:ln>
            <a:noFill/>
          </a:ln>
        </p:spPr>
      </p:pic>
      <p:sp>
        <p:nvSpPr>
          <p:cNvPr id="1373" name="Google Shape;1373;p59"/>
          <p:cNvSpPr/>
          <p:nvPr/>
        </p:nvSpPr>
        <p:spPr>
          <a:xfrm>
            <a:off x="1235359" y="811525"/>
            <a:ext cx="6673200" cy="8448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tr-TR" sz="1800">
                <a:latin typeface="Montserrat SemiBold"/>
                <a:ea typeface="Montserrat SemiBold"/>
                <a:cs typeface="Montserrat SemiBold"/>
                <a:sym typeface="Montserrat SemiBold"/>
              </a:rPr>
              <a:t>A 15-minute meeting for team to share what they did yesterday, what they’ll do today, and blockers.</a:t>
            </a:r>
            <a:endParaRPr sz="1600"/>
          </a:p>
        </p:txBody>
      </p:sp>
      <p:sp>
        <p:nvSpPr>
          <p:cNvPr id="1374" name="Google Shape;1374;p5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39</a:t>
            </a:fld>
            <a:endParaRPr/>
          </a:p>
        </p:txBody>
      </p:sp>
      <p:sp>
        <p:nvSpPr>
          <p:cNvPr id="1375" name="Google Shape;1375;p59"/>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Daily Standup</a:t>
            </a:r>
            <a:endParaRPr sz="4000" b="0" i="0" u="none" strike="noStrike" cap="none">
              <a:solidFill>
                <a:srgbClr val="741B47"/>
              </a:solidFill>
              <a:latin typeface="Raleway Medium"/>
              <a:ea typeface="Raleway Medium"/>
              <a:cs typeface="Raleway Medium"/>
              <a:sym typeface="Raleway Medium"/>
            </a:endParaRPr>
          </a:p>
        </p:txBody>
      </p:sp>
      <p:sp>
        <p:nvSpPr>
          <p:cNvPr id="1376" name="Google Shape;1376;p59"/>
          <p:cNvSpPr txBox="1"/>
          <p:nvPr/>
        </p:nvSpPr>
        <p:spPr>
          <a:xfrm>
            <a:off x="342900" y="1861300"/>
            <a:ext cx="5177700" cy="720000"/>
          </a:xfrm>
          <a:prstGeom prst="rect">
            <a:avLst/>
          </a:prstGeom>
          <a:solidFill>
            <a:srgbClr val="FFF2CC"/>
          </a:solidFill>
          <a:ln w="2857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457200" lvl="0" indent="-336550" algn="l" rtl="0">
              <a:spcBef>
                <a:spcPts val="0"/>
              </a:spcBef>
              <a:spcAft>
                <a:spcPts val="0"/>
              </a:spcAft>
              <a:buClr>
                <a:srgbClr val="FF0000"/>
              </a:buClr>
              <a:buSzPts val="1700"/>
              <a:buFont typeface="Montserrat Medium"/>
              <a:buChar char="●"/>
            </a:pPr>
            <a:r>
              <a:rPr lang="tr-TR" sz="1700">
                <a:latin typeface="Montserrat Medium"/>
                <a:ea typeface="Montserrat Medium"/>
                <a:cs typeface="Montserrat Medium"/>
                <a:sym typeface="Montserrat Medium"/>
              </a:rPr>
              <a:t>15 minutes max: Additional conversations can happen after standup.</a:t>
            </a:r>
            <a:endParaRPr sz="1700">
              <a:latin typeface="Montserrat Medium"/>
              <a:ea typeface="Montserrat Medium"/>
              <a:cs typeface="Montserrat Medium"/>
              <a:sym typeface="Montserrat Medium"/>
            </a:endParaRPr>
          </a:p>
        </p:txBody>
      </p:sp>
      <p:sp>
        <p:nvSpPr>
          <p:cNvPr id="1377" name="Google Shape;1377;p59"/>
          <p:cNvSpPr txBox="1"/>
          <p:nvPr/>
        </p:nvSpPr>
        <p:spPr>
          <a:xfrm>
            <a:off x="342900" y="2857700"/>
            <a:ext cx="5177700" cy="720000"/>
          </a:xfrm>
          <a:prstGeom prst="rect">
            <a:avLst/>
          </a:prstGeom>
          <a:solidFill>
            <a:srgbClr val="FFF2CC"/>
          </a:solidFill>
          <a:ln w="2857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457200" marR="0" lvl="0" indent="-336550" algn="l" rtl="0">
              <a:lnSpc>
                <a:spcPct val="100000"/>
              </a:lnSpc>
              <a:spcBef>
                <a:spcPts val="0"/>
              </a:spcBef>
              <a:spcAft>
                <a:spcPts val="0"/>
              </a:spcAft>
              <a:buClr>
                <a:srgbClr val="FF0000"/>
              </a:buClr>
              <a:buSzPts val="1700"/>
              <a:buFont typeface="Montserrat Medium"/>
              <a:buChar char="●"/>
            </a:pPr>
            <a:r>
              <a:rPr lang="tr-TR" sz="1700">
                <a:latin typeface="Montserrat Medium"/>
                <a:ea typeface="Montserrat Medium"/>
                <a:cs typeface="Montserrat Medium"/>
                <a:sym typeface="Montserrat Medium"/>
              </a:rPr>
              <a:t>Happen on a daily basis during a sprint.</a:t>
            </a:r>
            <a:endParaRPr sz="1700">
              <a:latin typeface="Montserrat Medium"/>
              <a:ea typeface="Montserrat Medium"/>
              <a:cs typeface="Montserrat Medium"/>
              <a:sym typeface="Montserrat Medium"/>
            </a:endParaRPr>
          </a:p>
        </p:txBody>
      </p:sp>
      <p:sp>
        <p:nvSpPr>
          <p:cNvPr id="1378" name="Google Shape;1378;p59"/>
          <p:cNvSpPr txBox="1"/>
          <p:nvPr/>
        </p:nvSpPr>
        <p:spPr>
          <a:xfrm>
            <a:off x="342900" y="3854100"/>
            <a:ext cx="5177700" cy="720000"/>
          </a:xfrm>
          <a:prstGeom prst="rect">
            <a:avLst/>
          </a:prstGeom>
          <a:solidFill>
            <a:srgbClr val="FFF2CC"/>
          </a:solidFill>
          <a:ln w="2857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457200" marR="0" lvl="0" indent="-336550" algn="l" rtl="0">
              <a:lnSpc>
                <a:spcPct val="100000"/>
              </a:lnSpc>
              <a:spcBef>
                <a:spcPts val="0"/>
              </a:spcBef>
              <a:spcAft>
                <a:spcPts val="0"/>
              </a:spcAft>
              <a:buClr>
                <a:srgbClr val="FF0000"/>
              </a:buClr>
              <a:buSzPts val="1700"/>
              <a:buFont typeface="Montserrat Medium"/>
              <a:buChar char="●"/>
            </a:pPr>
            <a:r>
              <a:rPr lang="tr-TR" sz="1700">
                <a:latin typeface="Montserrat Medium"/>
                <a:ea typeface="Montserrat Medium"/>
                <a:cs typeface="Montserrat Medium"/>
                <a:sym typeface="Montserrat Medium"/>
              </a:rPr>
              <a:t>Everyone answers three questions.</a:t>
            </a:r>
            <a:endParaRPr sz="1700">
              <a:latin typeface="Montserrat Medium"/>
              <a:ea typeface="Montserrat Medium"/>
              <a:cs typeface="Montserrat Medium"/>
              <a:sym typeface="Montserrat Medium"/>
            </a:endParaRPr>
          </a:p>
        </p:txBody>
      </p:sp>
      <p:sp>
        <p:nvSpPr>
          <p:cNvPr id="1379" name="Google Shape;1379;p59"/>
          <p:cNvSpPr/>
          <p:nvPr/>
        </p:nvSpPr>
        <p:spPr>
          <a:xfrm>
            <a:off x="5701275" y="1801375"/>
            <a:ext cx="3225600" cy="1056300"/>
          </a:xfrm>
          <a:prstGeom prst="wedgeRoundRectCallout">
            <a:avLst>
              <a:gd name="adj1" fmla="val -1585"/>
              <a:gd name="adj2" fmla="val 114598"/>
              <a:gd name="adj3" fmla="val 0"/>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SzPts val="1400"/>
              <a:buFont typeface="Montserrat SemiBold"/>
              <a:buAutoNum type="arabicPeriod"/>
            </a:pPr>
            <a:r>
              <a:rPr lang="tr-TR">
                <a:latin typeface="Montserrat SemiBold"/>
                <a:ea typeface="Montserrat SemiBold"/>
                <a:cs typeface="Montserrat SemiBold"/>
                <a:sym typeface="Montserrat SemiBold"/>
              </a:rPr>
              <a:t>What did I do yesterday?</a:t>
            </a:r>
            <a:endParaRPr>
              <a:latin typeface="Montserrat SemiBold"/>
              <a:ea typeface="Montserrat SemiBold"/>
              <a:cs typeface="Montserrat SemiBold"/>
              <a:sym typeface="Montserrat SemiBold"/>
            </a:endParaRPr>
          </a:p>
          <a:p>
            <a:pPr marL="457200" lvl="0" indent="-317500" algn="l" rtl="0">
              <a:spcBef>
                <a:spcPts val="0"/>
              </a:spcBef>
              <a:spcAft>
                <a:spcPts val="0"/>
              </a:spcAft>
              <a:buSzPts val="1400"/>
              <a:buFont typeface="Montserrat SemiBold"/>
              <a:buAutoNum type="arabicPeriod"/>
            </a:pPr>
            <a:r>
              <a:rPr lang="tr-TR">
                <a:latin typeface="Montserrat SemiBold"/>
                <a:ea typeface="Montserrat SemiBold"/>
                <a:cs typeface="Montserrat SemiBold"/>
                <a:sym typeface="Montserrat SemiBold"/>
              </a:rPr>
              <a:t>What will I do today?</a:t>
            </a:r>
            <a:endParaRPr>
              <a:latin typeface="Montserrat SemiBold"/>
              <a:ea typeface="Montserrat SemiBold"/>
              <a:cs typeface="Montserrat SemiBold"/>
              <a:sym typeface="Montserrat SemiBold"/>
            </a:endParaRPr>
          </a:p>
          <a:p>
            <a:pPr marL="457200" lvl="0" indent="-317500" algn="l" rtl="0">
              <a:spcBef>
                <a:spcPts val="0"/>
              </a:spcBef>
              <a:spcAft>
                <a:spcPts val="0"/>
              </a:spcAft>
              <a:buSzPts val="1400"/>
              <a:buFont typeface="Montserrat SemiBold"/>
              <a:buAutoNum type="arabicPeriod"/>
            </a:pPr>
            <a:r>
              <a:rPr lang="tr-TR">
                <a:latin typeface="Montserrat SemiBold"/>
                <a:ea typeface="Montserrat SemiBold"/>
                <a:cs typeface="Montserrat SemiBold"/>
                <a:sym typeface="Montserrat SemiBold"/>
              </a:rPr>
              <a:t>What blockers do I have?</a:t>
            </a:r>
            <a:endParaRPr>
              <a:latin typeface="Montserrat SemiBold"/>
              <a:ea typeface="Montserrat SemiBold"/>
              <a:cs typeface="Montserrat SemiBold"/>
              <a:sym typeface="Montserrat SemiBold"/>
            </a:endParaRPr>
          </a:p>
        </p:txBody>
      </p:sp>
      <p:pic>
        <p:nvPicPr>
          <p:cNvPr id="1380" name="Google Shape;1380;p59"/>
          <p:cNvPicPr preferRelativeResize="0"/>
          <p:nvPr/>
        </p:nvPicPr>
        <p:blipFill>
          <a:blip r:embed="rId4">
            <a:alphaModFix/>
          </a:blip>
          <a:stretch>
            <a:fillRect/>
          </a:stretch>
        </p:blipFill>
        <p:spPr>
          <a:xfrm>
            <a:off x="7524125" y="3208000"/>
            <a:ext cx="1428750" cy="1428750"/>
          </a:xfrm>
          <a:prstGeom prst="rect">
            <a:avLst/>
          </a:prstGeom>
          <a:noFill/>
          <a:ln>
            <a:noFill/>
          </a:ln>
        </p:spPr>
      </p:pic>
      <p:pic>
        <p:nvPicPr>
          <p:cNvPr id="1381" name="Google Shape;1381;p59"/>
          <p:cNvPicPr preferRelativeResize="0"/>
          <p:nvPr/>
        </p:nvPicPr>
        <p:blipFill>
          <a:blip r:embed="rId5">
            <a:alphaModFix/>
          </a:blip>
          <a:stretch>
            <a:fillRect/>
          </a:stretch>
        </p:blipFill>
        <p:spPr>
          <a:xfrm flipH="1">
            <a:off x="7040850" y="3638550"/>
            <a:ext cx="1284900" cy="1428750"/>
          </a:xfrm>
          <a:prstGeom prst="rect">
            <a:avLst/>
          </a:prstGeom>
          <a:noFill/>
          <a:ln>
            <a:noFill/>
          </a:ln>
        </p:spPr>
      </p:pic>
      <p:pic>
        <p:nvPicPr>
          <p:cNvPr id="1382" name="Google Shape;1382;p59"/>
          <p:cNvPicPr preferRelativeResize="0"/>
          <p:nvPr/>
        </p:nvPicPr>
        <p:blipFill>
          <a:blip r:embed="rId6">
            <a:alphaModFix/>
          </a:blip>
          <a:stretch>
            <a:fillRect/>
          </a:stretch>
        </p:blipFill>
        <p:spPr>
          <a:xfrm flipH="1">
            <a:off x="6160600" y="3063700"/>
            <a:ext cx="1428750" cy="1428750"/>
          </a:xfrm>
          <a:prstGeom prst="rect">
            <a:avLst/>
          </a:prstGeom>
          <a:noFill/>
          <a:ln>
            <a:noFill/>
          </a:ln>
        </p:spPr>
      </p:pic>
      <p:pic>
        <p:nvPicPr>
          <p:cNvPr id="1383" name="Google Shape;1383;p59"/>
          <p:cNvPicPr preferRelativeResize="0"/>
          <p:nvPr/>
        </p:nvPicPr>
        <p:blipFill>
          <a:blip r:embed="rId7">
            <a:alphaModFix/>
          </a:blip>
          <a:stretch>
            <a:fillRect/>
          </a:stretch>
        </p:blipFill>
        <p:spPr>
          <a:xfrm>
            <a:off x="5942975" y="3499725"/>
            <a:ext cx="1428750" cy="1428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27"/>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a:t>
            </a:fld>
            <a:endParaRPr/>
          </a:p>
        </p:txBody>
      </p:sp>
      <p:pic>
        <p:nvPicPr>
          <p:cNvPr id="414" name="Google Shape;414;p27"/>
          <p:cNvPicPr preferRelativeResize="0"/>
          <p:nvPr/>
        </p:nvPicPr>
        <p:blipFill>
          <a:blip r:embed="rId3">
            <a:alphaModFix/>
          </a:blip>
          <a:stretch>
            <a:fillRect/>
          </a:stretch>
        </p:blipFill>
        <p:spPr>
          <a:xfrm>
            <a:off x="1346200" y="152400"/>
            <a:ext cx="6451600" cy="48387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1387"/>
        <p:cNvGrpSpPr/>
        <p:nvPr/>
      </p:nvGrpSpPr>
      <p:grpSpPr>
        <a:xfrm>
          <a:off x="0" y="0"/>
          <a:ext cx="0" cy="0"/>
          <a:chOff x="0" y="0"/>
          <a:chExt cx="0" cy="0"/>
        </a:xfrm>
      </p:grpSpPr>
      <p:sp>
        <p:nvSpPr>
          <p:cNvPr id="1388" name="Google Shape;1388;p60"/>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89" name="Google Shape;1389;p60"/>
          <p:cNvPicPr preferRelativeResize="0"/>
          <p:nvPr/>
        </p:nvPicPr>
        <p:blipFill>
          <a:blip r:embed="rId3">
            <a:alphaModFix/>
          </a:blip>
          <a:stretch>
            <a:fillRect/>
          </a:stretch>
        </p:blipFill>
        <p:spPr>
          <a:xfrm>
            <a:off x="2442850" y="847000"/>
            <a:ext cx="1219200" cy="1219200"/>
          </a:xfrm>
          <a:prstGeom prst="rect">
            <a:avLst/>
          </a:prstGeom>
          <a:noFill/>
          <a:ln>
            <a:noFill/>
          </a:ln>
        </p:spPr>
      </p:pic>
      <p:pic>
        <p:nvPicPr>
          <p:cNvPr id="1390" name="Google Shape;1390;p60"/>
          <p:cNvPicPr preferRelativeResize="0"/>
          <p:nvPr/>
        </p:nvPicPr>
        <p:blipFill>
          <a:blip r:embed="rId4">
            <a:alphaModFix/>
          </a:blip>
          <a:stretch>
            <a:fillRect/>
          </a:stretch>
        </p:blipFill>
        <p:spPr>
          <a:xfrm>
            <a:off x="3972025" y="1314200"/>
            <a:ext cx="4874025" cy="3416225"/>
          </a:xfrm>
          <a:prstGeom prst="rect">
            <a:avLst/>
          </a:prstGeom>
          <a:noFill/>
          <a:ln>
            <a:noFill/>
          </a:ln>
        </p:spPr>
      </p:pic>
      <p:sp>
        <p:nvSpPr>
          <p:cNvPr id="1391" name="Google Shape;1391;p60"/>
          <p:cNvSpPr txBox="1">
            <a:spLocks noGrp="1"/>
          </p:cNvSpPr>
          <p:nvPr>
            <p:ph type="title"/>
          </p:nvPr>
        </p:nvSpPr>
        <p:spPr>
          <a:xfrm>
            <a:off x="664725" y="1903750"/>
            <a:ext cx="5074500" cy="172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tr-TR" sz="3100">
                <a:solidFill>
                  <a:srgbClr val="4A86E8"/>
                </a:solidFill>
                <a:latin typeface="Proxima Nova Semibold"/>
                <a:ea typeface="Proxima Nova Semibold"/>
                <a:cs typeface="Proxima Nova Semibold"/>
                <a:sym typeface="Proxima Nova Semibold"/>
              </a:rPr>
              <a:t>Who should necessarily attend the Daily Standup meeting?</a:t>
            </a:r>
            <a:endParaRPr sz="3100">
              <a:solidFill>
                <a:srgbClr val="4A86E8"/>
              </a:solidFill>
              <a:latin typeface="Proxima Nova Semibold"/>
              <a:ea typeface="Proxima Nova Semibold"/>
              <a:cs typeface="Proxima Nova Semibold"/>
              <a:sym typeface="Proxima Nova Semibold"/>
            </a:endParaRPr>
          </a:p>
        </p:txBody>
      </p:sp>
      <p:pic>
        <p:nvPicPr>
          <p:cNvPr id="1392" name="Google Shape;1392;p60">
            <a:hlinkClick r:id="rId5"/>
          </p:cNvPr>
          <p:cNvPicPr preferRelativeResize="0"/>
          <p:nvPr/>
        </p:nvPicPr>
        <p:blipFill>
          <a:blip r:embed="rId6">
            <a:alphaModFix/>
          </a:blip>
          <a:stretch>
            <a:fillRect/>
          </a:stretch>
        </p:blipFill>
        <p:spPr>
          <a:xfrm>
            <a:off x="0" y="4429125"/>
            <a:ext cx="9144000" cy="714375"/>
          </a:xfrm>
          <a:prstGeom prst="rect">
            <a:avLst/>
          </a:prstGeom>
          <a:noFill/>
          <a:ln>
            <a:noFill/>
          </a:ln>
        </p:spPr>
      </p:pic>
      <p:sp>
        <p:nvSpPr>
          <p:cNvPr id="1393" name="Google Shape;1393;p60">
            <a:hlinkClick r:id="rId7"/>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Google Shape;1398;p6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41</a:t>
            </a:fld>
            <a:endParaRPr/>
          </a:p>
        </p:txBody>
      </p:sp>
      <p:pic>
        <p:nvPicPr>
          <p:cNvPr id="1399" name="Google Shape;1399;p61"/>
          <p:cNvPicPr preferRelativeResize="0"/>
          <p:nvPr/>
        </p:nvPicPr>
        <p:blipFill rotWithShape="1">
          <a:blip r:embed="rId3">
            <a:alphaModFix/>
          </a:blip>
          <a:srcRect/>
          <a:stretch/>
        </p:blipFill>
        <p:spPr>
          <a:xfrm>
            <a:off x="644236" y="737755"/>
            <a:ext cx="7620001" cy="4033870"/>
          </a:xfrm>
          <a:prstGeom prst="rect">
            <a:avLst/>
          </a:prstGeom>
          <a:noFill/>
          <a:ln>
            <a:noFill/>
          </a:ln>
        </p:spPr>
      </p:pic>
      <p:sp>
        <p:nvSpPr>
          <p:cNvPr id="1400" name="Google Shape;1400;p61"/>
          <p:cNvSpPr/>
          <p:nvPr/>
        </p:nvSpPr>
        <p:spPr>
          <a:xfrm>
            <a:off x="3241925" y="1214300"/>
            <a:ext cx="1477800" cy="962100"/>
          </a:xfrm>
          <a:prstGeom prst="rect">
            <a:avLst/>
          </a:prstGeom>
          <a:noFill/>
          <a:ln w="762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01" name="Google Shape;1401;p61"/>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Sprint Review</a:t>
            </a:r>
            <a:endParaRPr sz="4000" b="0" i="0" u="none" strike="noStrike" cap="none">
              <a:solidFill>
                <a:srgbClr val="741B47"/>
              </a:solidFill>
              <a:latin typeface="Raleway Medium"/>
              <a:ea typeface="Raleway Medium"/>
              <a:cs typeface="Raleway Medium"/>
              <a:sym typeface="Raleway Medium"/>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6" name="Google Shape;1406;p6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42</a:t>
            </a:fld>
            <a:endParaRPr/>
          </a:p>
        </p:txBody>
      </p:sp>
      <p:sp>
        <p:nvSpPr>
          <p:cNvPr id="1407" name="Google Shape;1407;p62"/>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Sprint Review</a:t>
            </a:r>
            <a:endParaRPr sz="4000" b="0" i="0" u="none" strike="noStrike" cap="none">
              <a:solidFill>
                <a:srgbClr val="741B47"/>
              </a:solidFill>
              <a:latin typeface="Raleway Medium"/>
              <a:ea typeface="Raleway Medium"/>
              <a:cs typeface="Raleway Medium"/>
              <a:sym typeface="Raleway Medium"/>
            </a:endParaRPr>
          </a:p>
        </p:txBody>
      </p:sp>
      <p:sp>
        <p:nvSpPr>
          <p:cNvPr id="1408" name="Google Shape;1408;p62"/>
          <p:cNvSpPr/>
          <p:nvPr/>
        </p:nvSpPr>
        <p:spPr>
          <a:xfrm>
            <a:off x="1235513" y="800200"/>
            <a:ext cx="6673200" cy="844800"/>
          </a:xfrm>
          <a:prstGeom prst="rect">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tr-TR" sz="1800">
                <a:latin typeface="Montserrat SemiBold"/>
                <a:ea typeface="Montserrat SemiBold"/>
                <a:cs typeface="Montserrat SemiBold"/>
                <a:sym typeface="Montserrat SemiBold"/>
              </a:rPr>
              <a:t>Share work completed in the sprint and get </a:t>
            </a:r>
            <a:endParaRPr sz="1800">
              <a:latin typeface="Montserrat SemiBold"/>
              <a:ea typeface="Montserrat SemiBold"/>
              <a:cs typeface="Montserrat SemiBold"/>
              <a:sym typeface="Montserrat SemiBold"/>
            </a:endParaRPr>
          </a:p>
          <a:p>
            <a:pPr marL="0" marR="0" lvl="0" indent="0" algn="ctr" rtl="0">
              <a:lnSpc>
                <a:spcPct val="100000"/>
              </a:lnSpc>
              <a:spcBef>
                <a:spcPts val="0"/>
              </a:spcBef>
              <a:spcAft>
                <a:spcPts val="0"/>
              </a:spcAft>
              <a:buNone/>
            </a:pPr>
            <a:r>
              <a:rPr lang="tr-TR" sz="1800">
                <a:latin typeface="Montserrat SemiBold"/>
                <a:ea typeface="Montserrat SemiBold"/>
                <a:cs typeface="Montserrat SemiBold"/>
                <a:sym typeface="Montserrat SemiBold"/>
              </a:rPr>
              <a:t>feedback from stakeholders.</a:t>
            </a:r>
            <a:endParaRPr sz="1600"/>
          </a:p>
        </p:txBody>
      </p:sp>
      <p:sp>
        <p:nvSpPr>
          <p:cNvPr id="1409" name="Google Shape;1409;p62"/>
          <p:cNvSpPr txBox="1"/>
          <p:nvPr/>
        </p:nvSpPr>
        <p:spPr>
          <a:xfrm>
            <a:off x="342900" y="1861300"/>
            <a:ext cx="4572000" cy="720000"/>
          </a:xfrm>
          <a:prstGeom prst="rect">
            <a:avLst/>
          </a:prstGeom>
          <a:solidFill>
            <a:srgbClr val="D0E0E3"/>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457200" lvl="0" indent="-336550" algn="l" rtl="0">
              <a:spcBef>
                <a:spcPts val="0"/>
              </a:spcBef>
              <a:spcAft>
                <a:spcPts val="0"/>
              </a:spcAft>
              <a:buClr>
                <a:srgbClr val="FF0000"/>
              </a:buClr>
              <a:buSzPts val="1700"/>
              <a:buFont typeface="Montserrat Medium"/>
              <a:buChar char="●"/>
            </a:pPr>
            <a:r>
              <a:rPr lang="tr-TR" sz="1700">
                <a:latin typeface="Montserrat Medium"/>
                <a:ea typeface="Montserrat Medium"/>
                <a:cs typeface="Montserrat Medium"/>
                <a:sym typeface="Montserrat Medium"/>
              </a:rPr>
              <a:t>Team members share the work that they completed in the sprint.</a:t>
            </a:r>
            <a:endParaRPr sz="1700">
              <a:latin typeface="Montserrat Medium"/>
              <a:ea typeface="Montserrat Medium"/>
              <a:cs typeface="Montserrat Medium"/>
              <a:sym typeface="Montserrat Medium"/>
            </a:endParaRPr>
          </a:p>
        </p:txBody>
      </p:sp>
      <p:sp>
        <p:nvSpPr>
          <p:cNvPr id="1410" name="Google Shape;1410;p62"/>
          <p:cNvSpPr txBox="1"/>
          <p:nvPr/>
        </p:nvSpPr>
        <p:spPr>
          <a:xfrm>
            <a:off x="342900" y="2857700"/>
            <a:ext cx="4572000" cy="720000"/>
          </a:xfrm>
          <a:prstGeom prst="rect">
            <a:avLst/>
          </a:prstGeom>
          <a:solidFill>
            <a:srgbClr val="D0E0E3"/>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457200" marR="0" lvl="0" indent="-336550" algn="l" rtl="0">
              <a:lnSpc>
                <a:spcPct val="100000"/>
              </a:lnSpc>
              <a:spcBef>
                <a:spcPts val="0"/>
              </a:spcBef>
              <a:spcAft>
                <a:spcPts val="0"/>
              </a:spcAft>
              <a:buClr>
                <a:srgbClr val="FF0000"/>
              </a:buClr>
              <a:buSzPts val="1700"/>
              <a:buFont typeface="Montserrat Medium"/>
              <a:buChar char="●"/>
            </a:pPr>
            <a:r>
              <a:rPr lang="tr-TR" sz="1700">
                <a:latin typeface="Montserrat Medium"/>
                <a:ea typeface="Montserrat Medium"/>
                <a:cs typeface="Montserrat Medium"/>
                <a:sym typeface="Montserrat Medium"/>
              </a:rPr>
              <a:t>Stakeholders share feedback that’s incorporated into future sprints.</a:t>
            </a:r>
            <a:endParaRPr sz="1700">
              <a:latin typeface="Montserrat Medium"/>
              <a:ea typeface="Montserrat Medium"/>
              <a:cs typeface="Montserrat Medium"/>
              <a:sym typeface="Montserrat Medium"/>
            </a:endParaRPr>
          </a:p>
        </p:txBody>
      </p:sp>
      <p:sp>
        <p:nvSpPr>
          <p:cNvPr id="1411" name="Google Shape;1411;p62"/>
          <p:cNvSpPr txBox="1"/>
          <p:nvPr/>
        </p:nvSpPr>
        <p:spPr>
          <a:xfrm>
            <a:off x="342900" y="3854100"/>
            <a:ext cx="4572000" cy="720000"/>
          </a:xfrm>
          <a:prstGeom prst="rect">
            <a:avLst/>
          </a:prstGeom>
          <a:solidFill>
            <a:srgbClr val="D0E0E3"/>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457200" marR="0" lvl="0" indent="-336550" algn="l" rtl="0">
              <a:lnSpc>
                <a:spcPct val="100000"/>
              </a:lnSpc>
              <a:spcBef>
                <a:spcPts val="0"/>
              </a:spcBef>
              <a:spcAft>
                <a:spcPts val="0"/>
              </a:spcAft>
              <a:buClr>
                <a:srgbClr val="FF0000"/>
              </a:buClr>
              <a:buSzPts val="1700"/>
              <a:buFont typeface="Montserrat Medium"/>
              <a:buChar char="●"/>
            </a:pPr>
            <a:r>
              <a:rPr lang="tr-TR" sz="1700">
                <a:latin typeface="Montserrat Medium"/>
                <a:ea typeface="Montserrat Medium"/>
                <a:cs typeface="Montserrat Medium"/>
                <a:sym typeface="Montserrat Medium"/>
              </a:rPr>
              <a:t>Celebrate progress and achievements.</a:t>
            </a:r>
            <a:endParaRPr sz="1700">
              <a:latin typeface="Montserrat Medium"/>
              <a:ea typeface="Montserrat Medium"/>
              <a:cs typeface="Montserrat Medium"/>
              <a:sym typeface="Montserrat Medium"/>
            </a:endParaRPr>
          </a:p>
        </p:txBody>
      </p:sp>
      <p:pic>
        <p:nvPicPr>
          <p:cNvPr id="1412" name="Google Shape;1412;p62"/>
          <p:cNvPicPr preferRelativeResize="0"/>
          <p:nvPr/>
        </p:nvPicPr>
        <p:blipFill>
          <a:blip r:embed="rId3">
            <a:alphaModFix/>
          </a:blip>
          <a:stretch>
            <a:fillRect/>
          </a:stretch>
        </p:blipFill>
        <p:spPr>
          <a:xfrm>
            <a:off x="5497825" y="1943075"/>
            <a:ext cx="2693676" cy="269367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16"/>
        <p:cNvGrpSpPr/>
        <p:nvPr/>
      </p:nvGrpSpPr>
      <p:grpSpPr>
        <a:xfrm>
          <a:off x="0" y="0"/>
          <a:ext cx="0" cy="0"/>
          <a:chOff x="0" y="0"/>
          <a:chExt cx="0" cy="0"/>
        </a:xfrm>
      </p:grpSpPr>
      <p:sp>
        <p:nvSpPr>
          <p:cNvPr id="1417" name="Google Shape;1417;p6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43</a:t>
            </a:fld>
            <a:endParaRPr/>
          </a:p>
        </p:txBody>
      </p:sp>
      <p:sp>
        <p:nvSpPr>
          <p:cNvPr id="1418" name="Google Shape;1418;p63"/>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Sprint Review</a:t>
            </a:r>
            <a:endParaRPr sz="4000" b="0" i="0" u="none" strike="noStrike" cap="none">
              <a:solidFill>
                <a:srgbClr val="741B47"/>
              </a:solidFill>
              <a:latin typeface="Raleway Medium"/>
              <a:ea typeface="Raleway Medium"/>
              <a:cs typeface="Raleway Medium"/>
              <a:sym typeface="Raleway Medium"/>
            </a:endParaRPr>
          </a:p>
        </p:txBody>
      </p:sp>
      <p:sp>
        <p:nvSpPr>
          <p:cNvPr id="1419" name="Google Shape;1419;p63"/>
          <p:cNvSpPr/>
          <p:nvPr/>
        </p:nvSpPr>
        <p:spPr>
          <a:xfrm>
            <a:off x="1235513" y="800200"/>
            <a:ext cx="6673200" cy="844800"/>
          </a:xfrm>
          <a:prstGeom prst="rect">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tr-TR" sz="1800">
                <a:latin typeface="Montserrat SemiBold"/>
                <a:ea typeface="Montserrat SemiBold"/>
                <a:cs typeface="Montserrat SemiBold"/>
                <a:sym typeface="Montserrat SemiBold"/>
              </a:rPr>
              <a:t>Share work completed in the sprint and get </a:t>
            </a:r>
            <a:endParaRPr sz="1800">
              <a:latin typeface="Montserrat SemiBold"/>
              <a:ea typeface="Montserrat SemiBold"/>
              <a:cs typeface="Montserrat SemiBold"/>
              <a:sym typeface="Montserrat SemiBold"/>
            </a:endParaRPr>
          </a:p>
          <a:p>
            <a:pPr marL="0" marR="0" lvl="0" indent="0" algn="ctr" rtl="0">
              <a:lnSpc>
                <a:spcPct val="100000"/>
              </a:lnSpc>
              <a:spcBef>
                <a:spcPts val="0"/>
              </a:spcBef>
              <a:spcAft>
                <a:spcPts val="0"/>
              </a:spcAft>
              <a:buNone/>
            </a:pPr>
            <a:r>
              <a:rPr lang="tr-TR" sz="1800">
                <a:latin typeface="Montserrat SemiBold"/>
                <a:ea typeface="Montserrat SemiBold"/>
                <a:cs typeface="Montserrat SemiBold"/>
                <a:sym typeface="Montserrat SemiBold"/>
              </a:rPr>
              <a:t>feedback from stakeholders.</a:t>
            </a:r>
            <a:endParaRPr sz="1600"/>
          </a:p>
        </p:txBody>
      </p:sp>
      <p:sp>
        <p:nvSpPr>
          <p:cNvPr id="1420" name="Google Shape;1420;p63"/>
          <p:cNvSpPr txBox="1"/>
          <p:nvPr/>
        </p:nvSpPr>
        <p:spPr>
          <a:xfrm>
            <a:off x="342900" y="1861300"/>
            <a:ext cx="4572000" cy="720000"/>
          </a:xfrm>
          <a:prstGeom prst="rect">
            <a:avLst/>
          </a:prstGeom>
          <a:solidFill>
            <a:srgbClr val="D0E0E3"/>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457200" lvl="0" indent="-336550" algn="l" rtl="0">
              <a:spcBef>
                <a:spcPts val="0"/>
              </a:spcBef>
              <a:spcAft>
                <a:spcPts val="0"/>
              </a:spcAft>
              <a:buClr>
                <a:srgbClr val="FF0000"/>
              </a:buClr>
              <a:buSzPts val="1700"/>
              <a:buFont typeface="Montserrat Medium"/>
              <a:buChar char="●"/>
            </a:pPr>
            <a:r>
              <a:rPr lang="tr-TR" sz="1700">
                <a:latin typeface="Montserrat Medium"/>
                <a:ea typeface="Montserrat Medium"/>
                <a:cs typeface="Montserrat Medium"/>
                <a:sym typeface="Montserrat Medium"/>
              </a:rPr>
              <a:t>Team members share the work that they completed in the sprint.</a:t>
            </a:r>
            <a:endParaRPr sz="1700">
              <a:latin typeface="Montserrat Medium"/>
              <a:ea typeface="Montserrat Medium"/>
              <a:cs typeface="Montserrat Medium"/>
              <a:sym typeface="Montserrat Medium"/>
            </a:endParaRPr>
          </a:p>
        </p:txBody>
      </p:sp>
      <p:sp>
        <p:nvSpPr>
          <p:cNvPr id="1421" name="Google Shape;1421;p63"/>
          <p:cNvSpPr txBox="1"/>
          <p:nvPr/>
        </p:nvSpPr>
        <p:spPr>
          <a:xfrm>
            <a:off x="342900" y="2857700"/>
            <a:ext cx="4572000" cy="720000"/>
          </a:xfrm>
          <a:prstGeom prst="rect">
            <a:avLst/>
          </a:prstGeom>
          <a:solidFill>
            <a:srgbClr val="D0E0E3"/>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457200" marR="0" lvl="0" indent="-336550" algn="l" rtl="0">
              <a:lnSpc>
                <a:spcPct val="100000"/>
              </a:lnSpc>
              <a:spcBef>
                <a:spcPts val="0"/>
              </a:spcBef>
              <a:spcAft>
                <a:spcPts val="0"/>
              </a:spcAft>
              <a:buClr>
                <a:srgbClr val="FF0000"/>
              </a:buClr>
              <a:buSzPts val="1700"/>
              <a:buFont typeface="Montserrat Medium"/>
              <a:buChar char="●"/>
            </a:pPr>
            <a:r>
              <a:rPr lang="tr-TR" sz="1700">
                <a:latin typeface="Montserrat Medium"/>
                <a:ea typeface="Montserrat Medium"/>
                <a:cs typeface="Montserrat Medium"/>
                <a:sym typeface="Montserrat Medium"/>
              </a:rPr>
              <a:t>Stakeholders share feedback that’s incorporated into future sprints.</a:t>
            </a:r>
            <a:endParaRPr sz="1700">
              <a:latin typeface="Montserrat Medium"/>
              <a:ea typeface="Montserrat Medium"/>
              <a:cs typeface="Montserrat Medium"/>
              <a:sym typeface="Montserrat Medium"/>
            </a:endParaRPr>
          </a:p>
        </p:txBody>
      </p:sp>
      <p:sp>
        <p:nvSpPr>
          <p:cNvPr id="1422" name="Google Shape;1422;p63"/>
          <p:cNvSpPr txBox="1"/>
          <p:nvPr/>
        </p:nvSpPr>
        <p:spPr>
          <a:xfrm>
            <a:off x="342900" y="3854100"/>
            <a:ext cx="4572000" cy="720000"/>
          </a:xfrm>
          <a:prstGeom prst="rect">
            <a:avLst/>
          </a:prstGeom>
          <a:solidFill>
            <a:srgbClr val="D0E0E3"/>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457200" marR="0" lvl="0" indent="-336550" algn="l" rtl="0">
              <a:lnSpc>
                <a:spcPct val="100000"/>
              </a:lnSpc>
              <a:spcBef>
                <a:spcPts val="0"/>
              </a:spcBef>
              <a:spcAft>
                <a:spcPts val="0"/>
              </a:spcAft>
              <a:buClr>
                <a:srgbClr val="FF0000"/>
              </a:buClr>
              <a:buSzPts val="1700"/>
              <a:buFont typeface="Montserrat Medium"/>
              <a:buChar char="●"/>
            </a:pPr>
            <a:r>
              <a:rPr lang="tr-TR" sz="1700">
                <a:latin typeface="Montserrat Medium"/>
                <a:ea typeface="Montserrat Medium"/>
                <a:cs typeface="Montserrat Medium"/>
                <a:sym typeface="Montserrat Medium"/>
              </a:rPr>
              <a:t>Celebrate progress and achievements.</a:t>
            </a:r>
            <a:endParaRPr sz="1700">
              <a:latin typeface="Montserrat Medium"/>
              <a:ea typeface="Montserrat Medium"/>
              <a:cs typeface="Montserrat Medium"/>
              <a:sym typeface="Montserrat Medium"/>
            </a:endParaRPr>
          </a:p>
        </p:txBody>
      </p:sp>
      <p:pic>
        <p:nvPicPr>
          <p:cNvPr id="1423" name="Google Shape;1423;p63"/>
          <p:cNvPicPr preferRelativeResize="0"/>
          <p:nvPr/>
        </p:nvPicPr>
        <p:blipFill>
          <a:blip r:embed="rId3">
            <a:alphaModFix/>
          </a:blip>
          <a:stretch>
            <a:fillRect/>
          </a:stretch>
        </p:blipFill>
        <p:spPr>
          <a:xfrm>
            <a:off x="5497825" y="1943075"/>
            <a:ext cx="2693676" cy="269367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27"/>
        <p:cNvGrpSpPr/>
        <p:nvPr/>
      </p:nvGrpSpPr>
      <p:grpSpPr>
        <a:xfrm>
          <a:off x="0" y="0"/>
          <a:ext cx="0" cy="0"/>
          <a:chOff x="0" y="0"/>
          <a:chExt cx="0" cy="0"/>
        </a:xfrm>
      </p:grpSpPr>
      <p:sp>
        <p:nvSpPr>
          <p:cNvPr id="1428" name="Google Shape;1428;p6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44</a:t>
            </a:fld>
            <a:endParaRPr/>
          </a:p>
        </p:txBody>
      </p:sp>
      <p:pic>
        <p:nvPicPr>
          <p:cNvPr id="1429" name="Google Shape;1429;p64"/>
          <p:cNvPicPr preferRelativeResize="0"/>
          <p:nvPr/>
        </p:nvPicPr>
        <p:blipFill rotWithShape="1">
          <a:blip r:embed="rId3">
            <a:alphaModFix/>
          </a:blip>
          <a:srcRect/>
          <a:stretch/>
        </p:blipFill>
        <p:spPr>
          <a:xfrm>
            <a:off x="644236" y="737755"/>
            <a:ext cx="7620001" cy="4033870"/>
          </a:xfrm>
          <a:prstGeom prst="rect">
            <a:avLst/>
          </a:prstGeom>
          <a:noFill/>
          <a:ln>
            <a:noFill/>
          </a:ln>
        </p:spPr>
      </p:pic>
      <p:sp>
        <p:nvSpPr>
          <p:cNvPr id="1430" name="Google Shape;1430;p64"/>
          <p:cNvSpPr/>
          <p:nvPr/>
        </p:nvSpPr>
        <p:spPr>
          <a:xfrm>
            <a:off x="5258075" y="3975075"/>
            <a:ext cx="1477800" cy="962100"/>
          </a:xfrm>
          <a:prstGeom prst="rect">
            <a:avLst/>
          </a:prstGeom>
          <a:noFill/>
          <a:ln w="762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31" name="Google Shape;1431;p64"/>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Sprint Retrospective</a:t>
            </a:r>
            <a:endParaRPr sz="4000" b="0" i="0" u="none" strike="noStrike" cap="none">
              <a:solidFill>
                <a:srgbClr val="741B47"/>
              </a:solidFill>
              <a:latin typeface="Raleway Medium"/>
              <a:ea typeface="Raleway Medium"/>
              <a:cs typeface="Raleway Medium"/>
              <a:sym typeface="Raleway Medium"/>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65"/>
          <p:cNvSpPr/>
          <p:nvPr/>
        </p:nvSpPr>
        <p:spPr>
          <a:xfrm>
            <a:off x="1235359" y="811525"/>
            <a:ext cx="6673200" cy="844800"/>
          </a:xfrm>
          <a:prstGeom prst="rect">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tr-TR" sz="1800">
                <a:solidFill>
                  <a:srgbClr val="FFFFFF"/>
                </a:solidFill>
                <a:latin typeface="Montserrat SemiBold"/>
                <a:ea typeface="Montserrat SemiBold"/>
                <a:cs typeface="Montserrat SemiBold"/>
                <a:sym typeface="Montserrat SemiBold"/>
              </a:rPr>
              <a:t>Reflect on what did/did not go well in the previous sprint and identify improvements.</a:t>
            </a:r>
            <a:endParaRPr sz="1600">
              <a:solidFill>
                <a:srgbClr val="FFFFFF"/>
              </a:solidFill>
            </a:endParaRPr>
          </a:p>
        </p:txBody>
      </p:sp>
      <p:pic>
        <p:nvPicPr>
          <p:cNvPr id="1437" name="Google Shape;1437;p65"/>
          <p:cNvPicPr preferRelativeResize="0"/>
          <p:nvPr/>
        </p:nvPicPr>
        <p:blipFill>
          <a:blip r:embed="rId3">
            <a:alphaModFix/>
          </a:blip>
          <a:stretch>
            <a:fillRect/>
          </a:stretch>
        </p:blipFill>
        <p:spPr>
          <a:xfrm>
            <a:off x="6226300" y="3002725"/>
            <a:ext cx="1750450" cy="1750450"/>
          </a:xfrm>
          <a:prstGeom prst="rect">
            <a:avLst/>
          </a:prstGeom>
          <a:noFill/>
          <a:ln>
            <a:noFill/>
          </a:ln>
        </p:spPr>
      </p:pic>
      <p:sp>
        <p:nvSpPr>
          <p:cNvPr id="1438" name="Google Shape;1438;p6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45</a:t>
            </a:fld>
            <a:endParaRPr/>
          </a:p>
        </p:txBody>
      </p:sp>
      <p:sp>
        <p:nvSpPr>
          <p:cNvPr id="1439" name="Google Shape;1439;p65"/>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Sprint Retrospective</a:t>
            </a:r>
            <a:endParaRPr sz="4000" b="0" i="0" u="none" strike="noStrike" cap="none">
              <a:solidFill>
                <a:srgbClr val="741B47"/>
              </a:solidFill>
              <a:latin typeface="Raleway Medium"/>
              <a:ea typeface="Raleway Medium"/>
              <a:cs typeface="Raleway Medium"/>
              <a:sym typeface="Raleway Medium"/>
            </a:endParaRPr>
          </a:p>
        </p:txBody>
      </p:sp>
      <p:sp>
        <p:nvSpPr>
          <p:cNvPr id="1440" name="Google Shape;1440;p65"/>
          <p:cNvSpPr txBox="1"/>
          <p:nvPr/>
        </p:nvSpPr>
        <p:spPr>
          <a:xfrm>
            <a:off x="342900" y="1861300"/>
            <a:ext cx="5177700" cy="720000"/>
          </a:xfrm>
          <a:prstGeom prst="rect">
            <a:avLst/>
          </a:prstGeom>
          <a:solidFill>
            <a:srgbClr val="B6D7A8"/>
          </a:solidFill>
          <a:ln w="2857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457200" lvl="0" indent="-336550" algn="l" rtl="0">
              <a:spcBef>
                <a:spcPts val="0"/>
              </a:spcBef>
              <a:spcAft>
                <a:spcPts val="0"/>
              </a:spcAft>
              <a:buClr>
                <a:srgbClr val="FF0000"/>
              </a:buClr>
              <a:buSzPts val="1700"/>
              <a:buFont typeface="Montserrat Medium"/>
              <a:buChar char="●"/>
            </a:pPr>
            <a:r>
              <a:rPr lang="tr-TR" sz="1700">
                <a:latin typeface="Montserrat Medium"/>
                <a:ea typeface="Montserrat Medium"/>
                <a:cs typeface="Montserrat Medium"/>
                <a:sym typeface="Montserrat Medium"/>
              </a:rPr>
              <a:t>Opportunity for the Scrum Team to inspect itself.</a:t>
            </a:r>
            <a:endParaRPr sz="1700">
              <a:latin typeface="Montserrat Medium"/>
              <a:ea typeface="Montserrat Medium"/>
              <a:cs typeface="Montserrat Medium"/>
              <a:sym typeface="Montserrat Medium"/>
            </a:endParaRPr>
          </a:p>
        </p:txBody>
      </p:sp>
      <p:sp>
        <p:nvSpPr>
          <p:cNvPr id="1441" name="Google Shape;1441;p65"/>
          <p:cNvSpPr txBox="1"/>
          <p:nvPr/>
        </p:nvSpPr>
        <p:spPr>
          <a:xfrm>
            <a:off x="342900" y="2857700"/>
            <a:ext cx="5177700" cy="720000"/>
          </a:xfrm>
          <a:prstGeom prst="rect">
            <a:avLst/>
          </a:prstGeom>
          <a:solidFill>
            <a:srgbClr val="B6D7A8"/>
          </a:solidFill>
          <a:ln w="2857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457200" marR="0" lvl="0" indent="-336550" algn="l" rtl="0">
              <a:lnSpc>
                <a:spcPct val="100000"/>
              </a:lnSpc>
              <a:spcBef>
                <a:spcPts val="0"/>
              </a:spcBef>
              <a:spcAft>
                <a:spcPts val="0"/>
              </a:spcAft>
              <a:buClr>
                <a:srgbClr val="FF0000"/>
              </a:buClr>
              <a:buSzPts val="1700"/>
              <a:buFont typeface="Montserrat Medium"/>
              <a:buChar char="●"/>
            </a:pPr>
            <a:r>
              <a:rPr lang="tr-TR" sz="1700">
                <a:latin typeface="Montserrat Medium"/>
                <a:ea typeface="Montserrat Medium"/>
                <a:cs typeface="Montserrat Medium"/>
                <a:sym typeface="Montserrat Medium"/>
              </a:rPr>
              <a:t>Learnings are incorporated into future sprints.</a:t>
            </a:r>
            <a:endParaRPr sz="1700">
              <a:latin typeface="Montserrat Medium"/>
              <a:ea typeface="Montserrat Medium"/>
              <a:cs typeface="Montserrat Medium"/>
              <a:sym typeface="Montserrat Medium"/>
            </a:endParaRPr>
          </a:p>
        </p:txBody>
      </p:sp>
      <p:sp>
        <p:nvSpPr>
          <p:cNvPr id="1442" name="Google Shape;1442;p65"/>
          <p:cNvSpPr txBox="1"/>
          <p:nvPr/>
        </p:nvSpPr>
        <p:spPr>
          <a:xfrm>
            <a:off x="342900" y="3854100"/>
            <a:ext cx="5177700" cy="720000"/>
          </a:xfrm>
          <a:prstGeom prst="rect">
            <a:avLst/>
          </a:prstGeom>
          <a:solidFill>
            <a:srgbClr val="B6D7A8"/>
          </a:solidFill>
          <a:ln w="2857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457200" marR="0" lvl="0" indent="-336550" algn="l" rtl="0">
              <a:lnSpc>
                <a:spcPct val="100000"/>
              </a:lnSpc>
              <a:spcBef>
                <a:spcPts val="0"/>
              </a:spcBef>
              <a:spcAft>
                <a:spcPts val="0"/>
              </a:spcAft>
              <a:buClr>
                <a:srgbClr val="FF0000"/>
              </a:buClr>
              <a:buSzPts val="1700"/>
              <a:buFont typeface="Montserrat Medium"/>
              <a:buChar char="●"/>
            </a:pPr>
            <a:r>
              <a:rPr lang="tr-TR" sz="1700">
                <a:latin typeface="Montserrat Medium"/>
                <a:ea typeface="Montserrat Medium"/>
                <a:cs typeface="Montserrat Medium"/>
                <a:sym typeface="Montserrat Medium"/>
              </a:rPr>
              <a:t>Make it more effective and enjoyable for the next Sprint.</a:t>
            </a:r>
            <a:endParaRPr sz="1700">
              <a:latin typeface="Montserrat Medium"/>
              <a:ea typeface="Montserrat Medium"/>
              <a:cs typeface="Montserrat Medium"/>
              <a:sym typeface="Montserrat Medium"/>
            </a:endParaRPr>
          </a:p>
        </p:txBody>
      </p:sp>
      <p:pic>
        <p:nvPicPr>
          <p:cNvPr id="1443" name="Google Shape;1443;p65"/>
          <p:cNvPicPr preferRelativeResize="0"/>
          <p:nvPr/>
        </p:nvPicPr>
        <p:blipFill rotWithShape="1">
          <a:blip r:embed="rId4">
            <a:alphaModFix/>
          </a:blip>
          <a:srcRect l="6664" t="3129" r="6664" b="10193"/>
          <a:stretch/>
        </p:blipFill>
        <p:spPr>
          <a:xfrm>
            <a:off x="6040800" y="2284800"/>
            <a:ext cx="2858700" cy="2858700"/>
          </a:xfrm>
          <a:prstGeom prst="roundRect">
            <a:avLst>
              <a:gd name="adj" fmla="val 16667"/>
            </a:avLst>
          </a:prstGeom>
          <a:noFill/>
          <a:ln>
            <a:noFill/>
          </a:ln>
        </p:spPr>
      </p:pic>
      <p:sp>
        <p:nvSpPr>
          <p:cNvPr id="1444" name="Google Shape;1444;p65"/>
          <p:cNvSpPr/>
          <p:nvPr/>
        </p:nvSpPr>
        <p:spPr>
          <a:xfrm>
            <a:off x="5701275" y="1801375"/>
            <a:ext cx="3404700" cy="1056300"/>
          </a:xfrm>
          <a:prstGeom prst="wedgeRoundRectCallout">
            <a:avLst>
              <a:gd name="adj1" fmla="val 8145"/>
              <a:gd name="adj2" fmla="val 71315"/>
              <a:gd name="adj3" fmla="val 0"/>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SzPts val="1400"/>
              <a:buFont typeface="Montserrat SemiBold"/>
              <a:buAutoNum type="arabicPeriod"/>
            </a:pPr>
            <a:r>
              <a:rPr lang="tr-TR">
                <a:latin typeface="Montserrat SemiBold"/>
                <a:ea typeface="Montserrat SemiBold"/>
                <a:cs typeface="Montserrat SemiBold"/>
                <a:sym typeface="Montserrat SemiBold"/>
              </a:rPr>
              <a:t>What went well?</a:t>
            </a:r>
            <a:endParaRPr>
              <a:latin typeface="Montserrat SemiBold"/>
              <a:ea typeface="Montserrat SemiBold"/>
              <a:cs typeface="Montserrat SemiBold"/>
              <a:sym typeface="Montserrat SemiBold"/>
            </a:endParaRPr>
          </a:p>
          <a:p>
            <a:pPr marL="457200" lvl="0" indent="-317500" algn="l" rtl="0">
              <a:spcBef>
                <a:spcPts val="0"/>
              </a:spcBef>
              <a:spcAft>
                <a:spcPts val="0"/>
              </a:spcAft>
              <a:buSzPts val="1400"/>
              <a:buFont typeface="Montserrat SemiBold"/>
              <a:buAutoNum type="arabicPeriod"/>
            </a:pPr>
            <a:r>
              <a:rPr lang="tr-TR">
                <a:latin typeface="Montserrat SemiBold"/>
                <a:ea typeface="Montserrat SemiBold"/>
                <a:cs typeface="Montserrat SemiBold"/>
                <a:sym typeface="Montserrat SemiBold"/>
              </a:rPr>
              <a:t>What didn’t go well?</a:t>
            </a:r>
            <a:endParaRPr>
              <a:latin typeface="Montserrat SemiBold"/>
              <a:ea typeface="Montserrat SemiBold"/>
              <a:cs typeface="Montserrat SemiBold"/>
              <a:sym typeface="Montserrat SemiBold"/>
            </a:endParaRPr>
          </a:p>
          <a:p>
            <a:pPr marL="457200" lvl="0" indent="-317500" algn="l" rtl="0">
              <a:spcBef>
                <a:spcPts val="0"/>
              </a:spcBef>
              <a:spcAft>
                <a:spcPts val="0"/>
              </a:spcAft>
              <a:buSzPts val="1400"/>
              <a:buFont typeface="Montserrat SemiBold"/>
              <a:buAutoNum type="arabicPeriod"/>
            </a:pPr>
            <a:r>
              <a:rPr lang="tr-TR">
                <a:latin typeface="Montserrat SemiBold"/>
                <a:ea typeface="Montserrat SemiBold"/>
                <a:cs typeface="Montserrat SemiBold"/>
                <a:sym typeface="Montserrat SemiBold"/>
              </a:rPr>
              <a:t>What can we do differently?</a:t>
            </a:r>
            <a:endParaRPr>
              <a:latin typeface="Montserrat SemiBold"/>
              <a:ea typeface="Montserrat SemiBold"/>
              <a:cs typeface="Montserrat SemiBold"/>
              <a:sym typeface="Montserrat SemiBo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1461"/>
        <p:cNvGrpSpPr/>
        <p:nvPr/>
      </p:nvGrpSpPr>
      <p:grpSpPr>
        <a:xfrm>
          <a:off x="0" y="0"/>
          <a:ext cx="0" cy="0"/>
          <a:chOff x="0" y="0"/>
          <a:chExt cx="0" cy="0"/>
        </a:xfrm>
      </p:grpSpPr>
      <p:sp>
        <p:nvSpPr>
          <p:cNvPr id="1462" name="Google Shape;1462;p67"/>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63" name="Google Shape;1463;p67"/>
          <p:cNvPicPr preferRelativeResize="0"/>
          <p:nvPr/>
        </p:nvPicPr>
        <p:blipFill>
          <a:blip r:embed="rId3">
            <a:alphaModFix/>
          </a:blip>
          <a:stretch>
            <a:fillRect/>
          </a:stretch>
        </p:blipFill>
        <p:spPr>
          <a:xfrm>
            <a:off x="2442850" y="847000"/>
            <a:ext cx="1219200" cy="1219200"/>
          </a:xfrm>
          <a:prstGeom prst="rect">
            <a:avLst/>
          </a:prstGeom>
          <a:noFill/>
          <a:ln>
            <a:noFill/>
          </a:ln>
        </p:spPr>
      </p:pic>
      <p:sp>
        <p:nvSpPr>
          <p:cNvPr id="1464" name="Google Shape;1464;p67"/>
          <p:cNvSpPr txBox="1">
            <a:spLocks noGrp="1"/>
          </p:cNvSpPr>
          <p:nvPr>
            <p:ph type="title"/>
          </p:nvPr>
        </p:nvSpPr>
        <p:spPr>
          <a:xfrm>
            <a:off x="418175" y="2066200"/>
            <a:ext cx="4150200" cy="183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tr-TR" sz="3100">
                <a:solidFill>
                  <a:srgbClr val="4A86E8"/>
                </a:solidFill>
                <a:latin typeface="Proxima Nova Semibold"/>
                <a:ea typeface="Proxima Nova Semibold"/>
                <a:cs typeface="Proxima Nova Semibold"/>
                <a:sym typeface="Proxima Nova Semibold"/>
              </a:rPr>
              <a:t>What happens when all the Sprint Items cannot be completed?</a:t>
            </a:r>
            <a:endParaRPr sz="3100">
              <a:solidFill>
                <a:srgbClr val="4A86E8"/>
              </a:solidFill>
              <a:latin typeface="Proxima Nova Semibold"/>
              <a:ea typeface="Proxima Nova Semibold"/>
              <a:cs typeface="Proxima Nova Semibold"/>
              <a:sym typeface="Proxima Nova Semibold"/>
            </a:endParaRPr>
          </a:p>
        </p:txBody>
      </p:sp>
      <p:pic>
        <p:nvPicPr>
          <p:cNvPr id="1465" name="Google Shape;1465;p67"/>
          <p:cNvPicPr preferRelativeResize="0"/>
          <p:nvPr/>
        </p:nvPicPr>
        <p:blipFill rotWithShape="1">
          <a:blip r:embed="rId4">
            <a:alphaModFix/>
          </a:blip>
          <a:srcRect l="6076"/>
          <a:stretch/>
        </p:blipFill>
        <p:spPr>
          <a:xfrm>
            <a:off x="4495350" y="1641325"/>
            <a:ext cx="4428600" cy="2413750"/>
          </a:xfrm>
          <a:prstGeom prst="rect">
            <a:avLst/>
          </a:prstGeom>
          <a:noFill/>
          <a:ln>
            <a:noFill/>
          </a:ln>
        </p:spPr>
      </p:pic>
      <p:pic>
        <p:nvPicPr>
          <p:cNvPr id="1466" name="Google Shape;1466;p67">
            <a:hlinkClick r:id="rId5"/>
          </p:cNvPr>
          <p:cNvPicPr preferRelativeResize="0"/>
          <p:nvPr/>
        </p:nvPicPr>
        <p:blipFill>
          <a:blip r:embed="rId6">
            <a:alphaModFix/>
          </a:blip>
          <a:stretch>
            <a:fillRect/>
          </a:stretch>
        </p:blipFill>
        <p:spPr>
          <a:xfrm>
            <a:off x="0" y="4429125"/>
            <a:ext cx="9144000" cy="714375"/>
          </a:xfrm>
          <a:prstGeom prst="rect">
            <a:avLst/>
          </a:prstGeom>
          <a:noFill/>
          <a:ln>
            <a:noFill/>
          </a:ln>
        </p:spPr>
      </p:pic>
      <p:sp>
        <p:nvSpPr>
          <p:cNvPr id="1467" name="Google Shape;1467;p67">
            <a:hlinkClick r:id="rId7"/>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71"/>
        <p:cNvGrpSpPr/>
        <p:nvPr/>
      </p:nvGrpSpPr>
      <p:grpSpPr>
        <a:xfrm>
          <a:off x="0" y="0"/>
          <a:ext cx="0" cy="0"/>
          <a:chOff x="0" y="0"/>
          <a:chExt cx="0" cy="0"/>
        </a:xfrm>
      </p:grpSpPr>
      <p:sp>
        <p:nvSpPr>
          <p:cNvPr id="1472" name="Google Shape;1472;p6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47</a:t>
            </a:fld>
            <a:endParaRPr/>
          </a:p>
        </p:txBody>
      </p:sp>
      <p:sp>
        <p:nvSpPr>
          <p:cNvPr id="1473" name="Google Shape;1473;p68"/>
          <p:cNvSpPr txBox="1"/>
          <p:nvPr/>
        </p:nvSpPr>
        <p:spPr>
          <a:xfrm>
            <a:off x="3944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Burndown Chart</a:t>
            </a:r>
            <a:endParaRPr/>
          </a:p>
        </p:txBody>
      </p:sp>
      <p:pic>
        <p:nvPicPr>
          <p:cNvPr id="1474" name="Google Shape;1474;p68"/>
          <p:cNvPicPr preferRelativeResize="0"/>
          <p:nvPr/>
        </p:nvPicPr>
        <p:blipFill rotWithShape="1">
          <a:blip r:embed="rId3">
            <a:alphaModFix/>
          </a:blip>
          <a:srcRect/>
          <a:stretch/>
        </p:blipFill>
        <p:spPr>
          <a:xfrm>
            <a:off x="431799" y="1052946"/>
            <a:ext cx="5665412" cy="3463635"/>
          </a:xfrm>
          <a:prstGeom prst="rect">
            <a:avLst/>
          </a:prstGeom>
          <a:noFill/>
          <a:ln>
            <a:noFill/>
          </a:ln>
        </p:spPr>
      </p:pic>
      <p:sp>
        <p:nvSpPr>
          <p:cNvPr id="1475" name="Google Shape;1475;p68"/>
          <p:cNvSpPr txBox="1"/>
          <p:nvPr/>
        </p:nvSpPr>
        <p:spPr>
          <a:xfrm>
            <a:off x="6149350" y="1725925"/>
            <a:ext cx="2571600" cy="1515300"/>
          </a:xfrm>
          <a:prstGeom prst="rect">
            <a:avLst/>
          </a:prstGeom>
          <a:solidFill>
            <a:srgbClr val="D0E0E3"/>
          </a:solidFill>
          <a:ln w="2857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457200" lvl="0" indent="-336550" algn="l" rtl="0">
              <a:spcBef>
                <a:spcPts val="0"/>
              </a:spcBef>
              <a:spcAft>
                <a:spcPts val="0"/>
              </a:spcAft>
              <a:buClr>
                <a:srgbClr val="FF0000"/>
              </a:buClr>
              <a:buSzPts val="1700"/>
              <a:buFont typeface="Montserrat Medium"/>
              <a:buChar char="●"/>
            </a:pPr>
            <a:r>
              <a:rPr lang="tr-TR" sz="1700">
                <a:latin typeface="Montserrat Medium"/>
                <a:ea typeface="Montserrat Medium"/>
                <a:cs typeface="Montserrat Medium"/>
                <a:sym typeface="Montserrat Medium"/>
              </a:rPr>
              <a:t>Graphical demonstration of remaining work versus time. </a:t>
            </a:r>
            <a:endParaRPr sz="1700">
              <a:latin typeface="Montserrat Medium"/>
              <a:ea typeface="Montserrat Medium"/>
              <a:cs typeface="Montserrat Medium"/>
              <a:sym typeface="Montserrat Medium"/>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79"/>
        <p:cNvGrpSpPr/>
        <p:nvPr/>
      </p:nvGrpSpPr>
      <p:grpSpPr>
        <a:xfrm>
          <a:off x="0" y="0"/>
          <a:ext cx="0" cy="0"/>
          <a:chOff x="0" y="0"/>
          <a:chExt cx="0" cy="0"/>
        </a:xfrm>
      </p:grpSpPr>
      <p:sp>
        <p:nvSpPr>
          <p:cNvPr id="1480" name="Google Shape;1480;p6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48</a:t>
            </a:fld>
            <a:endParaRPr/>
          </a:p>
        </p:txBody>
      </p:sp>
      <p:sp>
        <p:nvSpPr>
          <p:cNvPr id="1481" name="Google Shape;1481;p69"/>
          <p:cNvSpPr txBox="1"/>
          <p:nvPr/>
        </p:nvSpPr>
        <p:spPr>
          <a:xfrm>
            <a:off x="3944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Velocity</a:t>
            </a:r>
            <a:r>
              <a:rPr lang="tr-TR" sz="4000" b="0" i="0" u="none" strike="noStrike" cap="none">
                <a:solidFill>
                  <a:srgbClr val="741B47"/>
                </a:solidFill>
                <a:latin typeface="Raleway Medium"/>
                <a:ea typeface="Raleway Medium"/>
                <a:cs typeface="Raleway Medium"/>
                <a:sym typeface="Raleway Medium"/>
              </a:rPr>
              <a:t> Chart</a:t>
            </a:r>
            <a:endParaRPr/>
          </a:p>
        </p:txBody>
      </p:sp>
      <p:pic>
        <p:nvPicPr>
          <p:cNvPr id="1482" name="Google Shape;1482;p69"/>
          <p:cNvPicPr preferRelativeResize="0"/>
          <p:nvPr/>
        </p:nvPicPr>
        <p:blipFill>
          <a:blip r:embed="rId3">
            <a:alphaModFix/>
          </a:blip>
          <a:stretch>
            <a:fillRect/>
          </a:stretch>
        </p:blipFill>
        <p:spPr>
          <a:xfrm>
            <a:off x="3392452" y="800200"/>
            <a:ext cx="5393749" cy="3941600"/>
          </a:xfrm>
          <a:prstGeom prst="rect">
            <a:avLst/>
          </a:prstGeom>
          <a:noFill/>
          <a:ln>
            <a:noFill/>
          </a:ln>
        </p:spPr>
      </p:pic>
      <p:sp>
        <p:nvSpPr>
          <p:cNvPr id="1483" name="Google Shape;1483;p69"/>
          <p:cNvSpPr txBox="1"/>
          <p:nvPr/>
        </p:nvSpPr>
        <p:spPr>
          <a:xfrm>
            <a:off x="394500" y="1954550"/>
            <a:ext cx="2622900" cy="1515300"/>
          </a:xfrm>
          <a:prstGeom prst="rect">
            <a:avLst/>
          </a:prstGeom>
          <a:solidFill>
            <a:srgbClr val="D5A6BD"/>
          </a:soli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457200" lvl="0" indent="-336550" algn="l" rtl="0">
              <a:spcBef>
                <a:spcPts val="0"/>
              </a:spcBef>
              <a:spcAft>
                <a:spcPts val="0"/>
              </a:spcAft>
              <a:buClr>
                <a:srgbClr val="4C1130"/>
              </a:buClr>
              <a:buSzPts val="1700"/>
              <a:buFont typeface="Montserrat Medium"/>
              <a:buChar char="●"/>
            </a:pPr>
            <a:r>
              <a:rPr lang="tr-TR" sz="1700">
                <a:latin typeface="Montserrat Medium"/>
                <a:ea typeface="Montserrat Medium"/>
                <a:cs typeface="Montserrat Medium"/>
                <a:sym typeface="Montserrat Medium"/>
              </a:rPr>
              <a:t>How much work is completed in each sprint.</a:t>
            </a:r>
            <a:endParaRPr sz="1700">
              <a:latin typeface="Montserrat Medium"/>
              <a:ea typeface="Montserrat Medium"/>
              <a:cs typeface="Montserrat Medium"/>
              <a:sym typeface="Montserrat Medium"/>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7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49</a:t>
            </a:fld>
            <a:endParaRPr/>
          </a:p>
        </p:txBody>
      </p:sp>
      <p:sp>
        <p:nvSpPr>
          <p:cNvPr id="1489" name="Google Shape;1489;p70"/>
          <p:cNvSpPr txBox="1"/>
          <p:nvPr/>
        </p:nvSpPr>
        <p:spPr>
          <a:xfrm>
            <a:off x="431800" y="173800"/>
            <a:ext cx="7803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A Brief Overview</a:t>
            </a:r>
            <a:endParaRPr/>
          </a:p>
        </p:txBody>
      </p:sp>
      <p:pic>
        <p:nvPicPr>
          <p:cNvPr id="1490" name="Google Shape;1490;p70" descr="This short video provides a review of the Scrum Framework.  Scrum is defined by its creators in the Scrum Guide which is the body of knowledge of Scrum.  To learn more about Scrum, go to here: https://www.scrum.org/resources/what-is-scrum" title="A Brief Overview of the Scrum Framework">
            <a:hlinkClick r:id="rId3"/>
          </p:cNvPr>
          <p:cNvPicPr preferRelativeResize="0"/>
          <p:nvPr/>
        </p:nvPicPr>
        <p:blipFill>
          <a:blip r:embed="rId4">
            <a:alphaModFix/>
          </a:blip>
          <a:stretch>
            <a:fillRect/>
          </a:stretch>
        </p:blipFill>
        <p:spPr>
          <a:xfrm>
            <a:off x="1666000" y="800200"/>
            <a:ext cx="5574625" cy="4180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28"/>
          <p:cNvSpPr txBox="1">
            <a:spLocks noGrp="1"/>
          </p:cNvSpPr>
          <p:nvPr>
            <p:ph type="ctrTitle"/>
          </p:nvPr>
        </p:nvSpPr>
        <p:spPr>
          <a:xfrm>
            <a:off x="1003700" y="1986000"/>
            <a:ext cx="4676700" cy="9807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rgbClr val="741B47"/>
              </a:buClr>
              <a:buSzPts val="3600"/>
              <a:buNone/>
            </a:pPr>
            <a:r>
              <a:rPr lang="tr-TR" sz="6000">
                <a:solidFill>
                  <a:srgbClr val="741B47"/>
                </a:solidFill>
                <a:latin typeface="Raleway Medium"/>
                <a:ea typeface="Raleway Medium"/>
                <a:cs typeface="Raleway Medium"/>
                <a:sym typeface="Raleway Medium"/>
              </a:rPr>
              <a:t>SCRUM</a:t>
            </a:r>
            <a:endParaRPr sz="6000">
              <a:solidFill>
                <a:srgbClr val="741B47"/>
              </a:solidFill>
              <a:latin typeface="Raleway Medium"/>
              <a:ea typeface="Raleway Medium"/>
              <a:cs typeface="Raleway Medium"/>
              <a:sym typeface="Raleway Medium"/>
            </a:endParaRPr>
          </a:p>
        </p:txBody>
      </p:sp>
      <p:sp>
        <p:nvSpPr>
          <p:cNvPr id="420" name="Google Shape;420;p28"/>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chemeClr val="lt1"/>
              </a:solidFill>
              <a:latin typeface="Barlow"/>
              <a:ea typeface="Barlow"/>
              <a:cs typeface="Barlow"/>
              <a:sym typeface="Barlow"/>
            </a:endParaRPr>
          </a:p>
        </p:txBody>
      </p:sp>
      <p:grpSp>
        <p:nvGrpSpPr>
          <p:cNvPr id="421" name="Google Shape;421;p28"/>
          <p:cNvGrpSpPr/>
          <p:nvPr/>
        </p:nvGrpSpPr>
        <p:grpSpPr>
          <a:xfrm>
            <a:off x="5435079" y="912423"/>
            <a:ext cx="3239723" cy="3318665"/>
            <a:chOff x="2270525" y="117216"/>
            <a:chExt cx="4650765" cy="4762722"/>
          </a:xfrm>
        </p:grpSpPr>
        <p:sp>
          <p:nvSpPr>
            <p:cNvPr id="422" name="Google Shape;422;p28"/>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3" name="Google Shape;423;p28"/>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4" name="Google Shape;424;p28"/>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5" name="Google Shape;425;p28"/>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6" name="Google Shape;426;p28"/>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7" name="Google Shape;427;p28"/>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8" name="Google Shape;428;p28"/>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9" name="Google Shape;429;p28"/>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0" name="Google Shape;430;p28"/>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1" name="Google Shape;431;p28"/>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2" name="Google Shape;432;p28"/>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3" name="Google Shape;433;p28"/>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4" name="Google Shape;434;p28"/>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5" name="Google Shape;435;p28"/>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6" name="Google Shape;436;p28"/>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7" name="Google Shape;437;p28"/>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8" name="Google Shape;438;p28"/>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9" name="Google Shape;439;p28"/>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0" name="Google Shape;440;p28"/>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1" name="Google Shape;441;p28"/>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2" name="Google Shape;442;p28"/>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443" name="Google Shape;443;p28"/>
            <p:cNvGrpSpPr/>
            <p:nvPr/>
          </p:nvGrpSpPr>
          <p:grpSpPr>
            <a:xfrm>
              <a:off x="4031993" y="117216"/>
              <a:ext cx="2889297" cy="3901793"/>
              <a:chOff x="5533368" y="1047716"/>
              <a:chExt cx="2889297" cy="3901793"/>
            </a:xfrm>
          </p:grpSpPr>
          <p:sp>
            <p:nvSpPr>
              <p:cNvPr id="444" name="Google Shape;444;p28"/>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5" name="Google Shape;445;p28"/>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6" name="Google Shape;446;p28"/>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7" name="Google Shape;447;p28"/>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8" name="Google Shape;448;p28"/>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9" name="Google Shape;449;p28"/>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0" name="Google Shape;450;p28"/>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1" name="Google Shape;451;p28"/>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2" name="Google Shape;452;p28"/>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3" name="Google Shape;453;p28"/>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4" name="Google Shape;454;p28"/>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5" name="Google Shape;455;p28"/>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6" name="Google Shape;456;p28"/>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7" name="Google Shape;457;p28"/>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8" name="Google Shape;458;p28"/>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9" name="Google Shape;459;p28"/>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0" name="Google Shape;460;p28"/>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1" name="Google Shape;461;p28"/>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2" name="Google Shape;462;p28"/>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3" name="Google Shape;463;p28"/>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4" name="Google Shape;464;p28"/>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5" name="Google Shape;465;p28"/>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6" name="Google Shape;466;p28"/>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7" name="Google Shape;467;p28"/>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8" name="Google Shape;468;p28"/>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9" name="Google Shape;469;p28"/>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0" name="Google Shape;470;p28"/>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1" name="Google Shape;471;p28"/>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2" name="Google Shape;472;p28"/>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3" name="Google Shape;473;p28"/>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4" name="Google Shape;474;p28"/>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5" name="Google Shape;475;p28"/>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6" name="Google Shape;476;p28"/>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7" name="Google Shape;477;p28"/>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8" name="Google Shape;478;p28"/>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9" name="Google Shape;479;p28"/>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0" name="Google Shape;480;p28"/>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1" name="Google Shape;481;p28"/>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2" name="Google Shape;482;p28"/>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3" name="Google Shape;483;p28"/>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484" name="Google Shape;484;p28"/>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5" name="Google Shape;485;p28"/>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6" name="Google Shape;486;p28"/>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7" name="Google Shape;487;p28"/>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8" name="Google Shape;488;p28"/>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9" name="Google Shape;489;p28"/>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0" name="Google Shape;490;p28"/>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1" name="Google Shape;491;p28"/>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2" name="Google Shape;492;p28"/>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3" name="Google Shape;493;p28"/>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4" name="Google Shape;494;p28"/>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5" name="Google Shape;495;p28"/>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6" name="Google Shape;496;p28"/>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7" name="Google Shape;497;p28"/>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8" name="Google Shape;498;p28"/>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9" name="Google Shape;499;p28"/>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0" name="Google Shape;500;p28"/>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1" name="Google Shape;501;p28"/>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2" name="Google Shape;502;p28"/>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3" name="Google Shape;503;p28"/>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4" name="Google Shape;504;p28"/>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5" name="Google Shape;505;p28"/>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6" name="Google Shape;506;p28"/>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7" name="Google Shape;507;p28"/>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8" name="Google Shape;508;p28"/>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9" name="Google Shape;509;p28"/>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0" name="Google Shape;510;p28"/>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1" name="Google Shape;511;p28"/>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2" name="Google Shape;512;p28"/>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513" name="Google Shape;513;p28"/>
            <p:cNvGrpSpPr/>
            <p:nvPr/>
          </p:nvGrpSpPr>
          <p:grpSpPr>
            <a:xfrm flipH="1">
              <a:off x="2865276" y="3434799"/>
              <a:ext cx="598186" cy="1340314"/>
              <a:chOff x="4210728" y="4525714"/>
              <a:chExt cx="546438" cy="1224366"/>
            </a:xfrm>
          </p:grpSpPr>
          <p:sp>
            <p:nvSpPr>
              <p:cNvPr id="514" name="Google Shape;514;p28"/>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5" name="Google Shape;515;p28"/>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6" name="Google Shape;516;p28"/>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7" name="Google Shape;517;p28"/>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8" name="Google Shape;518;p28"/>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9" name="Google Shape;519;p28"/>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0" name="Google Shape;520;p28"/>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1" name="Google Shape;521;p28"/>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2" name="Google Shape;522;p28"/>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3" name="Google Shape;523;p28"/>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4" name="Google Shape;524;p28"/>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5" name="Google Shape;525;p28"/>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6" name="Google Shape;526;p28"/>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1494"/>
        <p:cNvGrpSpPr/>
        <p:nvPr/>
      </p:nvGrpSpPr>
      <p:grpSpPr>
        <a:xfrm>
          <a:off x="0" y="0"/>
          <a:ext cx="0" cy="0"/>
          <a:chOff x="0" y="0"/>
          <a:chExt cx="0" cy="0"/>
        </a:xfrm>
      </p:grpSpPr>
      <p:sp>
        <p:nvSpPr>
          <p:cNvPr id="1495" name="Google Shape;1495;p71">
            <a:hlinkClick r:id="rId3"/>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6" name="Google Shape;1496;p71">
            <a:hlinkClick r:id="rId4"/>
          </p:cNvPr>
          <p:cNvPicPr preferRelativeResize="0"/>
          <p:nvPr/>
        </p:nvPicPr>
        <p:blipFill>
          <a:blip r:embed="rId5">
            <a:alphaModFix/>
          </a:blip>
          <a:stretch>
            <a:fillRect/>
          </a:stretch>
        </p:blipFill>
        <p:spPr>
          <a:xfrm>
            <a:off x="595138" y="532663"/>
            <a:ext cx="7953725" cy="40781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00"/>
        <p:cNvGrpSpPr/>
        <p:nvPr/>
      </p:nvGrpSpPr>
      <p:grpSpPr>
        <a:xfrm>
          <a:off x="0" y="0"/>
          <a:ext cx="0" cy="0"/>
          <a:chOff x="0" y="0"/>
          <a:chExt cx="0" cy="0"/>
        </a:xfrm>
      </p:grpSpPr>
      <p:sp>
        <p:nvSpPr>
          <p:cNvPr id="1501" name="Google Shape;1501;p72"/>
          <p:cNvSpPr txBox="1">
            <a:spLocks noGrp="1"/>
          </p:cNvSpPr>
          <p:nvPr>
            <p:ph type="ctrTitle"/>
          </p:nvPr>
        </p:nvSpPr>
        <p:spPr>
          <a:xfrm>
            <a:off x="1003700" y="1986000"/>
            <a:ext cx="4676700" cy="9807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rgbClr val="741B47"/>
              </a:buClr>
              <a:buSzPts val="3600"/>
              <a:buNone/>
            </a:pPr>
            <a:r>
              <a:rPr lang="tr-TR" sz="6000">
                <a:solidFill>
                  <a:srgbClr val="741B47"/>
                </a:solidFill>
                <a:latin typeface="Raleway Medium"/>
                <a:ea typeface="Raleway Medium"/>
                <a:cs typeface="Raleway Medium"/>
                <a:sym typeface="Raleway Medium"/>
              </a:rPr>
              <a:t>KANBAN</a:t>
            </a:r>
            <a:endParaRPr sz="6000">
              <a:solidFill>
                <a:srgbClr val="741B47"/>
              </a:solidFill>
              <a:latin typeface="Raleway Medium"/>
              <a:ea typeface="Raleway Medium"/>
              <a:cs typeface="Raleway Medium"/>
              <a:sym typeface="Raleway Medium"/>
            </a:endParaRPr>
          </a:p>
        </p:txBody>
      </p:sp>
      <p:sp>
        <p:nvSpPr>
          <p:cNvPr id="1502" name="Google Shape;1502;p72"/>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chemeClr val="lt1"/>
              </a:solidFill>
              <a:latin typeface="Barlow"/>
              <a:ea typeface="Barlow"/>
              <a:cs typeface="Barlow"/>
              <a:sym typeface="Barlow"/>
            </a:endParaRPr>
          </a:p>
        </p:txBody>
      </p:sp>
      <p:grpSp>
        <p:nvGrpSpPr>
          <p:cNvPr id="1503" name="Google Shape;1503;p72"/>
          <p:cNvGrpSpPr/>
          <p:nvPr/>
        </p:nvGrpSpPr>
        <p:grpSpPr>
          <a:xfrm>
            <a:off x="5435079" y="912423"/>
            <a:ext cx="3239723" cy="3318665"/>
            <a:chOff x="2270525" y="117216"/>
            <a:chExt cx="4650765" cy="4762722"/>
          </a:xfrm>
        </p:grpSpPr>
        <p:sp>
          <p:nvSpPr>
            <p:cNvPr id="1504" name="Google Shape;1504;p72"/>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5" name="Google Shape;1505;p72"/>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6" name="Google Shape;1506;p72"/>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7" name="Google Shape;1507;p72"/>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8" name="Google Shape;1508;p72"/>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9" name="Google Shape;1509;p72"/>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0" name="Google Shape;1510;p72"/>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1" name="Google Shape;1511;p72"/>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2" name="Google Shape;1512;p72"/>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3" name="Google Shape;1513;p72"/>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4" name="Google Shape;1514;p72"/>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5" name="Google Shape;1515;p72"/>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6" name="Google Shape;1516;p72"/>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7" name="Google Shape;1517;p72"/>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8" name="Google Shape;1518;p72"/>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9" name="Google Shape;1519;p72"/>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0" name="Google Shape;1520;p72"/>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1" name="Google Shape;1521;p72"/>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2" name="Google Shape;1522;p72"/>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3" name="Google Shape;1523;p72"/>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4" name="Google Shape;1524;p72"/>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525" name="Google Shape;1525;p72"/>
            <p:cNvGrpSpPr/>
            <p:nvPr/>
          </p:nvGrpSpPr>
          <p:grpSpPr>
            <a:xfrm>
              <a:off x="4031993" y="117216"/>
              <a:ext cx="2889297" cy="3901793"/>
              <a:chOff x="5533368" y="1047716"/>
              <a:chExt cx="2889297" cy="3901793"/>
            </a:xfrm>
          </p:grpSpPr>
          <p:sp>
            <p:nvSpPr>
              <p:cNvPr id="1526" name="Google Shape;1526;p72"/>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7" name="Google Shape;1527;p72"/>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8" name="Google Shape;1528;p72"/>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9" name="Google Shape;1529;p72"/>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0" name="Google Shape;1530;p72"/>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1" name="Google Shape;1531;p72"/>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2" name="Google Shape;1532;p72"/>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3" name="Google Shape;1533;p72"/>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4" name="Google Shape;1534;p72"/>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5" name="Google Shape;1535;p72"/>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6" name="Google Shape;1536;p72"/>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7" name="Google Shape;1537;p72"/>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8" name="Google Shape;1538;p72"/>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9" name="Google Shape;1539;p72"/>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0" name="Google Shape;1540;p72"/>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1" name="Google Shape;1541;p72"/>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2" name="Google Shape;1542;p72"/>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3" name="Google Shape;1543;p72"/>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4" name="Google Shape;1544;p72"/>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5" name="Google Shape;1545;p72"/>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6" name="Google Shape;1546;p72"/>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7" name="Google Shape;1547;p72"/>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8" name="Google Shape;1548;p72"/>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9" name="Google Shape;1549;p72"/>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0" name="Google Shape;1550;p72"/>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1" name="Google Shape;1551;p72"/>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2" name="Google Shape;1552;p72"/>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3" name="Google Shape;1553;p72"/>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4" name="Google Shape;1554;p72"/>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5" name="Google Shape;1555;p72"/>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6" name="Google Shape;1556;p72"/>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7" name="Google Shape;1557;p72"/>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8" name="Google Shape;1558;p72"/>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9" name="Google Shape;1559;p72"/>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0" name="Google Shape;1560;p72"/>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1" name="Google Shape;1561;p72"/>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2" name="Google Shape;1562;p72"/>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3" name="Google Shape;1563;p72"/>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4" name="Google Shape;1564;p72"/>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5" name="Google Shape;1565;p72"/>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566" name="Google Shape;1566;p72"/>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7" name="Google Shape;1567;p72"/>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8" name="Google Shape;1568;p72"/>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9" name="Google Shape;1569;p72"/>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0" name="Google Shape;1570;p72"/>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1" name="Google Shape;1571;p72"/>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2" name="Google Shape;1572;p72"/>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3" name="Google Shape;1573;p72"/>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4" name="Google Shape;1574;p72"/>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5" name="Google Shape;1575;p72"/>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6" name="Google Shape;1576;p72"/>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7" name="Google Shape;1577;p72"/>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8" name="Google Shape;1578;p72"/>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9" name="Google Shape;1579;p72"/>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0" name="Google Shape;1580;p72"/>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1" name="Google Shape;1581;p72"/>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2" name="Google Shape;1582;p72"/>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3" name="Google Shape;1583;p72"/>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4" name="Google Shape;1584;p72"/>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5" name="Google Shape;1585;p72"/>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6" name="Google Shape;1586;p72"/>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7" name="Google Shape;1587;p72"/>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8" name="Google Shape;1588;p72"/>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9" name="Google Shape;1589;p72"/>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0" name="Google Shape;1590;p72"/>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1" name="Google Shape;1591;p72"/>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2" name="Google Shape;1592;p72"/>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3" name="Google Shape;1593;p72"/>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4" name="Google Shape;1594;p72"/>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595" name="Google Shape;1595;p72"/>
            <p:cNvGrpSpPr/>
            <p:nvPr/>
          </p:nvGrpSpPr>
          <p:grpSpPr>
            <a:xfrm flipH="1">
              <a:off x="2865276" y="3434799"/>
              <a:ext cx="598186" cy="1340314"/>
              <a:chOff x="4210728" y="4525714"/>
              <a:chExt cx="546438" cy="1224366"/>
            </a:xfrm>
          </p:grpSpPr>
          <p:sp>
            <p:nvSpPr>
              <p:cNvPr id="1596" name="Google Shape;1596;p72"/>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7" name="Google Shape;1597;p72"/>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8" name="Google Shape;1598;p72"/>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9" name="Google Shape;1599;p72"/>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0" name="Google Shape;1600;p72"/>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1" name="Google Shape;1601;p72"/>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2" name="Google Shape;1602;p72"/>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3" name="Google Shape;1603;p72"/>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4" name="Google Shape;1604;p72"/>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5" name="Google Shape;1605;p72"/>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6" name="Google Shape;1606;p72"/>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7" name="Google Shape;1607;p72"/>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8" name="Google Shape;1608;p72"/>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73"/>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chemeClr val="lt1"/>
              </a:solidFill>
              <a:latin typeface="Barlow"/>
              <a:ea typeface="Barlow"/>
              <a:cs typeface="Barlow"/>
              <a:sym typeface="Barlow"/>
            </a:endParaRPr>
          </a:p>
        </p:txBody>
      </p:sp>
      <p:grpSp>
        <p:nvGrpSpPr>
          <p:cNvPr id="1614" name="Google Shape;1614;p73"/>
          <p:cNvGrpSpPr/>
          <p:nvPr/>
        </p:nvGrpSpPr>
        <p:grpSpPr>
          <a:xfrm>
            <a:off x="5435079" y="912423"/>
            <a:ext cx="3239723" cy="3318665"/>
            <a:chOff x="2270525" y="117216"/>
            <a:chExt cx="4650765" cy="4762722"/>
          </a:xfrm>
        </p:grpSpPr>
        <p:sp>
          <p:nvSpPr>
            <p:cNvPr id="1615" name="Google Shape;1615;p73"/>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6" name="Google Shape;1616;p73"/>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7" name="Google Shape;1617;p73"/>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8" name="Google Shape;1618;p73"/>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9" name="Google Shape;1619;p73"/>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0" name="Google Shape;1620;p73"/>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1" name="Google Shape;1621;p73"/>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2" name="Google Shape;1622;p73"/>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3" name="Google Shape;1623;p73"/>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4" name="Google Shape;1624;p73"/>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5" name="Google Shape;1625;p73"/>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6" name="Google Shape;1626;p73"/>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7" name="Google Shape;1627;p73"/>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8" name="Google Shape;1628;p73"/>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9" name="Google Shape;1629;p73"/>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0" name="Google Shape;1630;p73"/>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1" name="Google Shape;1631;p73"/>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2" name="Google Shape;1632;p73"/>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3" name="Google Shape;1633;p73"/>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4" name="Google Shape;1634;p73"/>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5" name="Google Shape;1635;p73"/>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636" name="Google Shape;1636;p73"/>
            <p:cNvGrpSpPr/>
            <p:nvPr/>
          </p:nvGrpSpPr>
          <p:grpSpPr>
            <a:xfrm>
              <a:off x="4031993" y="117216"/>
              <a:ext cx="2889297" cy="3901793"/>
              <a:chOff x="5533368" y="1047716"/>
              <a:chExt cx="2889297" cy="3901793"/>
            </a:xfrm>
          </p:grpSpPr>
          <p:sp>
            <p:nvSpPr>
              <p:cNvPr id="1637" name="Google Shape;1637;p73"/>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8" name="Google Shape;1638;p73"/>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9" name="Google Shape;1639;p73"/>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0" name="Google Shape;1640;p73"/>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1" name="Google Shape;1641;p73"/>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2" name="Google Shape;1642;p73"/>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3" name="Google Shape;1643;p73"/>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4" name="Google Shape;1644;p73"/>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5" name="Google Shape;1645;p73"/>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6" name="Google Shape;1646;p73"/>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7" name="Google Shape;1647;p73"/>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8" name="Google Shape;1648;p73"/>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9" name="Google Shape;1649;p73"/>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0" name="Google Shape;1650;p73"/>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1" name="Google Shape;1651;p73"/>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2" name="Google Shape;1652;p73"/>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3" name="Google Shape;1653;p73"/>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4" name="Google Shape;1654;p73"/>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5" name="Google Shape;1655;p73"/>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6" name="Google Shape;1656;p73"/>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7" name="Google Shape;1657;p73"/>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8" name="Google Shape;1658;p73"/>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9" name="Google Shape;1659;p73"/>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0" name="Google Shape;1660;p73"/>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1" name="Google Shape;1661;p73"/>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2" name="Google Shape;1662;p73"/>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3" name="Google Shape;1663;p73"/>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4" name="Google Shape;1664;p73"/>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5" name="Google Shape;1665;p73"/>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6" name="Google Shape;1666;p73"/>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7" name="Google Shape;1667;p73"/>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8" name="Google Shape;1668;p73"/>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9" name="Google Shape;1669;p73"/>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0" name="Google Shape;1670;p73"/>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1" name="Google Shape;1671;p73"/>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2" name="Google Shape;1672;p73"/>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3" name="Google Shape;1673;p73"/>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4" name="Google Shape;1674;p73"/>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5" name="Google Shape;1675;p73"/>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6" name="Google Shape;1676;p73"/>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677" name="Google Shape;1677;p73"/>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8" name="Google Shape;1678;p73"/>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9" name="Google Shape;1679;p73"/>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0" name="Google Shape;1680;p73"/>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1" name="Google Shape;1681;p73"/>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2" name="Google Shape;1682;p73"/>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3" name="Google Shape;1683;p73"/>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4" name="Google Shape;1684;p73"/>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5" name="Google Shape;1685;p73"/>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6" name="Google Shape;1686;p73"/>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7" name="Google Shape;1687;p73"/>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8" name="Google Shape;1688;p73"/>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9" name="Google Shape;1689;p73"/>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0" name="Google Shape;1690;p73"/>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1" name="Google Shape;1691;p73"/>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2" name="Google Shape;1692;p73"/>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3" name="Google Shape;1693;p73"/>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4" name="Google Shape;1694;p73"/>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5" name="Google Shape;1695;p73"/>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6" name="Google Shape;1696;p73"/>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7" name="Google Shape;1697;p73"/>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8" name="Google Shape;1698;p73"/>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9" name="Google Shape;1699;p73"/>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0" name="Google Shape;1700;p73"/>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1" name="Google Shape;1701;p73"/>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2" name="Google Shape;1702;p73"/>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3" name="Google Shape;1703;p73"/>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4" name="Google Shape;1704;p73"/>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5" name="Google Shape;1705;p73"/>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706" name="Google Shape;1706;p73"/>
            <p:cNvGrpSpPr/>
            <p:nvPr/>
          </p:nvGrpSpPr>
          <p:grpSpPr>
            <a:xfrm flipH="1">
              <a:off x="2865276" y="3434799"/>
              <a:ext cx="598186" cy="1340314"/>
              <a:chOff x="4210728" y="4525714"/>
              <a:chExt cx="546438" cy="1224366"/>
            </a:xfrm>
          </p:grpSpPr>
          <p:sp>
            <p:nvSpPr>
              <p:cNvPr id="1707" name="Google Shape;1707;p73"/>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8" name="Google Shape;1708;p73"/>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9" name="Google Shape;1709;p73"/>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0" name="Google Shape;1710;p73"/>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1" name="Google Shape;1711;p73"/>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2" name="Google Shape;1712;p73"/>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3" name="Google Shape;1713;p73"/>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4" name="Google Shape;1714;p73"/>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5" name="Google Shape;1715;p73"/>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6" name="Google Shape;1716;p73"/>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7" name="Google Shape;1717;p73"/>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8" name="Google Shape;1718;p73"/>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9" name="Google Shape;1719;p73"/>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1720" name="Google Shape;1720;p73"/>
          <p:cNvSpPr txBox="1">
            <a:spLocks noGrp="1"/>
          </p:cNvSpPr>
          <p:nvPr>
            <p:ph type="subTitle" idx="4294967295"/>
          </p:nvPr>
        </p:nvSpPr>
        <p:spPr>
          <a:xfrm>
            <a:off x="882825" y="564675"/>
            <a:ext cx="4292400" cy="3741300"/>
          </a:xfrm>
          <a:prstGeom prst="rect">
            <a:avLst/>
          </a:prstGeom>
          <a:noFill/>
          <a:ln>
            <a:noFill/>
          </a:ln>
        </p:spPr>
        <p:txBody>
          <a:bodyPr spcFirstLastPara="1" wrap="square" lIns="0" tIns="0" rIns="0" bIns="0" anchor="t" anchorCtr="0">
            <a:noAutofit/>
          </a:bodyPr>
          <a:lstStyle/>
          <a:p>
            <a:pPr marL="457200" lvl="0" indent="-469900" algn="l" rtl="0">
              <a:lnSpc>
                <a:spcPct val="125000"/>
              </a:lnSpc>
              <a:spcBef>
                <a:spcPts val="1100"/>
              </a:spcBef>
              <a:spcAft>
                <a:spcPts val="0"/>
              </a:spcAft>
              <a:buClr>
                <a:srgbClr val="741B47"/>
              </a:buClr>
              <a:buSzPts val="3800"/>
              <a:buFont typeface="Raleway"/>
              <a:buChar char="▶"/>
            </a:pPr>
            <a:r>
              <a:rPr lang="tr-TR" sz="3800" b="1">
                <a:solidFill>
                  <a:srgbClr val="0B5394"/>
                </a:solidFill>
                <a:latin typeface="Raleway"/>
                <a:ea typeface="Raleway"/>
                <a:cs typeface="Raleway"/>
                <a:sym typeface="Raleway"/>
              </a:rPr>
              <a:t>KANBAN</a:t>
            </a:r>
            <a:endParaRPr sz="3800" b="1">
              <a:solidFill>
                <a:srgbClr val="0B5394"/>
              </a:solidFill>
              <a:latin typeface="Raleway"/>
              <a:ea typeface="Raleway"/>
              <a:cs typeface="Raleway"/>
              <a:sym typeface="Raleway"/>
            </a:endParaRPr>
          </a:p>
          <a:p>
            <a:pPr marL="914400" lvl="1" indent="-400050" algn="l" rtl="0">
              <a:lnSpc>
                <a:spcPct val="125000"/>
              </a:lnSpc>
              <a:spcBef>
                <a:spcPts val="0"/>
              </a:spcBef>
              <a:spcAft>
                <a:spcPts val="0"/>
              </a:spcAft>
              <a:buClr>
                <a:srgbClr val="741B47"/>
              </a:buClr>
              <a:buSzPts val="2700"/>
              <a:buFont typeface="Raleway"/>
              <a:buChar char="▹"/>
            </a:pPr>
            <a:r>
              <a:rPr lang="tr-TR" sz="2700">
                <a:solidFill>
                  <a:srgbClr val="0B5394"/>
                </a:solidFill>
                <a:latin typeface="Raleway"/>
                <a:ea typeface="Raleway"/>
                <a:cs typeface="Raleway"/>
                <a:sym typeface="Raleway"/>
              </a:rPr>
              <a:t>Kanban Overview </a:t>
            </a:r>
            <a:endParaRPr sz="2700">
              <a:solidFill>
                <a:srgbClr val="0B5394"/>
              </a:solidFill>
              <a:latin typeface="Raleway"/>
              <a:ea typeface="Raleway"/>
              <a:cs typeface="Raleway"/>
              <a:sym typeface="Raleway"/>
            </a:endParaRPr>
          </a:p>
          <a:p>
            <a:pPr marL="914400" lvl="1" indent="-400050" algn="l" rtl="0">
              <a:lnSpc>
                <a:spcPct val="125000"/>
              </a:lnSpc>
              <a:spcBef>
                <a:spcPts val="0"/>
              </a:spcBef>
              <a:spcAft>
                <a:spcPts val="0"/>
              </a:spcAft>
              <a:buClr>
                <a:srgbClr val="741B47"/>
              </a:buClr>
              <a:buSzPts val="2700"/>
              <a:buFont typeface="Raleway"/>
              <a:buChar char="▹"/>
            </a:pPr>
            <a:r>
              <a:rPr lang="tr-TR" sz="2700">
                <a:solidFill>
                  <a:srgbClr val="0B5394"/>
                </a:solidFill>
                <a:latin typeface="Raleway"/>
                <a:ea typeface="Raleway"/>
                <a:cs typeface="Raleway"/>
                <a:sym typeface="Raleway"/>
              </a:rPr>
              <a:t>Kanban Board</a:t>
            </a:r>
            <a:endParaRPr sz="2700">
              <a:solidFill>
                <a:srgbClr val="0B5394"/>
              </a:solidFill>
              <a:latin typeface="Raleway"/>
              <a:ea typeface="Raleway"/>
              <a:cs typeface="Raleway"/>
              <a:sym typeface="Raleway"/>
            </a:endParaRPr>
          </a:p>
          <a:p>
            <a:pPr marL="914400" lvl="1" indent="-400050" algn="l" rtl="0">
              <a:lnSpc>
                <a:spcPct val="125000"/>
              </a:lnSpc>
              <a:spcBef>
                <a:spcPts val="0"/>
              </a:spcBef>
              <a:spcAft>
                <a:spcPts val="0"/>
              </a:spcAft>
              <a:buClr>
                <a:srgbClr val="741B47"/>
              </a:buClr>
              <a:buSzPts val="2700"/>
              <a:buFont typeface="Raleway"/>
              <a:buChar char="▹"/>
            </a:pPr>
            <a:r>
              <a:rPr lang="tr-TR" sz="2700">
                <a:solidFill>
                  <a:srgbClr val="0B5394"/>
                </a:solidFill>
                <a:latin typeface="Raleway"/>
                <a:ea typeface="Raleway"/>
                <a:cs typeface="Raleway"/>
                <a:sym typeface="Raleway"/>
              </a:rPr>
              <a:t>Principles of Kanban</a:t>
            </a:r>
            <a:endParaRPr sz="2700">
              <a:solidFill>
                <a:srgbClr val="0B5394"/>
              </a:solidFill>
              <a:latin typeface="Raleway"/>
              <a:ea typeface="Raleway"/>
              <a:cs typeface="Raleway"/>
              <a:sym typeface="Raleway"/>
            </a:endParaRPr>
          </a:p>
          <a:p>
            <a:pPr marL="914400" lvl="1" indent="-400050" algn="l" rtl="0">
              <a:lnSpc>
                <a:spcPct val="125000"/>
              </a:lnSpc>
              <a:spcBef>
                <a:spcPts val="0"/>
              </a:spcBef>
              <a:spcAft>
                <a:spcPts val="0"/>
              </a:spcAft>
              <a:buClr>
                <a:srgbClr val="741B47"/>
              </a:buClr>
              <a:buSzPts val="2700"/>
              <a:buFont typeface="Raleway"/>
              <a:buChar char="▹"/>
            </a:pPr>
            <a:r>
              <a:rPr lang="tr-TR" sz="2700">
                <a:solidFill>
                  <a:srgbClr val="0B5394"/>
                </a:solidFill>
                <a:latin typeface="Raleway"/>
                <a:ea typeface="Raleway"/>
                <a:cs typeface="Raleway"/>
                <a:sym typeface="Raleway"/>
              </a:rPr>
              <a:t>Practices of Kanban</a:t>
            </a:r>
            <a:endParaRPr sz="2700">
              <a:solidFill>
                <a:srgbClr val="0B5394"/>
              </a:solidFill>
              <a:latin typeface="Raleway"/>
              <a:ea typeface="Raleway"/>
              <a:cs typeface="Raleway"/>
              <a:sym typeface="Raleway"/>
            </a:endParaRPr>
          </a:p>
          <a:p>
            <a:pPr marL="914400" lvl="1" indent="-400050" algn="l" rtl="0">
              <a:lnSpc>
                <a:spcPct val="125000"/>
              </a:lnSpc>
              <a:spcBef>
                <a:spcPts val="0"/>
              </a:spcBef>
              <a:spcAft>
                <a:spcPts val="0"/>
              </a:spcAft>
              <a:buClr>
                <a:srgbClr val="741B47"/>
              </a:buClr>
              <a:buSzPts val="2700"/>
              <a:buFont typeface="Raleway"/>
              <a:buChar char="▹"/>
            </a:pPr>
            <a:r>
              <a:rPr lang="tr-TR" sz="2700">
                <a:solidFill>
                  <a:srgbClr val="0B5394"/>
                </a:solidFill>
                <a:latin typeface="Raleway"/>
                <a:ea typeface="Raleway"/>
                <a:cs typeface="Raleway"/>
                <a:sym typeface="Raleway"/>
              </a:rPr>
              <a:t>Kanban vs Scrum</a:t>
            </a:r>
            <a:endParaRPr sz="2700">
              <a:solidFill>
                <a:srgbClr val="0B5394"/>
              </a:solidFill>
              <a:latin typeface="Raleway"/>
              <a:ea typeface="Raleway"/>
              <a:cs typeface="Raleway"/>
              <a:sym typeface="Raleway"/>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24"/>
        <p:cNvGrpSpPr/>
        <p:nvPr/>
      </p:nvGrpSpPr>
      <p:grpSpPr>
        <a:xfrm>
          <a:off x="0" y="0"/>
          <a:ext cx="0" cy="0"/>
          <a:chOff x="0" y="0"/>
          <a:chExt cx="0" cy="0"/>
        </a:xfrm>
      </p:grpSpPr>
      <p:sp>
        <p:nvSpPr>
          <p:cNvPr id="1725" name="Google Shape;1725;p74"/>
          <p:cNvSpPr txBox="1">
            <a:spLocks noGrp="1"/>
          </p:cNvSpPr>
          <p:nvPr>
            <p:ph type="ctrTitle"/>
          </p:nvPr>
        </p:nvSpPr>
        <p:spPr>
          <a:xfrm>
            <a:off x="972075" y="2325450"/>
            <a:ext cx="4676700" cy="8085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rgbClr val="741B47"/>
              </a:buClr>
              <a:buSzPts val="3600"/>
              <a:buNone/>
            </a:pPr>
            <a:r>
              <a:rPr lang="tr-TR">
                <a:solidFill>
                  <a:srgbClr val="741B47"/>
                </a:solidFill>
                <a:latin typeface="Raleway Medium"/>
                <a:ea typeface="Raleway Medium"/>
                <a:cs typeface="Raleway Medium"/>
                <a:sym typeface="Raleway Medium"/>
              </a:rPr>
              <a:t>Kanban Overview</a:t>
            </a:r>
            <a:endParaRPr>
              <a:solidFill>
                <a:srgbClr val="741B47"/>
              </a:solidFill>
              <a:latin typeface="Raleway Medium"/>
              <a:ea typeface="Raleway Medium"/>
              <a:cs typeface="Raleway Medium"/>
              <a:sym typeface="Raleway Medium"/>
            </a:endParaRPr>
          </a:p>
        </p:txBody>
      </p:sp>
      <p:sp>
        <p:nvSpPr>
          <p:cNvPr id="1726" name="Google Shape;1726;p74"/>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1">
                <a:solidFill>
                  <a:schemeClr val="lt1"/>
                </a:solidFill>
                <a:latin typeface="Barlow"/>
                <a:ea typeface="Barlow"/>
                <a:cs typeface="Barlow"/>
                <a:sym typeface="Barlow"/>
              </a:rPr>
              <a:t>1</a:t>
            </a:r>
            <a:endParaRPr sz="3600" b="1" i="0" u="none" strike="noStrike" cap="none">
              <a:solidFill>
                <a:schemeClr val="lt1"/>
              </a:solidFill>
              <a:latin typeface="Barlow"/>
              <a:ea typeface="Barlow"/>
              <a:cs typeface="Barlow"/>
              <a:sym typeface="Barlow"/>
            </a:endParaRPr>
          </a:p>
        </p:txBody>
      </p:sp>
      <p:grpSp>
        <p:nvGrpSpPr>
          <p:cNvPr id="1727" name="Google Shape;1727;p74"/>
          <p:cNvGrpSpPr/>
          <p:nvPr/>
        </p:nvGrpSpPr>
        <p:grpSpPr>
          <a:xfrm>
            <a:off x="5435079" y="912423"/>
            <a:ext cx="3239723" cy="3318665"/>
            <a:chOff x="2270525" y="117216"/>
            <a:chExt cx="4650765" cy="4762722"/>
          </a:xfrm>
        </p:grpSpPr>
        <p:sp>
          <p:nvSpPr>
            <p:cNvPr id="1728" name="Google Shape;1728;p74"/>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9" name="Google Shape;1729;p74"/>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0" name="Google Shape;1730;p74"/>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1" name="Google Shape;1731;p74"/>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2" name="Google Shape;1732;p74"/>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3" name="Google Shape;1733;p74"/>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4" name="Google Shape;1734;p74"/>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5" name="Google Shape;1735;p74"/>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6" name="Google Shape;1736;p74"/>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7" name="Google Shape;1737;p74"/>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8" name="Google Shape;1738;p74"/>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9" name="Google Shape;1739;p74"/>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0" name="Google Shape;1740;p74"/>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1" name="Google Shape;1741;p74"/>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2" name="Google Shape;1742;p74"/>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3" name="Google Shape;1743;p74"/>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4" name="Google Shape;1744;p74"/>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5" name="Google Shape;1745;p74"/>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6" name="Google Shape;1746;p74"/>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7" name="Google Shape;1747;p74"/>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8" name="Google Shape;1748;p74"/>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749" name="Google Shape;1749;p74"/>
            <p:cNvGrpSpPr/>
            <p:nvPr/>
          </p:nvGrpSpPr>
          <p:grpSpPr>
            <a:xfrm>
              <a:off x="4031993" y="117216"/>
              <a:ext cx="2889297" cy="3901793"/>
              <a:chOff x="5533368" y="1047716"/>
              <a:chExt cx="2889297" cy="3901793"/>
            </a:xfrm>
          </p:grpSpPr>
          <p:sp>
            <p:nvSpPr>
              <p:cNvPr id="1750" name="Google Shape;1750;p74"/>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1" name="Google Shape;1751;p74"/>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2" name="Google Shape;1752;p74"/>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3" name="Google Shape;1753;p74"/>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4" name="Google Shape;1754;p74"/>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5" name="Google Shape;1755;p74"/>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6" name="Google Shape;1756;p74"/>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7" name="Google Shape;1757;p74"/>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8" name="Google Shape;1758;p74"/>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9" name="Google Shape;1759;p74"/>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0" name="Google Shape;1760;p74"/>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1" name="Google Shape;1761;p74"/>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2" name="Google Shape;1762;p74"/>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3" name="Google Shape;1763;p74"/>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4" name="Google Shape;1764;p74"/>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5" name="Google Shape;1765;p74"/>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6" name="Google Shape;1766;p74"/>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7" name="Google Shape;1767;p74"/>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8" name="Google Shape;1768;p74"/>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9" name="Google Shape;1769;p74"/>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0" name="Google Shape;1770;p74"/>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1" name="Google Shape;1771;p74"/>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2" name="Google Shape;1772;p74"/>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3" name="Google Shape;1773;p74"/>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4" name="Google Shape;1774;p74"/>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5" name="Google Shape;1775;p74"/>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6" name="Google Shape;1776;p74"/>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7" name="Google Shape;1777;p74"/>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8" name="Google Shape;1778;p74"/>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9" name="Google Shape;1779;p74"/>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0" name="Google Shape;1780;p74"/>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1" name="Google Shape;1781;p74"/>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2" name="Google Shape;1782;p74"/>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3" name="Google Shape;1783;p74"/>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4" name="Google Shape;1784;p74"/>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5" name="Google Shape;1785;p74"/>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6" name="Google Shape;1786;p74"/>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7" name="Google Shape;1787;p74"/>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8" name="Google Shape;1788;p74"/>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9" name="Google Shape;1789;p74"/>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790" name="Google Shape;1790;p74"/>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1" name="Google Shape;1791;p74"/>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2" name="Google Shape;1792;p74"/>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3" name="Google Shape;1793;p74"/>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4" name="Google Shape;1794;p74"/>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5" name="Google Shape;1795;p74"/>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6" name="Google Shape;1796;p74"/>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7" name="Google Shape;1797;p74"/>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8" name="Google Shape;1798;p74"/>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9" name="Google Shape;1799;p74"/>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0" name="Google Shape;1800;p74"/>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1" name="Google Shape;1801;p74"/>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2" name="Google Shape;1802;p74"/>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3" name="Google Shape;1803;p74"/>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4" name="Google Shape;1804;p74"/>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5" name="Google Shape;1805;p74"/>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6" name="Google Shape;1806;p74"/>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7" name="Google Shape;1807;p74"/>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8" name="Google Shape;1808;p74"/>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9" name="Google Shape;1809;p74"/>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0" name="Google Shape;1810;p74"/>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1" name="Google Shape;1811;p74"/>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2" name="Google Shape;1812;p74"/>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3" name="Google Shape;1813;p74"/>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4" name="Google Shape;1814;p74"/>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5" name="Google Shape;1815;p74"/>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6" name="Google Shape;1816;p74"/>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7" name="Google Shape;1817;p74"/>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8" name="Google Shape;1818;p74"/>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819" name="Google Shape;1819;p74"/>
            <p:cNvGrpSpPr/>
            <p:nvPr/>
          </p:nvGrpSpPr>
          <p:grpSpPr>
            <a:xfrm flipH="1">
              <a:off x="2865276" y="3434799"/>
              <a:ext cx="598186" cy="1340314"/>
              <a:chOff x="4210728" y="4525714"/>
              <a:chExt cx="546438" cy="1224366"/>
            </a:xfrm>
          </p:grpSpPr>
          <p:sp>
            <p:nvSpPr>
              <p:cNvPr id="1820" name="Google Shape;1820;p74"/>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1" name="Google Shape;1821;p74"/>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2" name="Google Shape;1822;p74"/>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3" name="Google Shape;1823;p74"/>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4" name="Google Shape;1824;p74"/>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5" name="Google Shape;1825;p74"/>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6" name="Google Shape;1826;p74"/>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7" name="Google Shape;1827;p74"/>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8" name="Google Shape;1828;p74"/>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9" name="Google Shape;1829;p74"/>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0" name="Google Shape;1830;p74"/>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1" name="Google Shape;1831;p74"/>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2" name="Google Shape;1832;p74"/>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836"/>
        <p:cNvGrpSpPr/>
        <p:nvPr/>
      </p:nvGrpSpPr>
      <p:grpSpPr>
        <a:xfrm>
          <a:off x="0" y="0"/>
          <a:ext cx="0" cy="0"/>
          <a:chOff x="0" y="0"/>
          <a:chExt cx="0" cy="0"/>
        </a:xfrm>
      </p:grpSpPr>
      <p:sp>
        <p:nvSpPr>
          <p:cNvPr id="1837" name="Google Shape;1837;p7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54</a:t>
            </a:fld>
            <a:endParaRPr/>
          </a:p>
        </p:txBody>
      </p:sp>
      <p:sp>
        <p:nvSpPr>
          <p:cNvPr id="1838" name="Google Shape;1838;p75"/>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What is Kanban?</a:t>
            </a:r>
            <a:endParaRPr sz="4000">
              <a:solidFill>
                <a:srgbClr val="741B47"/>
              </a:solidFill>
              <a:latin typeface="Raleway Medium"/>
              <a:ea typeface="Raleway Medium"/>
              <a:cs typeface="Raleway Medium"/>
              <a:sym typeface="Raleway Medium"/>
            </a:endParaRPr>
          </a:p>
        </p:txBody>
      </p:sp>
      <p:sp>
        <p:nvSpPr>
          <p:cNvPr id="1839" name="Google Shape;1839;p75"/>
          <p:cNvSpPr/>
          <p:nvPr/>
        </p:nvSpPr>
        <p:spPr>
          <a:xfrm>
            <a:off x="366450" y="800200"/>
            <a:ext cx="8411100" cy="813900"/>
          </a:xfrm>
          <a:prstGeom prst="roundRect">
            <a:avLst>
              <a:gd name="adj" fmla="val 16667"/>
            </a:avLst>
          </a:prstGeom>
          <a:solidFill>
            <a:srgbClr val="EAD1DC">
              <a:alpha val="88760"/>
            </a:srgbClr>
          </a:solidFill>
          <a:ln w="9525" cap="flat" cmpd="sng">
            <a:solidFill>
              <a:srgbClr val="757B89"/>
            </a:solidFill>
            <a:prstDash val="solid"/>
            <a:round/>
            <a:headEnd type="none" w="sm" len="sm"/>
            <a:tailEnd type="none" w="sm" len="sm"/>
          </a:ln>
        </p:spPr>
        <p:txBody>
          <a:bodyPr spcFirstLastPara="1" wrap="square" lIns="91425" tIns="91425" rIns="91425" bIns="91425" anchor="ctr" anchorCtr="0">
            <a:noAutofit/>
          </a:bodyPr>
          <a:lstStyle/>
          <a:p>
            <a:pPr marL="144000" marR="144000" lvl="0" indent="0" algn="ctr" rtl="0">
              <a:lnSpc>
                <a:spcPct val="110000"/>
              </a:lnSpc>
              <a:spcBef>
                <a:spcPts val="600"/>
              </a:spcBef>
              <a:spcAft>
                <a:spcPts val="0"/>
              </a:spcAft>
              <a:buNone/>
            </a:pPr>
            <a:r>
              <a:rPr lang="tr-TR" sz="2000">
                <a:solidFill>
                  <a:srgbClr val="002060"/>
                </a:solidFill>
                <a:latin typeface="Montserrat Medium"/>
                <a:ea typeface="Montserrat Medium"/>
                <a:cs typeface="Montserrat Medium"/>
                <a:sym typeface="Montserrat Medium"/>
              </a:rPr>
              <a:t>Kanban is a fusion word with Japanese roots. The word “kan” means visual, and the meaning of the word “ban” is card.</a:t>
            </a:r>
            <a:endParaRPr sz="2000">
              <a:solidFill>
                <a:srgbClr val="002060"/>
              </a:solidFill>
              <a:latin typeface="Montserrat Medium"/>
              <a:ea typeface="Montserrat Medium"/>
              <a:cs typeface="Montserrat Medium"/>
              <a:sym typeface="Montserrat Medium"/>
            </a:endParaRPr>
          </a:p>
        </p:txBody>
      </p:sp>
      <p:pic>
        <p:nvPicPr>
          <p:cNvPr id="1840" name="Google Shape;1840;p75"/>
          <p:cNvPicPr preferRelativeResize="0"/>
          <p:nvPr/>
        </p:nvPicPr>
        <p:blipFill>
          <a:blip r:embed="rId3">
            <a:alphaModFix/>
          </a:blip>
          <a:stretch>
            <a:fillRect/>
          </a:stretch>
        </p:blipFill>
        <p:spPr>
          <a:xfrm>
            <a:off x="2560174" y="1614100"/>
            <a:ext cx="4023667" cy="33789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1844"/>
        <p:cNvGrpSpPr/>
        <p:nvPr/>
      </p:nvGrpSpPr>
      <p:grpSpPr>
        <a:xfrm>
          <a:off x="0" y="0"/>
          <a:ext cx="0" cy="0"/>
          <a:chOff x="0" y="0"/>
          <a:chExt cx="0" cy="0"/>
        </a:xfrm>
      </p:grpSpPr>
      <p:sp>
        <p:nvSpPr>
          <p:cNvPr id="1845" name="Google Shape;1845;p76"/>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46" name="Google Shape;1846;p76"/>
          <p:cNvPicPr preferRelativeResize="0"/>
          <p:nvPr/>
        </p:nvPicPr>
        <p:blipFill>
          <a:blip r:embed="rId3">
            <a:alphaModFix/>
          </a:blip>
          <a:stretch>
            <a:fillRect/>
          </a:stretch>
        </p:blipFill>
        <p:spPr>
          <a:xfrm>
            <a:off x="2428400" y="558050"/>
            <a:ext cx="1219200" cy="1219200"/>
          </a:xfrm>
          <a:prstGeom prst="rect">
            <a:avLst/>
          </a:prstGeom>
          <a:noFill/>
          <a:ln>
            <a:noFill/>
          </a:ln>
        </p:spPr>
      </p:pic>
      <p:pic>
        <p:nvPicPr>
          <p:cNvPr id="1847" name="Google Shape;1847;p76"/>
          <p:cNvPicPr preferRelativeResize="0"/>
          <p:nvPr/>
        </p:nvPicPr>
        <p:blipFill>
          <a:blip r:embed="rId4">
            <a:alphaModFix/>
          </a:blip>
          <a:stretch>
            <a:fillRect/>
          </a:stretch>
        </p:blipFill>
        <p:spPr>
          <a:xfrm>
            <a:off x="3972025" y="1314200"/>
            <a:ext cx="4874025" cy="3416225"/>
          </a:xfrm>
          <a:prstGeom prst="rect">
            <a:avLst/>
          </a:prstGeom>
          <a:noFill/>
          <a:ln>
            <a:noFill/>
          </a:ln>
        </p:spPr>
      </p:pic>
      <p:sp>
        <p:nvSpPr>
          <p:cNvPr id="1848" name="Google Shape;1848;p76"/>
          <p:cNvSpPr txBox="1">
            <a:spLocks noGrp="1"/>
          </p:cNvSpPr>
          <p:nvPr>
            <p:ph type="title"/>
          </p:nvPr>
        </p:nvSpPr>
        <p:spPr>
          <a:xfrm>
            <a:off x="664725" y="1903750"/>
            <a:ext cx="4458000" cy="17238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tr-TR" sz="3100">
                <a:solidFill>
                  <a:srgbClr val="4A86E8"/>
                </a:solidFill>
                <a:latin typeface="Proxima Nova Semibold"/>
                <a:ea typeface="Proxima Nova Semibold"/>
                <a:cs typeface="Proxima Nova Semibold"/>
                <a:sym typeface="Proxima Nova Semibold"/>
              </a:rPr>
              <a:t>The word kanban is Japanese and roughly translated means “card you can see.”</a:t>
            </a:r>
            <a:endParaRPr sz="3100">
              <a:solidFill>
                <a:srgbClr val="4A86E8"/>
              </a:solidFill>
              <a:latin typeface="Proxima Nova Semibold"/>
              <a:ea typeface="Proxima Nova Semibold"/>
              <a:cs typeface="Proxima Nova Semibold"/>
              <a:sym typeface="Proxima Nova Semibold"/>
            </a:endParaRPr>
          </a:p>
        </p:txBody>
      </p:sp>
      <p:pic>
        <p:nvPicPr>
          <p:cNvPr id="1849" name="Google Shape;1849;p76">
            <a:hlinkClick r:id="rId5"/>
          </p:cNvPr>
          <p:cNvPicPr preferRelativeResize="0"/>
          <p:nvPr/>
        </p:nvPicPr>
        <p:blipFill>
          <a:blip r:embed="rId6">
            <a:alphaModFix/>
          </a:blip>
          <a:stretch>
            <a:fillRect/>
          </a:stretch>
        </p:blipFill>
        <p:spPr>
          <a:xfrm>
            <a:off x="0" y="4429125"/>
            <a:ext cx="9144000" cy="714375"/>
          </a:xfrm>
          <a:prstGeom prst="rect">
            <a:avLst/>
          </a:prstGeom>
          <a:noFill/>
          <a:ln>
            <a:noFill/>
          </a:ln>
        </p:spPr>
      </p:pic>
      <p:sp>
        <p:nvSpPr>
          <p:cNvPr id="1850" name="Google Shape;1850;p76">
            <a:hlinkClick r:id="rId7"/>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854"/>
        <p:cNvGrpSpPr/>
        <p:nvPr/>
      </p:nvGrpSpPr>
      <p:grpSpPr>
        <a:xfrm>
          <a:off x="0" y="0"/>
          <a:ext cx="0" cy="0"/>
          <a:chOff x="0" y="0"/>
          <a:chExt cx="0" cy="0"/>
        </a:xfrm>
      </p:grpSpPr>
      <p:sp>
        <p:nvSpPr>
          <p:cNvPr id="1855" name="Google Shape;1855;p7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56</a:t>
            </a:fld>
            <a:endParaRPr/>
          </a:p>
        </p:txBody>
      </p:sp>
      <p:sp>
        <p:nvSpPr>
          <p:cNvPr id="1856" name="Google Shape;1856;p77"/>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What is Kanban?</a:t>
            </a:r>
            <a:endParaRPr sz="4000">
              <a:solidFill>
                <a:srgbClr val="741B47"/>
              </a:solidFill>
              <a:latin typeface="Raleway Medium"/>
              <a:ea typeface="Raleway Medium"/>
              <a:cs typeface="Raleway Medium"/>
              <a:sym typeface="Raleway Medium"/>
            </a:endParaRPr>
          </a:p>
        </p:txBody>
      </p:sp>
      <p:pic>
        <p:nvPicPr>
          <p:cNvPr id="1857" name="Google Shape;1857;p77" descr="https://www.atlassian.com/agile/kanban Kanban is a work management system designed to help you visualize your work, limit work in progress (WIP), and maximize efficiency. It can often be a powerful tool for teams that want to improve transparency, communication, and alignment within their workplace.&#10;&#10;In this video, we’ll give you background on how the kanban methodology was developed, what its core principles are, and how it could benefit your team.&#10;&#10;We'll also show you how you can get started with kanban yourself.&#10;&#10;We’ll bring you step-by-step through the process of creating and managing a kanban board, a project management tool that uses cards and columns to compose a visual &quot;workflow.&quot; Then, we’ll cover how to fill that board with kanban cards, which are visual artifacts that represent different work items. Finally, we’ll show you how to set up work in progress limits to maximize your team’s efficiency.&#10;&#10;By the end of this video, you should be equipped with all of the fundamentals you’ll need to start using kanban to improve your team’s work.&#10;&#10;Want to learn more about how to unleash the potential of your team? Subscribe to Atlassian's channel.&#10;#YourAgileCoach" title="What is Kanban? - Agile Coach (2019)">
            <a:hlinkClick r:id="rId3"/>
          </p:cNvPr>
          <p:cNvPicPr preferRelativeResize="0"/>
          <p:nvPr/>
        </p:nvPicPr>
        <p:blipFill>
          <a:blip r:embed="rId4">
            <a:alphaModFix/>
          </a:blip>
          <a:stretch>
            <a:fillRect/>
          </a:stretch>
        </p:blipFill>
        <p:spPr>
          <a:xfrm>
            <a:off x="1799529" y="800200"/>
            <a:ext cx="5544946" cy="41587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861"/>
        <p:cNvGrpSpPr/>
        <p:nvPr/>
      </p:nvGrpSpPr>
      <p:grpSpPr>
        <a:xfrm>
          <a:off x="0" y="0"/>
          <a:ext cx="0" cy="0"/>
          <a:chOff x="0" y="0"/>
          <a:chExt cx="0" cy="0"/>
        </a:xfrm>
      </p:grpSpPr>
      <p:sp>
        <p:nvSpPr>
          <p:cNvPr id="1862" name="Google Shape;1862;p7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57</a:t>
            </a:fld>
            <a:endParaRPr/>
          </a:p>
        </p:txBody>
      </p:sp>
      <p:sp>
        <p:nvSpPr>
          <p:cNvPr id="1863" name="Google Shape;1863;p78"/>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A Brief History on Kanban</a:t>
            </a:r>
            <a:endParaRPr sz="4000">
              <a:solidFill>
                <a:srgbClr val="741B47"/>
              </a:solidFill>
              <a:latin typeface="Raleway Medium"/>
              <a:ea typeface="Raleway Medium"/>
              <a:cs typeface="Raleway Medium"/>
              <a:sym typeface="Raleway Medium"/>
            </a:endParaRPr>
          </a:p>
        </p:txBody>
      </p:sp>
      <p:pic>
        <p:nvPicPr>
          <p:cNvPr id="1864" name="Google Shape;1864;p78"/>
          <p:cNvPicPr preferRelativeResize="0"/>
          <p:nvPr/>
        </p:nvPicPr>
        <p:blipFill rotWithShape="1">
          <a:blip r:embed="rId3">
            <a:alphaModFix/>
          </a:blip>
          <a:srcRect/>
          <a:stretch/>
        </p:blipFill>
        <p:spPr>
          <a:xfrm>
            <a:off x="343126" y="1429502"/>
            <a:ext cx="4255450" cy="2837225"/>
          </a:xfrm>
          <a:prstGeom prst="rect">
            <a:avLst/>
          </a:prstGeom>
          <a:noFill/>
          <a:ln>
            <a:noFill/>
          </a:ln>
        </p:spPr>
      </p:pic>
      <p:sp>
        <p:nvSpPr>
          <p:cNvPr id="1865" name="Google Shape;1865;p78"/>
          <p:cNvSpPr/>
          <p:nvPr/>
        </p:nvSpPr>
        <p:spPr>
          <a:xfrm>
            <a:off x="4826825" y="876400"/>
            <a:ext cx="3829500" cy="3836400"/>
          </a:xfrm>
          <a:prstGeom prst="rect">
            <a:avLst/>
          </a:prstGeom>
          <a:solidFill>
            <a:srgbClr val="EAD1DC">
              <a:alpha val="88760"/>
            </a:srgbClr>
          </a:solidFill>
          <a:ln w="9525" cap="flat" cmpd="sng">
            <a:solidFill>
              <a:srgbClr val="757B89"/>
            </a:solidFill>
            <a:prstDash val="solid"/>
            <a:round/>
            <a:headEnd type="none" w="sm" len="sm"/>
            <a:tailEnd type="none" w="sm" len="sm"/>
          </a:ln>
        </p:spPr>
        <p:txBody>
          <a:bodyPr spcFirstLastPara="1" wrap="square" lIns="91425" tIns="91425" rIns="91425" bIns="91425" anchor="t" anchorCtr="0">
            <a:noAutofit/>
          </a:bodyPr>
          <a:lstStyle/>
          <a:p>
            <a:pPr marL="457200" marR="0" lvl="0" indent="-342900" algn="l" rtl="0">
              <a:lnSpc>
                <a:spcPct val="110000"/>
              </a:lnSpc>
              <a:spcBef>
                <a:spcPts val="600"/>
              </a:spcBef>
              <a:spcAft>
                <a:spcPts val="0"/>
              </a:spcAft>
              <a:buClr>
                <a:srgbClr val="741B47"/>
              </a:buClr>
              <a:buSzPts val="1800"/>
              <a:buFont typeface="Montserrat Medium"/>
              <a:buChar char="▸"/>
            </a:pPr>
            <a:r>
              <a:rPr lang="tr-TR" sz="1800">
                <a:solidFill>
                  <a:srgbClr val="002060"/>
                </a:solidFill>
                <a:latin typeface="Montserrat Medium"/>
                <a:ea typeface="Montserrat Medium"/>
                <a:cs typeface="Montserrat Medium"/>
                <a:sym typeface="Montserrat Medium"/>
              </a:rPr>
              <a:t>Dates back to the 1940s</a:t>
            </a:r>
            <a:endParaRPr sz="1800">
              <a:solidFill>
                <a:srgbClr val="002060"/>
              </a:solidFill>
              <a:latin typeface="Montserrat Medium"/>
              <a:ea typeface="Montserrat Medium"/>
              <a:cs typeface="Montserrat Medium"/>
              <a:sym typeface="Montserrat Medium"/>
            </a:endParaRPr>
          </a:p>
          <a:p>
            <a:pPr marL="457200" marR="0" lvl="0" indent="-342900" algn="l" rtl="0">
              <a:lnSpc>
                <a:spcPct val="110000"/>
              </a:lnSpc>
              <a:spcBef>
                <a:spcPts val="600"/>
              </a:spcBef>
              <a:spcAft>
                <a:spcPts val="0"/>
              </a:spcAft>
              <a:buClr>
                <a:srgbClr val="741B47"/>
              </a:buClr>
              <a:buSzPts val="1800"/>
              <a:buFont typeface="Montserrat Medium"/>
              <a:buChar char="▸"/>
            </a:pPr>
            <a:r>
              <a:rPr lang="tr-TR" sz="1800">
                <a:solidFill>
                  <a:srgbClr val="002060"/>
                </a:solidFill>
                <a:latin typeface="Montserrat Medium"/>
                <a:ea typeface="Montserrat Medium"/>
                <a:cs typeface="Montserrat Medium"/>
                <a:sym typeface="Montserrat Medium"/>
              </a:rPr>
              <a:t>Toyota updated its production method based on the model that supermarkets use to manage stocks on shelves</a:t>
            </a:r>
            <a:endParaRPr sz="1800">
              <a:solidFill>
                <a:srgbClr val="002060"/>
              </a:solidFill>
              <a:latin typeface="Montserrat Medium"/>
              <a:ea typeface="Montserrat Medium"/>
              <a:cs typeface="Montserrat Medium"/>
              <a:sym typeface="Montserrat Medium"/>
            </a:endParaRPr>
          </a:p>
          <a:p>
            <a:pPr marL="457200" marR="0" lvl="0" indent="-342900" algn="l" rtl="0">
              <a:lnSpc>
                <a:spcPct val="110000"/>
              </a:lnSpc>
              <a:spcBef>
                <a:spcPts val="600"/>
              </a:spcBef>
              <a:spcAft>
                <a:spcPts val="0"/>
              </a:spcAft>
              <a:buClr>
                <a:srgbClr val="741B47"/>
              </a:buClr>
              <a:buSzPts val="1800"/>
              <a:buFont typeface="Montserrat Medium"/>
              <a:buChar char="▸"/>
            </a:pPr>
            <a:r>
              <a:rPr lang="tr-TR" sz="1800">
                <a:solidFill>
                  <a:srgbClr val="002060"/>
                </a:solidFill>
                <a:latin typeface="Montserrat Medium"/>
                <a:ea typeface="Montserrat Medium"/>
                <a:cs typeface="Montserrat Medium"/>
                <a:sym typeface="Montserrat Medium"/>
              </a:rPr>
              <a:t>To monitor capacity levels in real-time, the company started using a card called "kanban" between different production teams</a:t>
            </a:r>
            <a:endParaRPr sz="1800">
              <a:solidFill>
                <a:srgbClr val="002060"/>
              </a:solidFill>
              <a:latin typeface="Montserrat Medium"/>
              <a:ea typeface="Montserrat Medium"/>
              <a:cs typeface="Montserrat Medium"/>
              <a:sym typeface="Montserrat Medium"/>
            </a:endParaRPr>
          </a:p>
          <a:p>
            <a:pPr marL="0" marR="0" lvl="0" indent="0" algn="l" rtl="0">
              <a:lnSpc>
                <a:spcPct val="110000"/>
              </a:lnSpc>
              <a:spcBef>
                <a:spcPts val="600"/>
              </a:spcBef>
              <a:spcAft>
                <a:spcPts val="0"/>
              </a:spcAft>
              <a:buNone/>
            </a:pPr>
            <a:endParaRPr sz="1800">
              <a:latin typeface="Montserrat Medium"/>
              <a:ea typeface="Montserrat Medium"/>
              <a:cs typeface="Montserrat Medium"/>
              <a:sym typeface="Montserrat Medium"/>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869"/>
        <p:cNvGrpSpPr/>
        <p:nvPr/>
      </p:nvGrpSpPr>
      <p:grpSpPr>
        <a:xfrm>
          <a:off x="0" y="0"/>
          <a:ext cx="0" cy="0"/>
          <a:chOff x="0" y="0"/>
          <a:chExt cx="0" cy="0"/>
        </a:xfrm>
      </p:grpSpPr>
      <p:sp>
        <p:nvSpPr>
          <p:cNvPr id="1870" name="Google Shape;1870;p7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58</a:t>
            </a:fld>
            <a:endParaRPr/>
          </a:p>
        </p:txBody>
      </p:sp>
      <p:sp>
        <p:nvSpPr>
          <p:cNvPr id="1871" name="Google Shape;1871;p79"/>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accent2"/>
              </a:buClr>
              <a:buSzPts val="4800"/>
              <a:buFont typeface="Raleway SemiBold"/>
              <a:buNone/>
            </a:pPr>
            <a:r>
              <a:rPr lang="tr-TR" sz="3600">
                <a:solidFill>
                  <a:srgbClr val="741B47"/>
                </a:solidFill>
                <a:latin typeface="Raleway Medium"/>
                <a:ea typeface="Raleway Medium"/>
                <a:cs typeface="Raleway Medium"/>
                <a:sym typeface="Raleway Medium"/>
              </a:rPr>
              <a:t>Kanban in Software Development</a:t>
            </a:r>
            <a:endParaRPr sz="4000">
              <a:solidFill>
                <a:srgbClr val="741B47"/>
              </a:solidFill>
              <a:latin typeface="Raleway Medium"/>
              <a:ea typeface="Raleway Medium"/>
              <a:cs typeface="Raleway Medium"/>
              <a:sym typeface="Raleway Medium"/>
            </a:endParaRPr>
          </a:p>
        </p:txBody>
      </p:sp>
      <p:pic>
        <p:nvPicPr>
          <p:cNvPr id="1872" name="Google Shape;1872;p79"/>
          <p:cNvPicPr preferRelativeResize="0"/>
          <p:nvPr/>
        </p:nvPicPr>
        <p:blipFill rotWithShape="1">
          <a:blip r:embed="rId3">
            <a:alphaModFix/>
          </a:blip>
          <a:srcRect l="12288"/>
          <a:stretch/>
        </p:blipFill>
        <p:spPr>
          <a:xfrm>
            <a:off x="372850" y="1315638"/>
            <a:ext cx="3362299" cy="2957926"/>
          </a:xfrm>
          <a:prstGeom prst="rect">
            <a:avLst/>
          </a:prstGeom>
          <a:noFill/>
          <a:ln>
            <a:noFill/>
          </a:ln>
        </p:spPr>
      </p:pic>
      <p:sp>
        <p:nvSpPr>
          <p:cNvPr id="1873" name="Google Shape;1873;p79"/>
          <p:cNvSpPr/>
          <p:nvPr/>
        </p:nvSpPr>
        <p:spPr>
          <a:xfrm>
            <a:off x="3735150" y="876400"/>
            <a:ext cx="4921200" cy="3836400"/>
          </a:xfrm>
          <a:prstGeom prst="rect">
            <a:avLst/>
          </a:prstGeom>
          <a:solidFill>
            <a:srgbClr val="EAD1DC">
              <a:alpha val="88760"/>
            </a:srgbClr>
          </a:solidFill>
          <a:ln w="9525" cap="flat" cmpd="sng">
            <a:solidFill>
              <a:srgbClr val="757B89"/>
            </a:solidFill>
            <a:prstDash val="solid"/>
            <a:round/>
            <a:headEnd type="none" w="sm" len="sm"/>
            <a:tailEnd type="none" w="sm" len="sm"/>
          </a:ln>
        </p:spPr>
        <p:txBody>
          <a:bodyPr spcFirstLastPara="1" wrap="square" lIns="91425" tIns="91425" rIns="91425" bIns="91425" anchor="t" anchorCtr="0">
            <a:noAutofit/>
          </a:bodyPr>
          <a:lstStyle/>
          <a:p>
            <a:pPr marL="457200" marR="0" lvl="0" indent="-342900" algn="l" rtl="0">
              <a:lnSpc>
                <a:spcPct val="110000"/>
              </a:lnSpc>
              <a:spcBef>
                <a:spcPts val="600"/>
              </a:spcBef>
              <a:spcAft>
                <a:spcPts val="0"/>
              </a:spcAft>
              <a:buClr>
                <a:srgbClr val="741B47"/>
              </a:buClr>
              <a:buSzPts val="1800"/>
              <a:buFont typeface="Montserrat Medium"/>
              <a:buChar char="▸"/>
            </a:pPr>
            <a:r>
              <a:rPr lang="tr-TR" sz="1800">
                <a:solidFill>
                  <a:srgbClr val="002060"/>
                </a:solidFill>
                <a:latin typeface="Montserrat Medium"/>
                <a:ea typeface="Montserrat Medium"/>
                <a:cs typeface="Montserrat Medium"/>
                <a:sym typeface="Montserrat Medium"/>
              </a:rPr>
              <a:t>In 2004, David J. Anderson introduced the idea of using the kanban concept for software development</a:t>
            </a:r>
            <a:endParaRPr sz="1800">
              <a:solidFill>
                <a:srgbClr val="002060"/>
              </a:solidFill>
              <a:latin typeface="Montserrat Medium"/>
              <a:ea typeface="Montserrat Medium"/>
              <a:cs typeface="Montserrat Medium"/>
              <a:sym typeface="Montserrat Medium"/>
            </a:endParaRPr>
          </a:p>
          <a:p>
            <a:pPr marL="457200" marR="0" lvl="0" indent="-342900" algn="l" rtl="0">
              <a:lnSpc>
                <a:spcPct val="110000"/>
              </a:lnSpc>
              <a:spcBef>
                <a:spcPts val="600"/>
              </a:spcBef>
              <a:spcAft>
                <a:spcPts val="0"/>
              </a:spcAft>
              <a:buClr>
                <a:srgbClr val="741B47"/>
              </a:buClr>
              <a:buSzPts val="1800"/>
              <a:buFont typeface="Montserrat Medium"/>
              <a:buChar char="▸"/>
            </a:pPr>
            <a:r>
              <a:rPr lang="tr-TR" sz="1800">
                <a:solidFill>
                  <a:srgbClr val="002060"/>
                </a:solidFill>
                <a:latin typeface="Montserrat Medium"/>
                <a:ea typeface="Montserrat Medium"/>
                <a:cs typeface="Montserrat Medium"/>
                <a:sym typeface="Montserrat Medium"/>
              </a:rPr>
              <a:t>In 2010 he wrote a book named "Kanban: Successfully Evolutionary Change for your Technology Business ”</a:t>
            </a:r>
            <a:endParaRPr sz="1800">
              <a:solidFill>
                <a:srgbClr val="002060"/>
              </a:solidFill>
              <a:latin typeface="Montserrat Medium"/>
              <a:ea typeface="Montserrat Medium"/>
              <a:cs typeface="Montserrat Medium"/>
              <a:sym typeface="Montserrat Medium"/>
            </a:endParaRPr>
          </a:p>
          <a:p>
            <a:pPr marL="457200" marR="0" lvl="0" indent="-342900" algn="l" rtl="0">
              <a:lnSpc>
                <a:spcPct val="110000"/>
              </a:lnSpc>
              <a:spcBef>
                <a:spcPts val="600"/>
              </a:spcBef>
              <a:spcAft>
                <a:spcPts val="0"/>
              </a:spcAft>
              <a:buClr>
                <a:srgbClr val="741B47"/>
              </a:buClr>
              <a:buSzPts val="1800"/>
              <a:buFont typeface="Montserrat Medium"/>
              <a:buChar char="▸"/>
            </a:pPr>
            <a:r>
              <a:rPr lang="tr-TR" sz="1800">
                <a:solidFill>
                  <a:srgbClr val="002060"/>
                </a:solidFill>
                <a:latin typeface="Montserrat Medium"/>
                <a:ea typeface="Montserrat Medium"/>
                <a:cs typeface="Montserrat Medium"/>
                <a:sym typeface="Montserrat Medium"/>
              </a:rPr>
              <a:t>Kanban's use in software development begins after these attempts by David J. Anderson.</a:t>
            </a:r>
            <a:endParaRPr sz="1800">
              <a:solidFill>
                <a:srgbClr val="002060"/>
              </a:solidFill>
              <a:latin typeface="Montserrat Medium"/>
              <a:ea typeface="Montserrat Medium"/>
              <a:cs typeface="Montserrat Medium"/>
              <a:sym typeface="Montserrat Medium"/>
            </a:endParaRPr>
          </a:p>
          <a:p>
            <a:pPr marL="0" marR="0" lvl="0" indent="0" algn="l" rtl="0">
              <a:lnSpc>
                <a:spcPct val="110000"/>
              </a:lnSpc>
              <a:spcBef>
                <a:spcPts val="600"/>
              </a:spcBef>
              <a:spcAft>
                <a:spcPts val="0"/>
              </a:spcAft>
              <a:buNone/>
            </a:pPr>
            <a:endParaRPr sz="1800">
              <a:latin typeface="Montserrat Medium"/>
              <a:ea typeface="Montserrat Medium"/>
              <a:cs typeface="Montserrat Medium"/>
              <a:sym typeface="Montserrat Medium"/>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78" name="Google Shape;1878;p80"/>
          <p:cNvSpPr txBox="1">
            <a:spLocks noGrp="1"/>
          </p:cNvSpPr>
          <p:nvPr>
            <p:ph type="ctrTitle"/>
          </p:nvPr>
        </p:nvSpPr>
        <p:spPr>
          <a:xfrm>
            <a:off x="972075" y="2096850"/>
            <a:ext cx="4676700" cy="8085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rgbClr val="741B47"/>
              </a:buClr>
              <a:buSzPts val="3600"/>
              <a:buNone/>
            </a:pPr>
            <a:r>
              <a:rPr lang="tr-TR">
                <a:solidFill>
                  <a:srgbClr val="741B47"/>
                </a:solidFill>
                <a:latin typeface="Raleway Medium"/>
                <a:ea typeface="Raleway Medium"/>
                <a:cs typeface="Raleway Medium"/>
                <a:sym typeface="Raleway Medium"/>
              </a:rPr>
              <a:t>Kanban Board</a:t>
            </a:r>
            <a:endParaRPr>
              <a:solidFill>
                <a:srgbClr val="741B47"/>
              </a:solidFill>
              <a:latin typeface="Raleway Medium"/>
              <a:ea typeface="Raleway Medium"/>
              <a:cs typeface="Raleway Medium"/>
              <a:sym typeface="Raleway Medium"/>
            </a:endParaRPr>
          </a:p>
        </p:txBody>
      </p:sp>
      <p:sp>
        <p:nvSpPr>
          <p:cNvPr id="1879" name="Google Shape;1879;p80"/>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1">
                <a:solidFill>
                  <a:schemeClr val="lt1"/>
                </a:solidFill>
                <a:latin typeface="Barlow"/>
                <a:ea typeface="Barlow"/>
                <a:cs typeface="Barlow"/>
                <a:sym typeface="Barlow"/>
              </a:rPr>
              <a:t>2</a:t>
            </a:r>
            <a:endParaRPr sz="3600" b="1" i="0" u="none" strike="noStrike" cap="none">
              <a:solidFill>
                <a:schemeClr val="lt1"/>
              </a:solidFill>
              <a:latin typeface="Barlow"/>
              <a:ea typeface="Barlow"/>
              <a:cs typeface="Barlow"/>
              <a:sym typeface="Barlow"/>
            </a:endParaRPr>
          </a:p>
        </p:txBody>
      </p:sp>
      <p:grpSp>
        <p:nvGrpSpPr>
          <p:cNvPr id="1880" name="Google Shape;1880;p80"/>
          <p:cNvGrpSpPr/>
          <p:nvPr/>
        </p:nvGrpSpPr>
        <p:grpSpPr>
          <a:xfrm>
            <a:off x="5435079" y="912423"/>
            <a:ext cx="3239723" cy="3318665"/>
            <a:chOff x="2270525" y="117216"/>
            <a:chExt cx="4650765" cy="4762722"/>
          </a:xfrm>
        </p:grpSpPr>
        <p:sp>
          <p:nvSpPr>
            <p:cNvPr id="1881" name="Google Shape;1881;p80"/>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2" name="Google Shape;1882;p80"/>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3" name="Google Shape;1883;p80"/>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4" name="Google Shape;1884;p80"/>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5" name="Google Shape;1885;p80"/>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6" name="Google Shape;1886;p80"/>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7" name="Google Shape;1887;p80"/>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8" name="Google Shape;1888;p80"/>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9" name="Google Shape;1889;p80"/>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0" name="Google Shape;1890;p80"/>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1" name="Google Shape;1891;p80"/>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2" name="Google Shape;1892;p80"/>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3" name="Google Shape;1893;p80"/>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4" name="Google Shape;1894;p80"/>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5" name="Google Shape;1895;p80"/>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6" name="Google Shape;1896;p80"/>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7" name="Google Shape;1897;p80"/>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8" name="Google Shape;1898;p80"/>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9" name="Google Shape;1899;p80"/>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0" name="Google Shape;1900;p80"/>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1" name="Google Shape;1901;p80"/>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902" name="Google Shape;1902;p80"/>
            <p:cNvGrpSpPr/>
            <p:nvPr/>
          </p:nvGrpSpPr>
          <p:grpSpPr>
            <a:xfrm>
              <a:off x="4031993" y="117216"/>
              <a:ext cx="2889297" cy="3901793"/>
              <a:chOff x="5533368" y="1047716"/>
              <a:chExt cx="2889297" cy="3901793"/>
            </a:xfrm>
          </p:grpSpPr>
          <p:sp>
            <p:nvSpPr>
              <p:cNvPr id="1903" name="Google Shape;1903;p80"/>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4" name="Google Shape;1904;p80"/>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5" name="Google Shape;1905;p80"/>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6" name="Google Shape;1906;p80"/>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7" name="Google Shape;1907;p80"/>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8" name="Google Shape;1908;p80"/>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9" name="Google Shape;1909;p80"/>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10" name="Google Shape;1910;p80"/>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11" name="Google Shape;1911;p80"/>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12" name="Google Shape;1912;p80"/>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13" name="Google Shape;1913;p80"/>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14" name="Google Shape;1914;p80"/>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15" name="Google Shape;1915;p80"/>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16" name="Google Shape;1916;p80"/>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17" name="Google Shape;1917;p80"/>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18" name="Google Shape;1918;p80"/>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19" name="Google Shape;1919;p80"/>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20" name="Google Shape;1920;p80"/>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21" name="Google Shape;1921;p80"/>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22" name="Google Shape;1922;p80"/>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23" name="Google Shape;1923;p80"/>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24" name="Google Shape;1924;p80"/>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25" name="Google Shape;1925;p80"/>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26" name="Google Shape;1926;p80"/>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27" name="Google Shape;1927;p80"/>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28" name="Google Shape;1928;p80"/>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29" name="Google Shape;1929;p80"/>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30" name="Google Shape;1930;p80"/>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31" name="Google Shape;1931;p80"/>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32" name="Google Shape;1932;p80"/>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33" name="Google Shape;1933;p80"/>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34" name="Google Shape;1934;p80"/>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35" name="Google Shape;1935;p80"/>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36" name="Google Shape;1936;p80"/>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37" name="Google Shape;1937;p80"/>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38" name="Google Shape;1938;p80"/>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39" name="Google Shape;1939;p80"/>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40" name="Google Shape;1940;p80"/>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41" name="Google Shape;1941;p80"/>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42" name="Google Shape;1942;p80"/>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943" name="Google Shape;1943;p80"/>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44" name="Google Shape;1944;p80"/>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45" name="Google Shape;1945;p80"/>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46" name="Google Shape;1946;p80"/>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47" name="Google Shape;1947;p80"/>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48" name="Google Shape;1948;p80"/>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49" name="Google Shape;1949;p80"/>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50" name="Google Shape;1950;p80"/>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51" name="Google Shape;1951;p80"/>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52" name="Google Shape;1952;p80"/>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53" name="Google Shape;1953;p80"/>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54" name="Google Shape;1954;p80"/>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55" name="Google Shape;1955;p80"/>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56" name="Google Shape;1956;p80"/>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57" name="Google Shape;1957;p80"/>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58" name="Google Shape;1958;p80"/>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59" name="Google Shape;1959;p80"/>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60" name="Google Shape;1960;p80"/>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61" name="Google Shape;1961;p80"/>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62" name="Google Shape;1962;p80"/>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63" name="Google Shape;1963;p80"/>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64" name="Google Shape;1964;p80"/>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65" name="Google Shape;1965;p80"/>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66" name="Google Shape;1966;p80"/>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67" name="Google Shape;1967;p80"/>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68" name="Google Shape;1968;p80"/>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69" name="Google Shape;1969;p80"/>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70" name="Google Shape;1970;p80"/>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71" name="Google Shape;1971;p80"/>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972" name="Google Shape;1972;p80"/>
            <p:cNvGrpSpPr/>
            <p:nvPr/>
          </p:nvGrpSpPr>
          <p:grpSpPr>
            <a:xfrm flipH="1">
              <a:off x="2865276" y="3434799"/>
              <a:ext cx="598186" cy="1340314"/>
              <a:chOff x="4210728" y="4525714"/>
              <a:chExt cx="546438" cy="1224366"/>
            </a:xfrm>
          </p:grpSpPr>
          <p:sp>
            <p:nvSpPr>
              <p:cNvPr id="1973" name="Google Shape;1973;p80"/>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74" name="Google Shape;1974;p80"/>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75" name="Google Shape;1975;p80"/>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76" name="Google Shape;1976;p80"/>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77" name="Google Shape;1977;p80"/>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78" name="Google Shape;1978;p80"/>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79" name="Google Shape;1979;p80"/>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80" name="Google Shape;1980;p80"/>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81" name="Google Shape;1981;p80"/>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82" name="Google Shape;1982;p80"/>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83" name="Google Shape;1983;p80"/>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84" name="Google Shape;1984;p80"/>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85" name="Google Shape;1985;p80"/>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29"/>
          <p:cNvSpPr txBox="1">
            <a:spLocks noGrp="1"/>
          </p:cNvSpPr>
          <p:nvPr>
            <p:ph type="ctrTitle"/>
          </p:nvPr>
        </p:nvSpPr>
        <p:spPr>
          <a:xfrm>
            <a:off x="1003700" y="1986001"/>
            <a:ext cx="4676700" cy="11826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rgbClr val="741B47"/>
              </a:buClr>
              <a:buSzPts val="3600"/>
              <a:buNone/>
            </a:pPr>
            <a:r>
              <a:rPr lang="tr-TR">
                <a:solidFill>
                  <a:srgbClr val="741B47"/>
                </a:solidFill>
                <a:latin typeface="Raleway Medium"/>
                <a:ea typeface="Raleway Medium"/>
                <a:cs typeface="Raleway Medium"/>
                <a:sym typeface="Raleway Medium"/>
              </a:rPr>
              <a:t>Scrum Overview</a:t>
            </a:r>
            <a:endParaRPr>
              <a:solidFill>
                <a:srgbClr val="741B47"/>
              </a:solidFill>
              <a:latin typeface="Raleway Medium"/>
              <a:ea typeface="Raleway Medium"/>
              <a:cs typeface="Raleway Medium"/>
              <a:sym typeface="Raleway Medium"/>
            </a:endParaRPr>
          </a:p>
        </p:txBody>
      </p:sp>
      <p:sp>
        <p:nvSpPr>
          <p:cNvPr id="532" name="Google Shape;532;p29"/>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1" i="0" u="none" strike="noStrike" cap="none">
                <a:solidFill>
                  <a:schemeClr val="lt1"/>
                </a:solidFill>
                <a:latin typeface="Barlow"/>
                <a:ea typeface="Barlow"/>
                <a:cs typeface="Barlow"/>
                <a:sym typeface="Barlow"/>
              </a:rPr>
              <a:t>1</a:t>
            </a:r>
            <a:endParaRPr sz="3600" b="1" i="0" u="none" strike="noStrike" cap="none">
              <a:solidFill>
                <a:schemeClr val="lt1"/>
              </a:solidFill>
              <a:latin typeface="Barlow"/>
              <a:ea typeface="Barlow"/>
              <a:cs typeface="Barlow"/>
              <a:sym typeface="Barlow"/>
            </a:endParaRPr>
          </a:p>
        </p:txBody>
      </p:sp>
      <p:grpSp>
        <p:nvGrpSpPr>
          <p:cNvPr id="533" name="Google Shape;533;p29"/>
          <p:cNvGrpSpPr/>
          <p:nvPr/>
        </p:nvGrpSpPr>
        <p:grpSpPr>
          <a:xfrm>
            <a:off x="5435079" y="912423"/>
            <a:ext cx="3239723" cy="3318665"/>
            <a:chOff x="2270525" y="117216"/>
            <a:chExt cx="4650765" cy="4762722"/>
          </a:xfrm>
        </p:grpSpPr>
        <p:sp>
          <p:nvSpPr>
            <p:cNvPr id="534" name="Google Shape;534;p29"/>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5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5" name="Google Shape;535;p29"/>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6" name="Google Shape;536;p29"/>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7" name="Google Shape;537;p29"/>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8" name="Google Shape;538;p29"/>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9" name="Google Shape;539;p29"/>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0" name="Google Shape;540;p29"/>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1" name="Google Shape;541;p29"/>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2" name="Google Shape;542;p29"/>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3" name="Google Shape;543;p29"/>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4" name="Google Shape;544;p29"/>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5" name="Google Shape;545;p29"/>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6" name="Google Shape;546;p29"/>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7" name="Google Shape;547;p29"/>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8" name="Google Shape;548;p29"/>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9" name="Google Shape;549;p29"/>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0" name="Google Shape;550;p29"/>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1" name="Google Shape;551;p29"/>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2" name="Google Shape;552;p29"/>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3" name="Google Shape;553;p29"/>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4" name="Google Shape;554;p29"/>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555" name="Google Shape;555;p29"/>
            <p:cNvGrpSpPr/>
            <p:nvPr/>
          </p:nvGrpSpPr>
          <p:grpSpPr>
            <a:xfrm>
              <a:off x="4031993" y="117216"/>
              <a:ext cx="2889297" cy="3901793"/>
              <a:chOff x="5533368" y="1047716"/>
              <a:chExt cx="2889297" cy="3901793"/>
            </a:xfrm>
          </p:grpSpPr>
          <p:sp>
            <p:nvSpPr>
              <p:cNvPr id="556" name="Google Shape;556;p29"/>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7" name="Google Shape;557;p29"/>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8" name="Google Shape;558;p29"/>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9" name="Google Shape;559;p29"/>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0" name="Google Shape;560;p29"/>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1" name="Google Shape;561;p29"/>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2" name="Google Shape;562;p29"/>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3" name="Google Shape;563;p29"/>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4" name="Google Shape;564;p29"/>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5" name="Google Shape;565;p29"/>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6" name="Google Shape;566;p29"/>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7" name="Google Shape;567;p29"/>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8" name="Google Shape;568;p29"/>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9" name="Google Shape;569;p29"/>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0" name="Google Shape;570;p29"/>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1" name="Google Shape;571;p29"/>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2" name="Google Shape;572;p29"/>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3" name="Google Shape;573;p29"/>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4" name="Google Shape;574;p29"/>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5" name="Google Shape;575;p29"/>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6" name="Google Shape;576;p29"/>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7" name="Google Shape;577;p29"/>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8" name="Google Shape;578;p29"/>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9" name="Google Shape;579;p29"/>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0" name="Google Shape;580;p29"/>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1" name="Google Shape;581;p29"/>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2" name="Google Shape;582;p29"/>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3" name="Google Shape;583;p29"/>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4" name="Google Shape;584;p29"/>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5" name="Google Shape;585;p29"/>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6" name="Google Shape;586;p29"/>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7" name="Google Shape;587;p29"/>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8" name="Google Shape;588;p29"/>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9" name="Google Shape;589;p29"/>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0" name="Google Shape;590;p29"/>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1" name="Google Shape;591;p29"/>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2" name="Google Shape;592;p29"/>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3" name="Google Shape;593;p29"/>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4" name="Google Shape;594;p29"/>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5" name="Google Shape;595;p29"/>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96" name="Google Shape;596;p29"/>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7" name="Google Shape;597;p29"/>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8" name="Google Shape;598;p29"/>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9" name="Google Shape;599;p29"/>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0" name="Google Shape;600;p29"/>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1" name="Google Shape;601;p29"/>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2" name="Google Shape;602;p29"/>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3" name="Google Shape;603;p29"/>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4" name="Google Shape;604;p29"/>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5" name="Google Shape;605;p29"/>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6" name="Google Shape;606;p29"/>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7" name="Google Shape;607;p29"/>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8" name="Google Shape;608;p29"/>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9" name="Google Shape;609;p29"/>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0" name="Google Shape;610;p29"/>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1" name="Google Shape;611;p29"/>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2" name="Google Shape;612;p29"/>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3" name="Google Shape;613;p29"/>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4" name="Google Shape;614;p29"/>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5" name="Google Shape;615;p29"/>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6" name="Google Shape;616;p29"/>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7" name="Google Shape;617;p29"/>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8" name="Google Shape;618;p29"/>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9" name="Google Shape;619;p29"/>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0" name="Google Shape;620;p29"/>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1" name="Google Shape;621;p29"/>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2" name="Google Shape;622;p29"/>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3" name="Google Shape;623;p29"/>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4" name="Google Shape;624;p29"/>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625" name="Google Shape;625;p29"/>
            <p:cNvGrpSpPr/>
            <p:nvPr/>
          </p:nvGrpSpPr>
          <p:grpSpPr>
            <a:xfrm flipH="1">
              <a:off x="2865273" y="3434801"/>
              <a:ext cx="598186" cy="1340314"/>
              <a:chOff x="4210728" y="4525714"/>
              <a:chExt cx="546438" cy="1224366"/>
            </a:xfrm>
          </p:grpSpPr>
          <p:sp>
            <p:nvSpPr>
              <p:cNvPr id="626" name="Google Shape;626;p29"/>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7" name="Google Shape;627;p29"/>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8" name="Google Shape;628;p29"/>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9" name="Google Shape;629;p29"/>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0" name="Google Shape;630;p29"/>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1" name="Google Shape;631;p29"/>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2" name="Google Shape;632;p29"/>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3" name="Google Shape;633;p29"/>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4" name="Google Shape;634;p29"/>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5" name="Google Shape;635;p29"/>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6" name="Google Shape;636;p29"/>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7" name="Google Shape;637;p29"/>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8" name="Google Shape;638;p29"/>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989"/>
        <p:cNvGrpSpPr/>
        <p:nvPr/>
      </p:nvGrpSpPr>
      <p:grpSpPr>
        <a:xfrm>
          <a:off x="0" y="0"/>
          <a:ext cx="0" cy="0"/>
          <a:chOff x="0" y="0"/>
          <a:chExt cx="0" cy="0"/>
        </a:xfrm>
      </p:grpSpPr>
      <p:sp>
        <p:nvSpPr>
          <p:cNvPr id="1990" name="Google Shape;1990;p8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60</a:t>
            </a:fld>
            <a:endParaRPr/>
          </a:p>
        </p:txBody>
      </p:sp>
      <p:sp>
        <p:nvSpPr>
          <p:cNvPr id="1991" name="Google Shape;1991;p81"/>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Kanban Board</a:t>
            </a:r>
            <a:endParaRPr sz="4000">
              <a:solidFill>
                <a:srgbClr val="741B47"/>
              </a:solidFill>
              <a:latin typeface="Raleway Medium"/>
              <a:ea typeface="Raleway Medium"/>
              <a:cs typeface="Raleway Medium"/>
              <a:sym typeface="Raleway Medium"/>
            </a:endParaRPr>
          </a:p>
        </p:txBody>
      </p:sp>
      <p:cxnSp>
        <p:nvCxnSpPr>
          <p:cNvPr id="1992" name="Google Shape;1992;p81"/>
          <p:cNvCxnSpPr/>
          <p:nvPr/>
        </p:nvCxnSpPr>
        <p:spPr>
          <a:xfrm>
            <a:off x="246175" y="1610275"/>
            <a:ext cx="8538000" cy="25800"/>
          </a:xfrm>
          <a:prstGeom prst="straightConnector1">
            <a:avLst/>
          </a:prstGeom>
          <a:noFill/>
          <a:ln w="38100" cap="flat" cmpd="sng">
            <a:solidFill>
              <a:srgbClr val="0000FF"/>
            </a:solidFill>
            <a:prstDash val="solid"/>
            <a:round/>
            <a:headEnd type="none" w="med" len="med"/>
            <a:tailEnd type="none" w="med" len="med"/>
          </a:ln>
        </p:spPr>
      </p:cxnSp>
      <p:cxnSp>
        <p:nvCxnSpPr>
          <p:cNvPr id="1993" name="Google Shape;1993;p81"/>
          <p:cNvCxnSpPr/>
          <p:nvPr/>
        </p:nvCxnSpPr>
        <p:spPr>
          <a:xfrm rot="10800000">
            <a:off x="2320125" y="871725"/>
            <a:ext cx="17400" cy="3864000"/>
          </a:xfrm>
          <a:prstGeom prst="straightConnector1">
            <a:avLst/>
          </a:prstGeom>
          <a:noFill/>
          <a:ln w="38100" cap="flat" cmpd="sng">
            <a:solidFill>
              <a:srgbClr val="0000FF"/>
            </a:solidFill>
            <a:prstDash val="solid"/>
            <a:round/>
            <a:headEnd type="none" w="med" len="med"/>
            <a:tailEnd type="none" w="med" len="med"/>
          </a:ln>
        </p:spPr>
      </p:cxnSp>
      <p:cxnSp>
        <p:nvCxnSpPr>
          <p:cNvPr id="1994" name="Google Shape;1994;p81"/>
          <p:cNvCxnSpPr/>
          <p:nvPr/>
        </p:nvCxnSpPr>
        <p:spPr>
          <a:xfrm rot="10800000">
            <a:off x="6730225" y="871725"/>
            <a:ext cx="17400" cy="3864000"/>
          </a:xfrm>
          <a:prstGeom prst="straightConnector1">
            <a:avLst/>
          </a:prstGeom>
          <a:noFill/>
          <a:ln w="38100" cap="flat" cmpd="sng">
            <a:solidFill>
              <a:srgbClr val="0000FF"/>
            </a:solidFill>
            <a:prstDash val="solid"/>
            <a:round/>
            <a:headEnd type="none" w="med" len="med"/>
            <a:tailEnd type="none" w="med" len="med"/>
          </a:ln>
        </p:spPr>
      </p:cxnSp>
      <p:sp>
        <p:nvSpPr>
          <p:cNvPr id="1995" name="Google Shape;1995;p81"/>
          <p:cNvSpPr txBox="1"/>
          <p:nvPr/>
        </p:nvSpPr>
        <p:spPr>
          <a:xfrm>
            <a:off x="254725" y="800200"/>
            <a:ext cx="1619400" cy="38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TR" sz="2200" b="1">
                <a:latin typeface="Montserrat"/>
                <a:ea typeface="Montserrat"/>
                <a:cs typeface="Montserrat"/>
                <a:sym typeface="Montserrat"/>
              </a:rPr>
              <a:t>To Do</a:t>
            </a:r>
            <a:endParaRPr sz="2200" b="1">
              <a:latin typeface="Montserrat"/>
              <a:ea typeface="Montserrat"/>
              <a:cs typeface="Montserrat"/>
              <a:sym typeface="Montserrat"/>
            </a:endParaRPr>
          </a:p>
        </p:txBody>
      </p:sp>
      <p:sp>
        <p:nvSpPr>
          <p:cNvPr id="1996" name="Google Shape;1996;p81"/>
          <p:cNvSpPr txBox="1"/>
          <p:nvPr/>
        </p:nvSpPr>
        <p:spPr>
          <a:xfrm>
            <a:off x="2641650" y="800200"/>
            <a:ext cx="1619400" cy="38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TR" sz="2200" b="1">
                <a:latin typeface="Montserrat"/>
                <a:ea typeface="Montserrat"/>
                <a:cs typeface="Montserrat"/>
                <a:sym typeface="Montserrat"/>
              </a:rPr>
              <a:t>Ongoing</a:t>
            </a:r>
            <a:endParaRPr sz="2200" b="1">
              <a:latin typeface="Montserrat"/>
              <a:ea typeface="Montserrat"/>
              <a:cs typeface="Montserrat"/>
              <a:sym typeface="Montserrat"/>
            </a:endParaRPr>
          </a:p>
        </p:txBody>
      </p:sp>
      <p:sp>
        <p:nvSpPr>
          <p:cNvPr id="1997" name="Google Shape;1997;p81"/>
          <p:cNvSpPr txBox="1"/>
          <p:nvPr/>
        </p:nvSpPr>
        <p:spPr>
          <a:xfrm>
            <a:off x="6810225" y="800200"/>
            <a:ext cx="1619400" cy="38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TR" sz="2200" b="1">
                <a:latin typeface="Montserrat"/>
                <a:ea typeface="Montserrat"/>
                <a:cs typeface="Montserrat"/>
                <a:sym typeface="Montserrat"/>
              </a:rPr>
              <a:t>Done</a:t>
            </a:r>
            <a:endParaRPr sz="2200" b="1">
              <a:latin typeface="Montserrat"/>
              <a:ea typeface="Montserrat"/>
              <a:cs typeface="Montserrat"/>
              <a:sym typeface="Montserrat"/>
            </a:endParaRPr>
          </a:p>
        </p:txBody>
      </p:sp>
      <p:cxnSp>
        <p:nvCxnSpPr>
          <p:cNvPr id="1998" name="Google Shape;1998;p81"/>
          <p:cNvCxnSpPr/>
          <p:nvPr/>
        </p:nvCxnSpPr>
        <p:spPr>
          <a:xfrm rot="10800000">
            <a:off x="4565175" y="871725"/>
            <a:ext cx="17400" cy="3864000"/>
          </a:xfrm>
          <a:prstGeom prst="straightConnector1">
            <a:avLst/>
          </a:prstGeom>
          <a:noFill/>
          <a:ln w="38100" cap="flat" cmpd="sng">
            <a:solidFill>
              <a:srgbClr val="0000FF"/>
            </a:solidFill>
            <a:prstDash val="solid"/>
            <a:round/>
            <a:headEnd type="none" w="med" len="med"/>
            <a:tailEnd type="none" w="med" len="med"/>
          </a:ln>
        </p:spPr>
      </p:cxnSp>
      <p:sp>
        <p:nvSpPr>
          <p:cNvPr id="1999" name="Google Shape;1999;p81"/>
          <p:cNvSpPr txBox="1"/>
          <p:nvPr/>
        </p:nvSpPr>
        <p:spPr>
          <a:xfrm>
            <a:off x="4846700" y="800200"/>
            <a:ext cx="1619400" cy="38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TR" sz="2200" b="1">
                <a:latin typeface="Montserrat"/>
                <a:ea typeface="Montserrat"/>
                <a:cs typeface="Montserrat"/>
                <a:sym typeface="Montserrat"/>
              </a:rPr>
              <a:t>Review</a:t>
            </a:r>
            <a:endParaRPr sz="2200" b="1">
              <a:latin typeface="Montserrat"/>
              <a:ea typeface="Montserrat"/>
              <a:cs typeface="Montserrat"/>
              <a:sym typeface="Montserrat"/>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003"/>
        <p:cNvGrpSpPr/>
        <p:nvPr/>
      </p:nvGrpSpPr>
      <p:grpSpPr>
        <a:xfrm>
          <a:off x="0" y="0"/>
          <a:ext cx="0" cy="0"/>
          <a:chOff x="0" y="0"/>
          <a:chExt cx="0" cy="0"/>
        </a:xfrm>
      </p:grpSpPr>
      <p:sp>
        <p:nvSpPr>
          <p:cNvPr id="2004" name="Google Shape;2004;p8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61</a:t>
            </a:fld>
            <a:endParaRPr/>
          </a:p>
        </p:txBody>
      </p:sp>
      <p:sp>
        <p:nvSpPr>
          <p:cNvPr id="2005" name="Google Shape;2005;p82"/>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Kanban Board</a:t>
            </a:r>
            <a:endParaRPr sz="4000">
              <a:solidFill>
                <a:srgbClr val="741B47"/>
              </a:solidFill>
              <a:latin typeface="Raleway Medium"/>
              <a:ea typeface="Raleway Medium"/>
              <a:cs typeface="Raleway Medium"/>
              <a:sym typeface="Raleway Medium"/>
            </a:endParaRPr>
          </a:p>
        </p:txBody>
      </p:sp>
      <p:cxnSp>
        <p:nvCxnSpPr>
          <p:cNvPr id="2006" name="Google Shape;2006;p82"/>
          <p:cNvCxnSpPr/>
          <p:nvPr/>
        </p:nvCxnSpPr>
        <p:spPr>
          <a:xfrm>
            <a:off x="246175" y="1610275"/>
            <a:ext cx="8538000" cy="25800"/>
          </a:xfrm>
          <a:prstGeom prst="straightConnector1">
            <a:avLst/>
          </a:prstGeom>
          <a:noFill/>
          <a:ln w="38100" cap="flat" cmpd="sng">
            <a:solidFill>
              <a:srgbClr val="0000FF"/>
            </a:solidFill>
            <a:prstDash val="solid"/>
            <a:round/>
            <a:headEnd type="none" w="med" len="med"/>
            <a:tailEnd type="none" w="med" len="med"/>
          </a:ln>
        </p:spPr>
      </p:cxnSp>
      <p:cxnSp>
        <p:nvCxnSpPr>
          <p:cNvPr id="2007" name="Google Shape;2007;p82"/>
          <p:cNvCxnSpPr/>
          <p:nvPr/>
        </p:nvCxnSpPr>
        <p:spPr>
          <a:xfrm rot="10800000">
            <a:off x="2320125" y="871725"/>
            <a:ext cx="17400" cy="3864000"/>
          </a:xfrm>
          <a:prstGeom prst="straightConnector1">
            <a:avLst/>
          </a:prstGeom>
          <a:noFill/>
          <a:ln w="38100" cap="flat" cmpd="sng">
            <a:solidFill>
              <a:srgbClr val="0000FF"/>
            </a:solidFill>
            <a:prstDash val="solid"/>
            <a:round/>
            <a:headEnd type="none" w="med" len="med"/>
            <a:tailEnd type="none" w="med" len="med"/>
          </a:ln>
        </p:spPr>
      </p:cxnSp>
      <p:cxnSp>
        <p:nvCxnSpPr>
          <p:cNvPr id="2008" name="Google Shape;2008;p82"/>
          <p:cNvCxnSpPr/>
          <p:nvPr/>
        </p:nvCxnSpPr>
        <p:spPr>
          <a:xfrm rot="10800000">
            <a:off x="6730225" y="871725"/>
            <a:ext cx="17400" cy="3864000"/>
          </a:xfrm>
          <a:prstGeom prst="straightConnector1">
            <a:avLst/>
          </a:prstGeom>
          <a:noFill/>
          <a:ln w="38100" cap="flat" cmpd="sng">
            <a:solidFill>
              <a:srgbClr val="0000FF"/>
            </a:solidFill>
            <a:prstDash val="solid"/>
            <a:round/>
            <a:headEnd type="none" w="med" len="med"/>
            <a:tailEnd type="none" w="med" len="med"/>
          </a:ln>
        </p:spPr>
      </p:cxnSp>
      <p:sp>
        <p:nvSpPr>
          <p:cNvPr id="2009" name="Google Shape;2009;p82"/>
          <p:cNvSpPr txBox="1"/>
          <p:nvPr/>
        </p:nvSpPr>
        <p:spPr>
          <a:xfrm>
            <a:off x="254725" y="800200"/>
            <a:ext cx="1619400" cy="38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TR" sz="2200" b="1">
                <a:latin typeface="Montserrat"/>
                <a:ea typeface="Montserrat"/>
                <a:cs typeface="Montserrat"/>
                <a:sym typeface="Montserrat"/>
              </a:rPr>
              <a:t>To Do</a:t>
            </a:r>
            <a:endParaRPr sz="2200" b="1">
              <a:latin typeface="Montserrat"/>
              <a:ea typeface="Montserrat"/>
              <a:cs typeface="Montserrat"/>
              <a:sym typeface="Montserrat"/>
            </a:endParaRPr>
          </a:p>
        </p:txBody>
      </p:sp>
      <p:sp>
        <p:nvSpPr>
          <p:cNvPr id="2010" name="Google Shape;2010;p82"/>
          <p:cNvSpPr txBox="1"/>
          <p:nvPr/>
        </p:nvSpPr>
        <p:spPr>
          <a:xfrm>
            <a:off x="2641650" y="800200"/>
            <a:ext cx="1619400" cy="38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TR" sz="2200" b="1">
                <a:latin typeface="Montserrat"/>
                <a:ea typeface="Montserrat"/>
                <a:cs typeface="Montserrat"/>
                <a:sym typeface="Montserrat"/>
              </a:rPr>
              <a:t>Ongoing</a:t>
            </a:r>
            <a:endParaRPr sz="2200" b="1">
              <a:latin typeface="Montserrat"/>
              <a:ea typeface="Montserrat"/>
              <a:cs typeface="Montserrat"/>
              <a:sym typeface="Montserrat"/>
            </a:endParaRPr>
          </a:p>
        </p:txBody>
      </p:sp>
      <p:sp>
        <p:nvSpPr>
          <p:cNvPr id="2011" name="Google Shape;2011;p82"/>
          <p:cNvSpPr txBox="1"/>
          <p:nvPr/>
        </p:nvSpPr>
        <p:spPr>
          <a:xfrm>
            <a:off x="6810225" y="800200"/>
            <a:ext cx="1619400" cy="38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TR" sz="2200" b="1">
                <a:latin typeface="Montserrat"/>
                <a:ea typeface="Montserrat"/>
                <a:cs typeface="Montserrat"/>
                <a:sym typeface="Montserrat"/>
              </a:rPr>
              <a:t>Done</a:t>
            </a:r>
            <a:endParaRPr sz="2200" b="1">
              <a:latin typeface="Montserrat"/>
              <a:ea typeface="Montserrat"/>
              <a:cs typeface="Montserrat"/>
              <a:sym typeface="Montserrat"/>
            </a:endParaRPr>
          </a:p>
        </p:txBody>
      </p:sp>
      <p:cxnSp>
        <p:nvCxnSpPr>
          <p:cNvPr id="2012" name="Google Shape;2012;p82"/>
          <p:cNvCxnSpPr/>
          <p:nvPr/>
        </p:nvCxnSpPr>
        <p:spPr>
          <a:xfrm rot="10800000">
            <a:off x="4565175" y="871725"/>
            <a:ext cx="17400" cy="3864000"/>
          </a:xfrm>
          <a:prstGeom prst="straightConnector1">
            <a:avLst/>
          </a:prstGeom>
          <a:noFill/>
          <a:ln w="38100" cap="flat" cmpd="sng">
            <a:solidFill>
              <a:srgbClr val="0000FF"/>
            </a:solidFill>
            <a:prstDash val="solid"/>
            <a:round/>
            <a:headEnd type="none" w="med" len="med"/>
            <a:tailEnd type="none" w="med" len="med"/>
          </a:ln>
        </p:spPr>
      </p:cxnSp>
      <p:sp>
        <p:nvSpPr>
          <p:cNvPr id="2013" name="Google Shape;2013;p82"/>
          <p:cNvSpPr txBox="1"/>
          <p:nvPr/>
        </p:nvSpPr>
        <p:spPr>
          <a:xfrm>
            <a:off x="4846700" y="800200"/>
            <a:ext cx="1619400" cy="38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TR" sz="2200" b="1">
                <a:latin typeface="Montserrat"/>
                <a:ea typeface="Montserrat"/>
                <a:cs typeface="Montserrat"/>
                <a:sym typeface="Montserrat"/>
              </a:rPr>
              <a:t>Review</a:t>
            </a:r>
            <a:endParaRPr sz="2200" b="1">
              <a:latin typeface="Montserrat"/>
              <a:ea typeface="Montserrat"/>
              <a:cs typeface="Montserrat"/>
              <a:sym typeface="Montserrat"/>
            </a:endParaRPr>
          </a:p>
        </p:txBody>
      </p:sp>
      <p:sp>
        <p:nvSpPr>
          <p:cNvPr id="2014" name="Google Shape;2014;p82"/>
          <p:cNvSpPr/>
          <p:nvPr/>
        </p:nvSpPr>
        <p:spPr>
          <a:xfrm>
            <a:off x="7048025" y="1787925"/>
            <a:ext cx="1321500" cy="1140100"/>
          </a:xfrm>
          <a:prstGeom prst="flowChartPunchedCard">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600">
                <a:latin typeface="Montserrat SemiBold"/>
                <a:ea typeface="Montserrat SemiBold"/>
                <a:cs typeface="Montserrat SemiBold"/>
                <a:sym typeface="Montserrat SemiBold"/>
              </a:rPr>
              <a:t>Scrum Overview</a:t>
            </a:r>
            <a:endParaRPr sz="1600">
              <a:latin typeface="Montserrat SemiBold"/>
              <a:ea typeface="Montserrat SemiBold"/>
              <a:cs typeface="Montserrat SemiBold"/>
              <a:sym typeface="Montserrat SemiBold"/>
            </a:endParaRPr>
          </a:p>
        </p:txBody>
      </p:sp>
      <p:sp>
        <p:nvSpPr>
          <p:cNvPr id="2015" name="Google Shape;2015;p82"/>
          <p:cNvSpPr/>
          <p:nvPr/>
        </p:nvSpPr>
        <p:spPr>
          <a:xfrm>
            <a:off x="4995650" y="1787925"/>
            <a:ext cx="1321500" cy="1140100"/>
          </a:xfrm>
          <a:prstGeom prst="flowChartPunchedCard">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600">
                <a:latin typeface="Montserrat SemiBold"/>
                <a:ea typeface="Montserrat SemiBold"/>
                <a:cs typeface="Montserrat SemiBold"/>
                <a:sym typeface="Montserrat SemiBold"/>
              </a:rPr>
              <a:t>Kanban</a:t>
            </a:r>
            <a:endParaRPr sz="1600">
              <a:latin typeface="Montserrat SemiBold"/>
              <a:ea typeface="Montserrat SemiBold"/>
              <a:cs typeface="Montserrat SemiBold"/>
              <a:sym typeface="Montserrat SemiBold"/>
            </a:endParaRPr>
          </a:p>
          <a:p>
            <a:pPr marL="0" lvl="0" indent="0" algn="ctr" rtl="0">
              <a:spcBef>
                <a:spcPts val="0"/>
              </a:spcBef>
              <a:spcAft>
                <a:spcPts val="0"/>
              </a:spcAft>
              <a:buNone/>
            </a:pPr>
            <a:r>
              <a:rPr lang="tr-TR" sz="1600">
                <a:latin typeface="Montserrat SemiBold"/>
                <a:ea typeface="Montserrat SemiBold"/>
                <a:cs typeface="Montserrat SemiBold"/>
                <a:sym typeface="Montserrat SemiBold"/>
              </a:rPr>
              <a:t>Overview</a:t>
            </a:r>
            <a:endParaRPr sz="1600">
              <a:latin typeface="Montserrat SemiBold"/>
              <a:ea typeface="Montserrat SemiBold"/>
              <a:cs typeface="Montserrat SemiBold"/>
              <a:sym typeface="Montserrat SemiBold"/>
            </a:endParaRPr>
          </a:p>
        </p:txBody>
      </p:sp>
      <p:sp>
        <p:nvSpPr>
          <p:cNvPr id="2016" name="Google Shape;2016;p82"/>
          <p:cNvSpPr/>
          <p:nvPr/>
        </p:nvSpPr>
        <p:spPr>
          <a:xfrm>
            <a:off x="2790600" y="1787925"/>
            <a:ext cx="1321500" cy="1140100"/>
          </a:xfrm>
          <a:prstGeom prst="flowChartPunchedCard">
            <a:avLst/>
          </a:prstGeom>
          <a:solidFill>
            <a:srgbClr val="FF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600">
                <a:latin typeface="Montserrat SemiBold"/>
                <a:ea typeface="Montserrat SemiBold"/>
                <a:cs typeface="Montserrat SemiBold"/>
                <a:sym typeface="Montserrat SemiBold"/>
              </a:rPr>
              <a:t>Kanban Board</a:t>
            </a:r>
            <a:endParaRPr sz="1600">
              <a:latin typeface="Montserrat SemiBold"/>
              <a:ea typeface="Montserrat SemiBold"/>
              <a:cs typeface="Montserrat SemiBold"/>
              <a:sym typeface="Montserrat SemiBold"/>
            </a:endParaRPr>
          </a:p>
        </p:txBody>
      </p:sp>
      <p:sp>
        <p:nvSpPr>
          <p:cNvPr id="2017" name="Google Shape;2017;p82"/>
          <p:cNvSpPr/>
          <p:nvPr/>
        </p:nvSpPr>
        <p:spPr>
          <a:xfrm>
            <a:off x="403675" y="1787925"/>
            <a:ext cx="1321500" cy="1140100"/>
          </a:xfrm>
          <a:prstGeom prst="flowChartPunchedCard">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600">
                <a:latin typeface="Montserrat SemiBold"/>
                <a:ea typeface="Montserrat SemiBold"/>
                <a:cs typeface="Montserrat SemiBold"/>
                <a:sym typeface="Montserrat SemiBold"/>
              </a:rPr>
              <a:t>Principles of Kanban</a:t>
            </a:r>
            <a:endParaRPr sz="1600">
              <a:latin typeface="Montserrat SemiBold"/>
              <a:ea typeface="Montserrat SemiBold"/>
              <a:cs typeface="Montserrat SemiBold"/>
              <a:sym typeface="Montserrat SemiBold"/>
            </a:endParaRPr>
          </a:p>
        </p:txBody>
      </p:sp>
      <p:sp>
        <p:nvSpPr>
          <p:cNvPr id="2018" name="Google Shape;2018;p82"/>
          <p:cNvSpPr/>
          <p:nvPr/>
        </p:nvSpPr>
        <p:spPr>
          <a:xfrm>
            <a:off x="403675" y="3365475"/>
            <a:ext cx="1321500" cy="1140100"/>
          </a:xfrm>
          <a:prstGeom prst="flowChartPunchedCard">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600">
                <a:latin typeface="Montserrat SemiBold"/>
                <a:ea typeface="Montserrat SemiBold"/>
                <a:cs typeface="Montserrat SemiBold"/>
                <a:sym typeface="Montserrat SemiBold"/>
              </a:rPr>
              <a:t>Practices of Kanban</a:t>
            </a:r>
            <a:endParaRPr sz="1600">
              <a:latin typeface="Montserrat SemiBold"/>
              <a:ea typeface="Montserrat SemiBold"/>
              <a:cs typeface="Montserrat SemiBold"/>
              <a:sym typeface="Montserrat SemiBo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2022"/>
        <p:cNvGrpSpPr/>
        <p:nvPr/>
      </p:nvGrpSpPr>
      <p:grpSpPr>
        <a:xfrm>
          <a:off x="0" y="0"/>
          <a:ext cx="0" cy="0"/>
          <a:chOff x="0" y="0"/>
          <a:chExt cx="0" cy="0"/>
        </a:xfrm>
      </p:grpSpPr>
      <p:sp>
        <p:nvSpPr>
          <p:cNvPr id="2023" name="Google Shape;2023;p83"/>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24" name="Google Shape;2024;p83"/>
          <p:cNvPicPr preferRelativeResize="0"/>
          <p:nvPr/>
        </p:nvPicPr>
        <p:blipFill>
          <a:blip r:embed="rId3">
            <a:alphaModFix/>
          </a:blip>
          <a:stretch>
            <a:fillRect/>
          </a:stretch>
        </p:blipFill>
        <p:spPr>
          <a:xfrm>
            <a:off x="2442850" y="847000"/>
            <a:ext cx="1219200" cy="1219200"/>
          </a:xfrm>
          <a:prstGeom prst="rect">
            <a:avLst/>
          </a:prstGeom>
          <a:noFill/>
          <a:ln>
            <a:noFill/>
          </a:ln>
        </p:spPr>
      </p:pic>
      <p:pic>
        <p:nvPicPr>
          <p:cNvPr id="2025" name="Google Shape;2025;p83"/>
          <p:cNvPicPr preferRelativeResize="0"/>
          <p:nvPr/>
        </p:nvPicPr>
        <p:blipFill>
          <a:blip r:embed="rId4">
            <a:alphaModFix/>
          </a:blip>
          <a:stretch>
            <a:fillRect/>
          </a:stretch>
        </p:blipFill>
        <p:spPr>
          <a:xfrm>
            <a:off x="3972025" y="1314200"/>
            <a:ext cx="4874025" cy="3416225"/>
          </a:xfrm>
          <a:prstGeom prst="rect">
            <a:avLst/>
          </a:prstGeom>
          <a:noFill/>
          <a:ln>
            <a:noFill/>
          </a:ln>
        </p:spPr>
      </p:pic>
      <p:sp>
        <p:nvSpPr>
          <p:cNvPr id="2026" name="Google Shape;2026;p83"/>
          <p:cNvSpPr txBox="1">
            <a:spLocks noGrp="1"/>
          </p:cNvSpPr>
          <p:nvPr>
            <p:ph type="title"/>
          </p:nvPr>
        </p:nvSpPr>
        <p:spPr>
          <a:xfrm>
            <a:off x="664725" y="2132350"/>
            <a:ext cx="4458000" cy="17238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tr-TR" sz="3100">
                <a:solidFill>
                  <a:srgbClr val="4A86E8"/>
                </a:solidFill>
                <a:latin typeface="Proxima Nova Semibold"/>
                <a:ea typeface="Proxima Nova Semibold"/>
                <a:cs typeface="Proxima Nova Semibold"/>
                <a:sym typeface="Proxima Nova Semibold"/>
              </a:rPr>
              <a:t>In kanban, each stage of a project is demonstrated with a </a:t>
            </a:r>
            <a:r>
              <a:rPr lang="tr-TR" sz="3100" i="1">
                <a:solidFill>
                  <a:srgbClr val="FF0000"/>
                </a:solidFill>
                <a:latin typeface="Proxima Nova Semibold"/>
                <a:ea typeface="Proxima Nova Semibold"/>
                <a:cs typeface="Proxima Nova Semibold"/>
                <a:sym typeface="Proxima Nova Semibold"/>
              </a:rPr>
              <a:t>what</a:t>
            </a:r>
            <a:r>
              <a:rPr lang="tr-TR" sz="3100">
                <a:solidFill>
                  <a:srgbClr val="4A86E8"/>
                </a:solidFill>
                <a:latin typeface="Proxima Nova Semibold"/>
                <a:ea typeface="Proxima Nova Semibold"/>
                <a:cs typeface="Proxima Nova Semibold"/>
                <a:sym typeface="Proxima Nova Semibold"/>
              </a:rPr>
              <a:t>?</a:t>
            </a:r>
            <a:endParaRPr sz="3100">
              <a:solidFill>
                <a:srgbClr val="4A86E8"/>
              </a:solidFill>
              <a:latin typeface="Proxima Nova Semibold"/>
              <a:ea typeface="Proxima Nova Semibold"/>
              <a:cs typeface="Proxima Nova Semibold"/>
              <a:sym typeface="Proxima Nova Semibold"/>
            </a:endParaRPr>
          </a:p>
        </p:txBody>
      </p:sp>
      <p:pic>
        <p:nvPicPr>
          <p:cNvPr id="2027" name="Google Shape;2027;p83">
            <a:hlinkClick r:id="rId5"/>
          </p:cNvPr>
          <p:cNvPicPr preferRelativeResize="0"/>
          <p:nvPr/>
        </p:nvPicPr>
        <p:blipFill>
          <a:blip r:embed="rId6">
            <a:alphaModFix/>
          </a:blip>
          <a:stretch>
            <a:fillRect/>
          </a:stretch>
        </p:blipFill>
        <p:spPr>
          <a:xfrm>
            <a:off x="0" y="4429125"/>
            <a:ext cx="9144000" cy="714375"/>
          </a:xfrm>
          <a:prstGeom prst="rect">
            <a:avLst/>
          </a:prstGeom>
          <a:noFill/>
          <a:ln>
            <a:noFill/>
          </a:ln>
        </p:spPr>
      </p:pic>
      <p:sp>
        <p:nvSpPr>
          <p:cNvPr id="2028" name="Google Shape;2028;p83">
            <a:hlinkClick r:id="rId7"/>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032"/>
        <p:cNvGrpSpPr/>
        <p:nvPr/>
      </p:nvGrpSpPr>
      <p:grpSpPr>
        <a:xfrm>
          <a:off x="0" y="0"/>
          <a:ext cx="0" cy="0"/>
          <a:chOff x="0" y="0"/>
          <a:chExt cx="0" cy="0"/>
        </a:xfrm>
      </p:grpSpPr>
      <p:sp>
        <p:nvSpPr>
          <p:cNvPr id="2033" name="Google Shape;2033;p8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63</a:t>
            </a:fld>
            <a:endParaRPr/>
          </a:p>
        </p:txBody>
      </p:sp>
      <p:sp>
        <p:nvSpPr>
          <p:cNvPr id="2034" name="Google Shape;2034;p84"/>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Kanban Board</a:t>
            </a:r>
            <a:endParaRPr sz="4000">
              <a:solidFill>
                <a:srgbClr val="741B47"/>
              </a:solidFill>
              <a:latin typeface="Raleway Medium"/>
              <a:ea typeface="Raleway Medium"/>
              <a:cs typeface="Raleway Medium"/>
              <a:sym typeface="Raleway Medium"/>
            </a:endParaRPr>
          </a:p>
        </p:txBody>
      </p:sp>
      <p:cxnSp>
        <p:nvCxnSpPr>
          <p:cNvPr id="2035" name="Google Shape;2035;p84"/>
          <p:cNvCxnSpPr/>
          <p:nvPr/>
        </p:nvCxnSpPr>
        <p:spPr>
          <a:xfrm>
            <a:off x="246175" y="1610275"/>
            <a:ext cx="8538000" cy="25800"/>
          </a:xfrm>
          <a:prstGeom prst="straightConnector1">
            <a:avLst/>
          </a:prstGeom>
          <a:noFill/>
          <a:ln w="38100" cap="flat" cmpd="sng">
            <a:solidFill>
              <a:srgbClr val="0000FF"/>
            </a:solidFill>
            <a:prstDash val="solid"/>
            <a:round/>
            <a:headEnd type="none" w="med" len="med"/>
            <a:tailEnd type="none" w="med" len="med"/>
          </a:ln>
        </p:spPr>
      </p:cxnSp>
      <p:cxnSp>
        <p:nvCxnSpPr>
          <p:cNvPr id="2036" name="Google Shape;2036;p84"/>
          <p:cNvCxnSpPr/>
          <p:nvPr/>
        </p:nvCxnSpPr>
        <p:spPr>
          <a:xfrm rot="10800000">
            <a:off x="2320125" y="871725"/>
            <a:ext cx="17400" cy="3864000"/>
          </a:xfrm>
          <a:prstGeom prst="straightConnector1">
            <a:avLst/>
          </a:prstGeom>
          <a:noFill/>
          <a:ln w="38100" cap="flat" cmpd="sng">
            <a:solidFill>
              <a:srgbClr val="0000FF"/>
            </a:solidFill>
            <a:prstDash val="solid"/>
            <a:round/>
            <a:headEnd type="none" w="med" len="med"/>
            <a:tailEnd type="none" w="med" len="med"/>
          </a:ln>
        </p:spPr>
      </p:cxnSp>
      <p:cxnSp>
        <p:nvCxnSpPr>
          <p:cNvPr id="2037" name="Google Shape;2037;p84"/>
          <p:cNvCxnSpPr/>
          <p:nvPr/>
        </p:nvCxnSpPr>
        <p:spPr>
          <a:xfrm rot="10800000">
            <a:off x="6730225" y="871725"/>
            <a:ext cx="17400" cy="3864000"/>
          </a:xfrm>
          <a:prstGeom prst="straightConnector1">
            <a:avLst/>
          </a:prstGeom>
          <a:noFill/>
          <a:ln w="38100" cap="flat" cmpd="sng">
            <a:solidFill>
              <a:srgbClr val="0000FF"/>
            </a:solidFill>
            <a:prstDash val="solid"/>
            <a:round/>
            <a:headEnd type="none" w="med" len="med"/>
            <a:tailEnd type="none" w="med" len="med"/>
          </a:ln>
        </p:spPr>
      </p:cxnSp>
      <p:sp>
        <p:nvSpPr>
          <p:cNvPr id="2038" name="Google Shape;2038;p84"/>
          <p:cNvSpPr txBox="1"/>
          <p:nvPr/>
        </p:nvSpPr>
        <p:spPr>
          <a:xfrm>
            <a:off x="254725" y="800200"/>
            <a:ext cx="1619400" cy="38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TR" sz="2200" b="1">
                <a:latin typeface="Montserrat"/>
                <a:ea typeface="Montserrat"/>
                <a:cs typeface="Montserrat"/>
                <a:sym typeface="Montserrat"/>
              </a:rPr>
              <a:t>To Do</a:t>
            </a:r>
            <a:endParaRPr sz="2200" b="1">
              <a:latin typeface="Montserrat"/>
              <a:ea typeface="Montserrat"/>
              <a:cs typeface="Montserrat"/>
              <a:sym typeface="Montserrat"/>
            </a:endParaRPr>
          </a:p>
        </p:txBody>
      </p:sp>
      <p:sp>
        <p:nvSpPr>
          <p:cNvPr id="2039" name="Google Shape;2039;p84"/>
          <p:cNvSpPr txBox="1"/>
          <p:nvPr/>
        </p:nvSpPr>
        <p:spPr>
          <a:xfrm>
            <a:off x="2641650" y="800200"/>
            <a:ext cx="1619400" cy="38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TR" sz="2200" b="1">
                <a:latin typeface="Montserrat"/>
                <a:ea typeface="Montserrat"/>
                <a:cs typeface="Montserrat"/>
                <a:sym typeface="Montserrat"/>
              </a:rPr>
              <a:t>Ongoing</a:t>
            </a:r>
            <a:endParaRPr sz="2200" b="1">
              <a:latin typeface="Montserrat"/>
              <a:ea typeface="Montserrat"/>
              <a:cs typeface="Montserrat"/>
              <a:sym typeface="Montserrat"/>
            </a:endParaRPr>
          </a:p>
        </p:txBody>
      </p:sp>
      <p:sp>
        <p:nvSpPr>
          <p:cNvPr id="2040" name="Google Shape;2040;p84"/>
          <p:cNvSpPr txBox="1"/>
          <p:nvPr/>
        </p:nvSpPr>
        <p:spPr>
          <a:xfrm>
            <a:off x="6810225" y="800200"/>
            <a:ext cx="1619400" cy="38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TR" sz="2200" b="1">
                <a:latin typeface="Montserrat"/>
                <a:ea typeface="Montserrat"/>
                <a:cs typeface="Montserrat"/>
                <a:sym typeface="Montserrat"/>
              </a:rPr>
              <a:t>Done</a:t>
            </a:r>
            <a:endParaRPr sz="2200" b="1">
              <a:latin typeface="Montserrat"/>
              <a:ea typeface="Montserrat"/>
              <a:cs typeface="Montserrat"/>
              <a:sym typeface="Montserrat"/>
            </a:endParaRPr>
          </a:p>
        </p:txBody>
      </p:sp>
      <p:cxnSp>
        <p:nvCxnSpPr>
          <p:cNvPr id="2041" name="Google Shape;2041;p84"/>
          <p:cNvCxnSpPr/>
          <p:nvPr/>
        </p:nvCxnSpPr>
        <p:spPr>
          <a:xfrm rot="10800000">
            <a:off x="4565175" y="871725"/>
            <a:ext cx="17400" cy="3864000"/>
          </a:xfrm>
          <a:prstGeom prst="straightConnector1">
            <a:avLst/>
          </a:prstGeom>
          <a:noFill/>
          <a:ln w="38100" cap="flat" cmpd="sng">
            <a:solidFill>
              <a:srgbClr val="0000FF"/>
            </a:solidFill>
            <a:prstDash val="solid"/>
            <a:round/>
            <a:headEnd type="none" w="med" len="med"/>
            <a:tailEnd type="none" w="med" len="med"/>
          </a:ln>
        </p:spPr>
      </p:cxnSp>
      <p:sp>
        <p:nvSpPr>
          <p:cNvPr id="2042" name="Google Shape;2042;p84"/>
          <p:cNvSpPr txBox="1"/>
          <p:nvPr/>
        </p:nvSpPr>
        <p:spPr>
          <a:xfrm>
            <a:off x="4846700" y="800200"/>
            <a:ext cx="1619400" cy="38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TR" sz="2200" b="1">
                <a:latin typeface="Montserrat"/>
                <a:ea typeface="Montserrat"/>
                <a:cs typeface="Montserrat"/>
                <a:sym typeface="Montserrat"/>
              </a:rPr>
              <a:t>Review</a:t>
            </a:r>
            <a:endParaRPr sz="2200" b="1">
              <a:latin typeface="Montserrat"/>
              <a:ea typeface="Montserrat"/>
              <a:cs typeface="Montserrat"/>
              <a:sym typeface="Montserrat"/>
            </a:endParaRPr>
          </a:p>
        </p:txBody>
      </p:sp>
      <p:sp>
        <p:nvSpPr>
          <p:cNvPr id="2043" name="Google Shape;2043;p84"/>
          <p:cNvSpPr/>
          <p:nvPr/>
        </p:nvSpPr>
        <p:spPr>
          <a:xfrm>
            <a:off x="7048025" y="1787925"/>
            <a:ext cx="1321500" cy="1140100"/>
          </a:xfrm>
          <a:prstGeom prst="flowChartPunchedCard">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600">
                <a:latin typeface="Montserrat SemiBold"/>
                <a:ea typeface="Montserrat SemiBold"/>
                <a:cs typeface="Montserrat SemiBold"/>
                <a:sym typeface="Montserrat SemiBold"/>
              </a:rPr>
              <a:t>Scrum Overview</a:t>
            </a:r>
            <a:endParaRPr sz="1600">
              <a:latin typeface="Montserrat SemiBold"/>
              <a:ea typeface="Montserrat SemiBold"/>
              <a:cs typeface="Montserrat SemiBold"/>
              <a:sym typeface="Montserrat SemiBold"/>
            </a:endParaRPr>
          </a:p>
        </p:txBody>
      </p:sp>
      <p:sp>
        <p:nvSpPr>
          <p:cNvPr id="2044" name="Google Shape;2044;p84"/>
          <p:cNvSpPr/>
          <p:nvPr/>
        </p:nvSpPr>
        <p:spPr>
          <a:xfrm>
            <a:off x="7048025" y="3313650"/>
            <a:ext cx="1321500" cy="1140100"/>
          </a:xfrm>
          <a:prstGeom prst="flowChartPunchedCard">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600">
                <a:latin typeface="Montserrat SemiBold"/>
                <a:ea typeface="Montserrat SemiBold"/>
                <a:cs typeface="Montserrat SemiBold"/>
                <a:sym typeface="Montserrat SemiBold"/>
              </a:rPr>
              <a:t>Kanban</a:t>
            </a:r>
            <a:endParaRPr sz="1600">
              <a:latin typeface="Montserrat SemiBold"/>
              <a:ea typeface="Montserrat SemiBold"/>
              <a:cs typeface="Montserrat SemiBold"/>
              <a:sym typeface="Montserrat SemiBold"/>
            </a:endParaRPr>
          </a:p>
          <a:p>
            <a:pPr marL="0" lvl="0" indent="0" algn="ctr" rtl="0">
              <a:spcBef>
                <a:spcPts val="0"/>
              </a:spcBef>
              <a:spcAft>
                <a:spcPts val="0"/>
              </a:spcAft>
              <a:buNone/>
            </a:pPr>
            <a:r>
              <a:rPr lang="tr-TR" sz="1600">
                <a:latin typeface="Montserrat SemiBold"/>
                <a:ea typeface="Montserrat SemiBold"/>
                <a:cs typeface="Montserrat SemiBold"/>
                <a:sym typeface="Montserrat SemiBold"/>
              </a:rPr>
              <a:t>Overview</a:t>
            </a:r>
            <a:endParaRPr sz="1600">
              <a:latin typeface="Montserrat SemiBold"/>
              <a:ea typeface="Montserrat SemiBold"/>
              <a:cs typeface="Montserrat SemiBold"/>
              <a:sym typeface="Montserrat SemiBold"/>
            </a:endParaRPr>
          </a:p>
        </p:txBody>
      </p:sp>
      <p:sp>
        <p:nvSpPr>
          <p:cNvPr id="2045" name="Google Shape;2045;p84"/>
          <p:cNvSpPr/>
          <p:nvPr/>
        </p:nvSpPr>
        <p:spPr>
          <a:xfrm>
            <a:off x="4995650" y="1787925"/>
            <a:ext cx="1321500" cy="1140100"/>
          </a:xfrm>
          <a:prstGeom prst="flowChartPunchedCard">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600">
                <a:latin typeface="Montserrat SemiBold"/>
                <a:ea typeface="Montserrat SemiBold"/>
                <a:cs typeface="Montserrat SemiBold"/>
                <a:sym typeface="Montserrat SemiBold"/>
              </a:rPr>
              <a:t>Scrum vs Kanban</a:t>
            </a:r>
            <a:endParaRPr sz="1600">
              <a:latin typeface="Montserrat SemiBold"/>
              <a:ea typeface="Montserrat SemiBold"/>
              <a:cs typeface="Montserrat SemiBold"/>
              <a:sym typeface="Montserrat SemiBold"/>
            </a:endParaRPr>
          </a:p>
        </p:txBody>
      </p:sp>
      <p:sp>
        <p:nvSpPr>
          <p:cNvPr id="2046" name="Google Shape;2046;p84"/>
          <p:cNvSpPr/>
          <p:nvPr/>
        </p:nvSpPr>
        <p:spPr>
          <a:xfrm>
            <a:off x="2790600" y="3313650"/>
            <a:ext cx="1321500" cy="1140100"/>
          </a:xfrm>
          <a:prstGeom prst="flowChartPunchedCard">
            <a:avLst/>
          </a:prstGeom>
          <a:solidFill>
            <a:srgbClr val="FF00FF">
              <a:alpha val="3929"/>
            </a:srgbClr>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600">
                <a:solidFill>
                  <a:srgbClr val="F3F3F3"/>
                </a:solidFill>
                <a:latin typeface="Montserrat SemiBold"/>
                <a:ea typeface="Montserrat SemiBold"/>
                <a:cs typeface="Montserrat SemiBold"/>
                <a:sym typeface="Montserrat SemiBold"/>
              </a:rPr>
              <a:t>Kanban Board</a:t>
            </a:r>
            <a:endParaRPr sz="1600">
              <a:solidFill>
                <a:srgbClr val="F3F3F3"/>
              </a:solidFill>
              <a:latin typeface="Montserrat SemiBold"/>
              <a:ea typeface="Montserrat SemiBold"/>
              <a:cs typeface="Montserrat SemiBold"/>
              <a:sym typeface="Montserrat SemiBold"/>
            </a:endParaRPr>
          </a:p>
        </p:txBody>
      </p:sp>
      <p:sp>
        <p:nvSpPr>
          <p:cNvPr id="2047" name="Google Shape;2047;p84"/>
          <p:cNvSpPr/>
          <p:nvPr/>
        </p:nvSpPr>
        <p:spPr>
          <a:xfrm>
            <a:off x="403675" y="1787925"/>
            <a:ext cx="1321500" cy="1140100"/>
          </a:xfrm>
          <a:prstGeom prst="flowChartPunchedCard">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600">
                <a:latin typeface="Montserrat SemiBold"/>
                <a:ea typeface="Montserrat SemiBold"/>
                <a:cs typeface="Montserrat SemiBold"/>
                <a:sym typeface="Montserrat SemiBold"/>
              </a:rPr>
              <a:t>Principles of Kanban</a:t>
            </a:r>
            <a:endParaRPr sz="1600">
              <a:latin typeface="Montserrat SemiBold"/>
              <a:ea typeface="Montserrat SemiBold"/>
              <a:cs typeface="Montserrat SemiBold"/>
              <a:sym typeface="Montserrat SemiBold"/>
            </a:endParaRPr>
          </a:p>
        </p:txBody>
      </p:sp>
      <p:sp>
        <p:nvSpPr>
          <p:cNvPr id="2048" name="Google Shape;2048;p84"/>
          <p:cNvSpPr/>
          <p:nvPr/>
        </p:nvSpPr>
        <p:spPr>
          <a:xfrm>
            <a:off x="403675" y="3365475"/>
            <a:ext cx="1321500" cy="1140100"/>
          </a:xfrm>
          <a:prstGeom prst="flowChartPunchedCard">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600">
                <a:latin typeface="Montserrat SemiBold"/>
                <a:ea typeface="Montserrat SemiBold"/>
                <a:cs typeface="Montserrat SemiBold"/>
                <a:sym typeface="Montserrat SemiBold"/>
              </a:rPr>
              <a:t>Practices of Kanban</a:t>
            </a:r>
            <a:endParaRPr sz="1600">
              <a:latin typeface="Montserrat SemiBold"/>
              <a:ea typeface="Montserrat SemiBold"/>
              <a:cs typeface="Montserrat SemiBold"/>
              <a:sym typeface="Montserrat SemiBold"/>
            </a:endParaRPr>
          </a:p>
        </p:txBody>
      </p:sp>
      <p:sp>
        <p:nvSpPr>
          <p:cNvPr id="2049" name="Google Shape;2049;p84"/>
          <p:cNvSpPr/>
          <p:nvPr/>
        </p:nvSpPr>
        <p:spPr>
          <a:xfrm>
            <a:off x="4305425" y="3689300"/>
            <a:ext cx="456900" cy="388800"/>
          </a:xfrm>
          <a:prstGeom prst="rightArrow">
            <a:avLst>
              <a:gd name="adj1" fmla="val 50000"/>
              <a:gd name="adj2" fmla="val 50000"/>
            </a:avLst>
          </a:prstGeom>
          <a:solidFill>
            <a:schemeClr val="lt2"/>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84"/>
          <p:cNvSpPr/>
          <p:nvPr/>
        </p:nvSpPr>
        <p:spPr>
          <a:xfrm>
            <a:off x="4995650" y="3313650"/>
            <a:ext cx="1321500" cy="1140100"/>
          </a:xfrm>
          <a:prstGeom prst="flowChartPunchedCard">
            <a:avLst/>
          </a:prstGeom>
          <a:solidFill>
            <a:srgbClr val="FF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600">
                <a:latin typeface="Montserrat SemiBold"/>
                <a:ea typeface="Montserrat SemiBold"/>
                <a:cs typeface="Montserrat SemiBold"/>
                <a:sym typeface="Montserrat SemiBold"/>
              </a:rPr>
              <a:t>Kanban Board</a:t>
            </a:r>
            <a:endParaRPr sz="1600">
              <a:latin typeface="Montserrat SemiBold"/>
              <a:ea typeface="Montserrat SemiBold"/>
              <a:cs typeface="Montserrat SemiBold"/>
              <a:sym typeface="Montserrat SemiBold"/>
            </a:endParaRPr>
          </a:p>
        </p:txBody>
      </p:sp>
      <p:sp>
        <p:nvSpPr>
          <p:cNvPr id="2051" name="Google Shape;2051;p84"/>
          <p:cNvSpPr/>
          <p:nvPr/>
        </p:nvSpPr>
        <p:spPr>
          <a:xfrm>
            <a:off x="4565175" y="103650"/>
            <a:ext cx="2923500" cy="557100"/>
          </a:xfrm>
          <a:prstGeom prst="roundRect">
            <a:avLst>
              <a:gd name="adj" fmla="val 16667"/>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800">
                <a:solidFill>
                  <a:srgbClr val="FFFFFF"/>
                </a:solidFill>
                <a:latin typeface="Montserrat SemiBold"/>
                <a:ea typeface="Montserrat SemiBold"/>
                <a:cs typeface="Montserrat SemiBold"/>
                <a:sym typeface="Montserrat SemiBold"/>
              </a:rPr>
              <a:t>PULL SYSTEM</a:t>
            </a:r>
            <a:endParaRPr sz="1800">
              <a:solidFill>
                <a:srgbClr val="FFFFFF"/>
              </a:solidFill>
              <a:latin typeface="Montserrat SemiBold"/>
              <a:ea typeface="Montserrat SemiBold"/>
              <a:cs typeface="Montserrat SemiBold"/>
              <a:sym typeface="Montserrat SemiBo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055"/>
        <p:cNvGrpSpPr/>
        <p:nvPr/>
      </p:nvGrpSpPr>
      <p:grpSpPr>
        <a:xfrm>
          <a:off x="0" y="0"/>
          <a:ext cx="0" cy="0"/>
          <a:chOff x="0" y="0"/>
          <a:chExt cx="0" cy="0"/>
        </a:xfrm>
      </p:grpSpPr>
      <p:sp>
        <p:nvSpPr>
          <p:cNvPr id="2056" name="Google Shape;2056;p8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64</a:t>
            </a:fld>
            <a:endParaRPr/>
          </a:p>
        </p:txBody>
      </p:sp>
      <p:sp>
        <p:nvSpPr>
          <p:cNvPr id="2057" name="Google Shape;2057;p85"/>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Kanban Board</a:t>
            </a:r>
            <a:endParaRPr sz="4000">
              <a:solidFill>
                <a:srgbClr val="741B47"/>
              </a:solidFill>
              <a:latin typeface="Raleway Medium"/>
              <a:ea typeface="Raleway Medium"/>
              <a:cs typeface="Raleway Medium"/>
              <a:sym typeface="Raleway Medium"/>
            </a:endParaRPr>
          </a:p>
        </p:txBody>
      </p:sp>
      <p:cxnSp>
        <p:nvCxnSpPr>
          <p:cNvPr id="2058" name="Google Shape;2058;p85"/>
          <p:cNvCxnSpPr/>
          <p:nvPr/>
        </p:nvCxnSpPr>
        <p:spPr>
          <a:xfrm>
            <a:off x="246175" y="1610275"/>
            <a:ext cx="8538000" cy="25800"/>
          </a:xfrm>
          <a:prstGeom prst="straightConnector1">
            <a:avLst/>
          </a:prstGeom>
          <a:noFill/>
          <a:ln w="38100" cap="flat" cmpd="sng">
            <a:solidFill>
              <a:srgbClr val="0000FF"/>
            </a:solidFill>
            <a:prstDash val="solid"/>
            <a:round/>
            <a:headEnd type="none" w="med" len="med"/>
            <a:tailEnd type="none" w="med" len="med"/>
          </a:ln>
        </p:spPr>
      </p:cxnSp>
      <p:cxnSp>
        <p:nvCxnSpPr>
          <p:cNvPr id="2059" name="Google Shape;2059;p85"/>
          <p:cNvCxnSpPr/>
          <p:nvPr/>
        </p:nvCxnSpPr>
        <p:spPr>
          <a:xfrm rot="10800000">
            <a:off x="2320125" y="871725"/>
            <a:ext cx="17400" cy="3864000"/>
          </a:xfrm>
          <a:prstGeom prst="straightConnector1">
            <a:avLst/>
          </a:prstGeom>
          <a:noFill/>
          <a:ln w="38100" cap="flat" cmpd="sng">
            <a:solidFill>
              <a:srgbClr val="0000FF"/>
            </a:solidFill>
            <a:prstDash val="solid"/>
            <a:round/>
            <a:headEnd type="none" w="med" len="med"/>
            <a:tailEnd type="none" w="med" len="med"/>
          </a:ln>
        </p:spPr>
      </p:cxnSp>
      <p:cxnSp>
        <p:nvCxnSpPr>
          <p:cNvPr id="2060" name="Google Shape;2060;p85"/>
          <p:cNvCxnSpPr/>
          <p:nvPr/>
        </p:nvCxnSpPr>
        <p:spPr>
          <a:xfrm rot="10800000">
            <a:off x="6730225" y="871725"/>
            <a:ext cx="17400" cy="3864000"/>
          </a:xfrm>
          <a:prstGeom prst="straightConnector1">
            <a:avLst/>
          </a:prstGeom>
          <a:noFill/>
          <a:ln w="38100" cap="flat" cmpd="sng">
            <a:solidFill>
              <a:srgbClr val="0000FF"/>
            </a:solidFill>
            <a:prstDash val="solid"/>
            <a:round/>
            <a:headEnd type="none" w="med" len="med"/>
            <a:tailEnd type="none" w="med" len="med"/>
          </a:ln>
        </p:spPr>
      </p:cxnSp>
      <p:sp>
        <p:nvSpPr>
          <p:cNvPr id="2061" name="Google Shape;2061;p85"/>
          <p:cNvSpPr txBox="1"/>
          <p:nvPr/>
        </p:nvSpPr>
        <p:spPr>
          <a:xfrm>
            <a:off x="254725" y="800200"/>
            <a:ext cx="1619400" cy="38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TR" sz="2200" b="1">
                <a:latin typeface="Montserrat"/>
                <a:ea typeface="Montserrat"/>
                <a:cs typeface="Montserrat"/>
                <a:sym typeface="Montserrat"/>
              </a:rPr>
              <a:t>To Do</a:t>
            </a:r>
            <a:endParaRPr sz="2200" b="1">
              <a:latin typeface="Montserrat"/>
              <a:ea typeface="Montserrat"/>
              <a:cs typeface="Montserrat"/>
              <a:sym typeface="Montserrat"/>
            </a:endParaRPr>
          </a:p>
        </p:txBody>
      </p:sp>
      <p:sp>
        <p:nvSpPr>
          <p:cNvPr id="2062" name="Google Shape;2062;p85"/>
          <p:cNvSpPr txBox="1"/>
          <p:nvPr/>
        </p:nvSpPr>
        <p:spPr>
          <a:xfrm>
            <a:off x="2641650" y="800200"/>
            <a:ext cx="1619400" cy="38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TR" sz="2200" b="1">
                <a:latin typeface="Montserrat"/>
                <a:ea typeface="Montserrat"/>
                <a:cs typeface="Montserrat"/>
                <a:sym typeface="Montserrat"/>
              </a:rPr>
              <a:t>Ongoing</a:t>
            </a:r>
            <a:endParaRPr sz="2200" b="1">
              <a:latin typeface="Montserrat"/>
              <a:ea typeface="Montserrat"/>
              <a:cs typeface="Montserrat"/>
              <a:sym typeface="Montserrat"/>
            </a:endParaRPr>
          </a:p>
        </p:txBody>
      </p:sp>
      <p:sp>
        <p:nvSpPr>
          <p:cNvPr id="2063" name="Google Shape;2063;p85"/>
          <p:cNvSpPr txBox="1"/>
          <p:nvPr/>
        </p:nvSpPr>
        <p:spPr>
          <a:xfrm>
            <a:off x="6810225" y="800200"/>
            <a:ext cx="1619400" cy="38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TR" sz="2200" b="1">
                <a:latin typeface="Montserrat"/>
                <a:ea typeface="Montserrat"/>
                <a:cs typeface="Montserrat"/>
                <a:sym typeface="Montserrat"/>
              </a:rPr>
              <a:t>Done</a:t>
            </a:r>
            <a:endParaRPr sz="2200" b="1">
              <a:latin typeface="Montserrat"/>
              <a:ea typeface="Montserrat"/>
              <a:cs typeface="Montserrat"/>
              <a:sym typeface="Montserrat"/>
            </a:endParaRPr>
          </a:p>
        </p:txBody>
      </p:sp>
      <p:cxnSp>
        <p:nvCxnSpPr>
          <p:cNvPr id="2064" name="Google Shape;2064;p85"/>
          <p:cNvCxnSpPr/>
          <p:nvPr/>
        </p:nvCxnSpPr>
        <p:spPr>
          <a:xfrm rot="10800000">
            <a:off x="4565175" y="871725"/>
            <a:ext cx="17400" cy="3864000"/>
          </a:xfrm>
          <a:prstGeom prst="straightConnector1">
            <a:avLst/>
          </a:prstGeom>
          <a:noFill/>
          <a:ln w="38100" cap="flat" cmpd="sng">
            <a:solidFill>
              <a:srgbClr val="0000FF"/>
            </a:solidFill>
            <a:prstDash val="solid"/>
            <a:round/>
            <a:headEnd type="none" w="med" len="med"/>
            <a:tailEnd type="none" w="med" len="med"/>
          </a:ln>
        </p:spPr>
      </p:cxnSp>
      <p:sp>
        <p:nvSpPr>
          <p:cNvPr id="2065" name="Google Shape;2065;p85"/>
          <p:cNvSpPr txBox="1"/>
          <p:nvPr/>
        </p:nvSpPr>
        <p:spPr>
          <a:xfrm>
            <a:off x="4846700" y="800200"/>
            <a:ext cx="1619400" cy="38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TR" sz="2200" b="1">
                <a:latin typeface="Montserrat"/>
                <a:ea typeface="Montserrat"/>
                <a:cs typeface="Montserrat"/>
                <a:sym typeface="Montserrat"/>
              </a:rPr>
              <a:t>Review</a:t>
            </a:r>
            <a:endParaRPr sz="2200" b="1">
              <a:latin typeface="Montserrat"/>
              <a:ea typeface="Montserrat"/>
              <a:cs typeface="Montserrat"/>
              <a:sym typeface="Montserrat"/>
            </a:endParaRPr>
          </a:p>
        </p:txBody>
      </p:sp>
      <p:sp>
        <p:nvSpPr>
          <p:cNvPr id="2066" name="Google Shape;2066;p85"/>
          <p:cNvSpPr/>
          <p:nvPr/>
        </p:nvSpPr>
        <p:spPr>
          <a:xfrm>
            <a:off x="7048025" y="1787925"/>
            <a:ext cx="1321500" cy="1140100"/>
          </a:xfrm>
          <a:prstGeom prst="flowChartPunchedCard">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600">
                <a:latin typeface="Montserrat SemiBold"/>
                <a:ea typeface="Montserrat SemiBold"/>
                <a:cs typeface="Montserrat SemiBold"/>
                <a:sym typeface="Montserrat SemiBold"/>
              </a:rPr>
              <a:t>Scrum Overview</a:t>
            </a:r>
            <a:endParaRPr sz="1600">
              <a:latin typeface="Montserrat SemiBold"/>
              <a:ea typeface="Montserrat SemiBold"/>
              <a:cs typeface="Montserrat SemiBold"/>
              <a:sym typeface="Montserrat SemiBold"/>
            </a:endParaRPr>
          </a:p>
        </p:txBody>
      </p:sp>
      <p:sp>
        <p:nvSpPr>
          <p:cNvPr id="2067" name="Google Shape;2067;p85"/>
          <p:cNvSpPr/>
          <p:nvPr/>
        </p:nvSpPr>
        <p:spPr>
          <a:xfrm>
            <a:off x="7048025" y="3313650"/>
            <a:ext cx="1321500" cy="1140100"/>
          </a:xfrm>
          <a:prstGeom prst="flowChartPunchedCard">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600">
                <a:latin typeface="Montserrat SemiBold"/>
                <a:ea typeface="Montserrat SemiBold"/>
                <a:cs typeface="Montserrat SemiBold"/>
                <a:sym typeface="Montserrat SemiBold"/>
              </a:rPr>
              <a:t>Kanban</a:t>
            </a:r>
            <a:endParaRPr sz="1600">
              <a:latin typeface="Montserrat SemiBold"/>
              <a:ea typeface="Montserrat SemiBold"/>
              <a:cs typeface="Montserrat SemiBold"/>
              <a:sym typeface="Montserrat SemiBold"/>
            </a:endParaRPr>
          </a:p>
          <a:p>
            <a:pPr marL="0" lvl="0" indent="0" algn="ctr" rtl="0">
              <a:spcBef>
                <a:spcPts val="0"/>
              </a:spcBef>
              <a:spcAft>
                <a:spcPts val="0"/>
              </a:spcAft>
              <a:buNone/>
            </a:pPr>
            <a:r>
              <a:rPr lang="tr-TR" sz="1600">
                <a:latin typeface="Montserrat SemiBold"/>
                <a:ea typeface="Montserrat SemiBold"/>
                <a:cs typeface="Montserrat SemiBold"/>
                <a:sym typeface="Montserrat SemiBold"/>
              </a:rPr>
              <a:t>Overview</a:t>
            </a:r>
            <a:endParaRPr sz="1600">
              <a:latin typeface="Montserrat SemiBold"/>
              <a:ea typeface="Montserrat SemiBold"/>
              <a:cs typeface="Montserrat SemiBold"/>
              <a:sym typeface="Montserrat SemiBold"/>
            </a:endParaRPr>
          </a:p>
        </p:txBody>
      </p:sp>
      <p:sp>
        <p:nvSpPr>
          <p:cNvPr id="2068" name="Google Shape;2068;p85"/>
          <p:cNvSpPr/>
          <p:nvPr/>
        </p:nvSpPr>
        <p:spPr>
          <a:xfrm>
            <a:off x="4995650" y="1787925"/>
            <a:ext cx="1321500" cy="1140100"/>
          </a:xfrm>
          <a:prstGeom prst="flowChartPunchedCard">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600">
                <a:latin typeface="Montserrat SemiBold"/>
                <a:ea typeface="Montserrat SemiBold"/>
                <a:cs typeface="Montserrat SemiBold"/>
                <a:sym typeface="Montserrat SemiBold"/>
              </a:rPr>
              <a:t>Scrum vs Kanban</a:t>
            </a:r>
            <a:endParaRPr sz="1600">
              <a:latin typeface="Montserrat SemiBold"/>
              <a:ea typeface="Montserrat SemiBold"/>
              <a:cs typeface="Montserrat SemiBold"/>
              <a:sym typeface="Montserrat SemiBold"/>
            </a:endParaRPr>
          </a:p>
        </p:txBody>
      </p:sp>
      <p:sp>
        <p:nvSpPr>
          <p:cNvPr id="2069" name="Google Shape;2069;p85"/>
          <p:cNvSpPr/>
          <p:nvPr/>
        </p:nvSpPr>
        <p:spPr>
          <a:xfrm>
            <a:off x="403675" y="3365475"/>
            <a:ext cx="1321500" cy="1140100"/>
          </a:xfrm>
          <a:prstGeom prst="flowChartPunchedCard">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600">
                <a:latin typeface="Montserrat SemiBold"/>
                <a:ea typeface="Montserrat SemiBold"/>
                <a:cs typeface="Montserrat SemiBold"/>
                <a:sym typeface="Montserrat SemiBold"/>
              </a:rPr>
              <a:t>Practices of Kanban</a:t>
            </a:r>
            <a:endParaRPr sz="1600">
              <a:latin typeface="Montserrat SemiBold"/>
              <a:ea typeface="Montserrat SemiBold"/>
              <a:cs typeface="Montserrat SemiBold"/>
              <a:sym typeface="Montserrat SemiBold"/>
            </a:endParaRPr>
          </a:p>
        </p:txBody>
      </p:sp>
      <p:sp>
        <p:nvSpPr>
          <p:cNvPr id="2070" name="Google Shape;2070;p85"/>
          <p:cNvSpPr/>
          <p:nvPr/>
        </p:nvSpPr>
        <p:spPr>
          <a:xfrm>
            <a:off x="4995650" y="3313650"/>
            <a:ext cx="1321500" cy="1140100"/>
          </a:xfrm>
          <a:prstGeom prst="flowChartPunchedCard">
            <a:avLst/>
          </a:prstGeom>
          <a:solidFill>
            <a:srgbClr val="FF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600">
                <a:latin typeface="Montserrat SemiBold"/>
                <a:ea typeface="Montserrat SemiBold"/>
                <a:cs typeface="Montserrat SemiBold"/>
                <a:sym typeface="Montserrat SemiBold"/>
              </a:rPr>
              <a:t>Kanban Board</a:t>
            </a:r>
            <a:endParaRPr sz="1600">
              <a:latin typeface="Montserrat SemiBold"/>
              <a:ea typeface="Montserrat SemiBold"/>
              <a:cs typeface="Montserrat SemiBold"/>
              <a:sym typeface="Montserrat SemiBold"/>
            </a:endParaRPr>
          </a:p>
        </p:txBody>
      </p:sp>
      <p:sp>
        <p:nvSpPr>
          <p:cNvPr id="2071" name="Google Shape;2071;p85"/>
          <p:cNvSpPr/>
          <p:nvPr/>
        </p:nvSpPr>
        <p:spPr>
          <a:xfrm>
            <a:off x="4565175" y="103650"/>
            <a:ext cx="2923500" cy="557100"/>
          </a:xfrm>
          <a:prstGeom prst="roundRect">
            <a:avLst>
              <a:gd name="adj" fmla="val 16667"/>
            </a:avLst>
          </a:prstGeom>
          <a:solidFill>
            <a:srgbClr val="674EA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800">
                <a:solidFill>
                  <a:srgbClr val="FFFFFF"/>
                </a:solidFill>
                <a:latin typeface="Montserrat SemiBold"/>
                <a:ea typeface="Montserrat SemiBold"/>
                <a:cs typeface="Montserrat SemiBold"/>
                <a:sym typeface="Montserrat SemiBold"/>
              </a:rPr>
              <a:t>WORKFLOW</a:t>
            </a:r>
            <a:endParaRPr sz="1800">
              <a:solidFill>
                <a:srgbClr val="FFFFFF"/>
              </a:solidFill>
              <a:latin typeface="Montserrat SemiBold"/>
              <a:ea typeface="Montserrat SemiBold"/>
              <a:cs typeface="Montserrat SemiBold"/>
              <a:sym typeface="Montserrat SemiBold"/>
            </a:endParaRPr>
          </a:p>
        </p:txBody>
      </p:sp>
      <p:sp>
        <p:nvSpPr>
          <p:cNvPr id="2072" name="Google Shape;2072;p85"/>
          <p:cNvSpPr/>
          <p:nvPr/>
        </p:nvSpPr>
        <p:spPr>
          <a:xfrm>
            <a:off x="2699663" y="1787925"/>
            <a:ext cx="1321500" cy="1140100"/>
          </a:xfrm>
          <a:prstGeom prst="flowChartPunchedCard">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600">
                <a:latin typeface="Montserrat SemiBold"/>
                <a:ea typeface="Montserrat SemiBold"/>
                <a:cs typeface="Montserrat SemiBold"/>
                <a:sym typeface="Montserrat SemiBold"/>
              </a:rPr>
              <a:t>Principles of Kanban</a:t>
            </a:r>
            <a:endParaRPr sz="1600">
              <a:latin typeface="Montserrat SemiBold"/>
              <a:ea typeface="Montserrat SemiBold"/>
              <a:cs typeface="Montserrat SemiBold"/>
              <a:sym typeface="Montserrat SemiBold"/>
            </a:endParaRPr>
          </a:p>
        </p:txBody>
      </p:sp>
      <p:sp>
        <p:nvSpPr>
          <p:cNvPr id="2073" name="Google Shape;2073;p85"/>
          <p:cNvSpPr/>
          <p:nvPr/>
        </p:nvSpPr>
        <p:spPr>
          <a:xfrm>
            <a:off x="2635050" y="800200"/>
            <a:ext cx="1632600" cy="5571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85"/>
          <p:cNvSpPr/>
          <p:nvPr/>
        </p:nvSpPr>
        <p:spPr>
          <a:xfrm>
            <a:off x="4840100" y="800200"/>
            <a:ext cx="1632600" cy="5571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85"/>
          <p:cNvSpPr/>
          <p:nvPr/>
        </p:nvSpPr>
        <p:spPr>
          <a:xfrm>
            <a:off x="6892475" y="800200"/>
            <a:ext cx="1632600" cy="5571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85"/>
          <p:cNvSpPr/>
          <p:nvPr/>
        </p:nvSpPr>
        <p:spPr>
          <a:xfrm>
            <a:off x="241525" y="800200"/>
            <a:ext cx="1632600" cy="5571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080"/>
        <p:cNvGrpSpPr/>
        <p:nvPr/>
      </p:nvGrpSpPr>
      <p:grpSpPr>
        <a:xfrm>
          <a:off x="0" y="0"/>
          <a:ext cx="0" cy="0"/>
          <a:chOff x="0" y="0"/>
          <a:chExt cx="0" cy="0"/>
        </a:xfrm>
      </p:grpSpPr>
      <p:sp>
        <p:nvSpPr>
          <p:cNvPr id="2081" name="Google Shape;2081;p8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65</a:t>
            </a:fld>
            <a:endParaRPr/>
          </a:p>
        </p:txBody>
      </p:sp>
      <p:sp>
        <p:nvSpPr>
          <p:cNvPr id="2082" name="Google Shape;2082;p86"/>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Kanban Board</a:t>
            </a:r>
            <a:endParaRPr sz="4000">
              <a:solidFill>
                <a:srgbClr val="741B47"/>
              </a:solidFill>
              <a:latin typeface="Raleway Medium"/>
              <a:ea typeface="Raleway Medium"/>
              <a:cs typeface="Raleway Medium"/>
              <a:sym typeface="Raleway Medium"/>
            </a:endParaRPr>
          </a:p>
        </p:txBody>
      </p:sp>
      <p:pic>
        <p:nvPicPr>
          <p:cNvPr id="2083" name="Google Shape;2083;p86"/>
          <p:cNvPicPr preferRelativeResize="0"/>
          <p:nvPr/>
        </p:nvPicPr>
        <p:blipFill>
          <a:blip r:embed="rId3">
            <a:alphaModFix/>
          </a:blip>
          <a:stretch>
            <a:fillRect/>
          </a:stretch>
        </p:blipFill>
        <p:spPr>
          <a:xfrm>
            <a:off x="366450" y="800189"/>
            <a:ext cx="8411100" cy="4127684"/>
          </a:xfrm>
          <a:prstGeom prst="rect">
            <a:avLst/>
          </a:prstGeom>
          <a:noFill/>
          <a:ln>
            <a:noFill/>
          </a:ln>
        </p:spPr>
      </p:pic>
      <p:sp>
        <p:nvSpPr>
          <p:cNvPr id="2084" name="Google Shape;2084;p86"/>
          <p:cNvSpPr/>
          <p:nvPr/>
        </p:nvSpPr>
        <p:spPr>
          <a:xfrm>
            <a:off x="4565175" y="103650"/>
            <a:ext cx="2923500" cy="557100"/>
          </a:xfrm>
          <a:prstGeom prst="roundRect">
            <a:avLst>
              <a:gd name="adj" fmla="val 16667"/>
            </a:avLst>
          </a:prstGeom>
          <a:solidFill>
            <a:srgbClr val="674EA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800">
                <a:solidFill>
                  <a:srgbClr val="FFFFFF"/>
                </a:solidFill>
                <a:latin typeface="Montserrat SemiBold"/>
                <a:ea typeface="Montserrat SemiBold"/>
                <a:cs typeface="Montserrat SemiBold"/>
                <a:sym typeface="Montserrat SemiBold"/>
              </a:rPr>
              <a:t>CARDS</a:t>
            </a:r>
            <a:endParaRPr sz="1800">
              <a:solidFill>
                <a:srgbClr val="FFFFFF"/>
              </a:solidFill>
              <a:latin typeface="Montserrat SemiBold"/>
              <a:ea typeface="Montserrat SemiBold"/>
              <a:cs typeface="Montserrat SemiBold"/>
              <a:sym typeface="Montserrat SemiBo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088"/>
        <p:cNvGrpSpPr/>
        <p:nvPr/>
      </p:nvGrpSpPr>
      <p:grpSpPr>
        <a:xfrm>
          <a:off x="0" y="0"/>
          <a:ext cx="0" cy="0"/>
          <a:chOff x="0" y="0"/>
          <a:chExt cx="0" cy="0"/>
        </a:xfrm>
      </p:grpSpPr>
      <p:sp>
        <p:nvSpPr>
          <p:cNvPr id="2089" name="Google Shape;2089;p8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66</a:t>
            </a:fld>
            <a:endParaRPr/>
          </a:p>
        </p:txBody>
      </p:sp>
      <p:sp>
        <p:nvSpPr>
          <p:cNvPr id="2090" name="Google Shape;2090;p87"/>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Kanban Board</a:t>
            </a:r>
            <a:endParaRPr sz="4000">
              <a:solidFill>
                <a:srgbClr val="741B47"/>
              </a:solidFill>
              <a:latin typeface="Raleway Medium"/>
              <a:ea typeface="Raleway Medium"/>
              <a:cs typeface="Raleway Medium"/>
              <a:sym typeface="Raleway Medium"/>
            </a:endParaRPr>
          </a:p>
        </p:txBody>
      </p:sp>
      <p:sp>
        <p:nvSpPr>
          <p:cNvPr id="2091" name="Google Shape;2091;p87"/>
          <p:cNvSpPr/>
          <p:nvPr/>
        </p:nvSpPr>
        <p:spPr>
          <a:xfrm>
            <a:off x="7048025" y="1787925"/>
            <a:ext cx="1321500" cy="1140100"/>
          </a:xfrm>
          <a:prstGeom prst="flowChartPunchedCard">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600">
                <a:latin typeface="Montserrat SemiBold"/>
                <a:ea typeface="Montserrat SemiBold"/>
                <a:cs typeface="Montserrat SemiBold"/>
                <a:sym typeface="Montserrat SemiBold"/>
              </a:rPr>
              <a:t>Scrum Overview</a:t>
            </a:r>
            <a:endParaRPr sz="1600">
              <a:latin typeface="Montserrat SemiBold"/>
              <a:ea typeface="Montserrat SemiBold"/>
              <a:cs typeface="Montserrat SemiBold"/>
              <a:sym typeface="Montserrat SemiBold"/>
            </a:endParaRPr>
          </a:p>
        </p:txBody>
      </p:sp>
      <p:sp>
        <p:nvSpPr>
          <p:cNvPr id="2092" name="Google Shape;2092;p87"/>
          <p:cNvSpPr/>
          <p:nvPr/>
        </p:nvSpPr>
        <p:spPr>
          <a:xfrm>
            <a:off x="7048025" y="3313650"/>
            <a:ext cx="1321500" cy="1140100"/>
          </a:xfrm>
          <a:prstGeom prst="flowChartPunchedCard">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600">
                <a:latin typeface="Montserrat SemiBold"/>
                <a:ea typeface="Montserrat SemiBold"/>
                <a:cs typeface="Montserrat SemiBold"/>
                <a:sym typeface="Montserrat SemiBold"/>
              </a:rPr>
              <a:t>Kanban</a:t>
            </a:r>
            <a:endParaRPr sz="1600">
              <a:latin typeface="Montserrat SemiBold"/>
              <a:ea typeface="Montserrat SemiBold"/>
              <a:cs typeface="Montserrat SemiBold"/>
              <a:sym typeface="Montserrat SemiBold"/>
            </a:endParaRPr>
          </a:p>
          <a:p>
            <a:pPr marL="0" lvl="0" indent="0" algn="ctr" rtl="0">
              <a:spcBef>
                <a:spcPts val="0"/>
              </a:spcBef>
              <a:spcAft>
                <a:spcPts val="0"/>
              </a:spcAft>
              <a:buNone/>
            </a:pPr>
            <a:r>
              <a:rPr lang="tr-TR" sz="1600">
                <a:latin typeface="Montserrat SemiBold"/>
                <a:ea typeface="Montserrat SemiBold"/>
                <a:cs typeface="Montserrat SemiBold"/>
                <a:sym typeface="Montserrat SemiBold"/>
              </a:rPr>
              <a:t>Overview</a:t>
            </a:r>
            <a:endParaRPr sz="1600">
              <a:latin typeface="Montserrat SemiBold"/>
              <a:ea typeface="Montserrat SemiBold"/>
              <a:cs typeface="Montserrat SemiBold"/>
              <a:sym typeface="Montserrat SemiBold"/>
            </a:endParaRPr>
          </a:p>
        </p:txBody>
      </p:sp>
      <p:sp>
        <p:nvSpPr>
          <p:cNvPr id="2093" name="Google Shape;2093;p87"/>
          <p:cNvSpPr/>
          <p:nvPr/>
        </p:nvSpPr>
        <p:spPr>
          <a:xfrm>
            <a:off x="4995650" y="1787925"/>
            <a:ext cx="1321500" cy="1140100"/>
          </a:xfrm>
          <a:prstGeom prst="flowChartPunchedCard">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600">
                <a:latin typeface="Montserrat SemiBold"/>
                <a:ea typeface="Montserrat SemiBold"/>
                <a:cs typeface="Montserrat SemiBold"/>
                <a:sym typeface="Montserrat SemiBold"/>
              </a:rPr>
              <a:t>Scrum vs Kanban</a:t>
            </a:r>
            <a:endParaRPr sz="1600">
              <a:latin typeface="Montserrat SemiBold"/>
              <a:ea typeface="Montserrat SemiBold"/>
              <a:cs typeface="Montserrat SemiBold"/>
              <a:sym typeface="Montserrat SemiBold"/>
            </a:endParaRPr>
          </a:p>
        </p:txBody>
      </p:sp>
      <p:sp>
        <p:nvSpPr>
          <p:cNvPr id="2094" name="Google Shape;2094;p87"/>
          <p:cNvSpPr/>
          <p:nvPr/>
        </p:nvSpPr>
        <p:spPr>
          <a:xfrm>
            <a:off x="403675" y="3365475"/>
            <a:ext cx="1321500" cy="1140100"/>
          </a:xfrm>
          <a:prstGeom prst="flowChartPunchedCard">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600">
                <a:latin typeface="Montserrat SemiBold"/>
                <a:ea typeface="Montserrat SemiBold"/>
                <a:cs typeface="Montserrat SemiBold"/>
                <a:sym typeface="Montserrat SemiBold"/>
              </a:rPr>
              <a:t>Practices of Kanban</a:t>
            </a:r>
            <a:endParaRPr sz="1600">
              <a:latin typeface="Montserrat SemiBold"/>
              <a:ea typeface="Montserrat SemiBold"/>
              <a:cs typeface="Montserrat SemiBold"/>
              <a:sym typeface="Montserrat SemiBold"/>
            </a:endParaRPr>
          </a:p>
        </p:txBody>
      </p:sp>
      <p:sp>
        <p:nvSpPr>
          <p:cNvPr id="2095" name="Google Shape;2095;p87"/>
          <p:cNvSpPr/>
          <p:nvPr/>
        </p:nvSpPr>
        <p:spPr>
          <a:xfrm>
            <a:off x="4995650" y="3313650"/>
            <a:ext cx="1321500" cy="1140100"/>
          </a:xfrm>
          <a:prstGeom prst="flowChartPunchedCard">
            <a:avLst/>
          </a:prstGeom>
          <a:solidFill>
            <a:srgbClr val="FF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600">
                <a:latin typeface="Montserrat SemiBold"/>
                <a:ea typeface="Montserrat SemiBold"/>
                <a:cs typeface="Montserrat SemiBold"/>
                <a:sym typeface="Montserrat SemiBold"/>
              </a:rPr>
              <a:t>Kanban Board</a:t>
            </a:r>
            <a:endParaRPr sz="1600">
              <a:latin typeface="Montserrat SemiBold"/>
              <a:ea typeface="Montserrat SemiBold"/>
              <a:cs typeface="Montserrat SemiBold"/>
              <a:sym typeface="Montserrat SemiBold"/>
            </a:endParaRPr>
          </a:p>
        </p:txBody>
      </p:sp>
      <p:sp>
        <p:nvSpPr>
          <p:cNvPr id="2096" name="Google Shape;2096;p87"/>
          <p:cNvSpPr/>
          <p:nvPr/>
        </p:nvSpPr>
        <p:spPr>
          <a:xfrm>
            <a:off x="4565175" y="103650"/>
            <a:ext cx="2923500" cy="557100"/>
          </a:xfrm>
          <a:prstGeom prst="roundRect">
            <a:avLst>
              <a:gd name="adj" fmla="val 16667"/>
            </a:avLst>
          </a:prstGeom>
          <a:solidFill>
            <a:srgbClr val="674EA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800">
                <a:solidFill>
                  <a:srgbClr val="FFFFFF"/>
                </a:solidFill>
                <a:latin typeface="Montserrat SemiBold"/>
                <a:ea typeface="Montserrat SemiBold"/>
                <a:cs typeface="Montserrat SemiBold"/>
                <a:sym typeface="Montserrat SemiBold"/>
              </a:rPr>
              <a:t>WIP</a:t>
            </a:r>
            <a:endParaRPr sz="1800">
              <a:solidFill>
                <a:srgbClr val="FFFFFF"/>
              </a:solidFill>
              <a:latin typeface="Montserrat SemiBold"/>
              <a:ea typeface="Montserrat SemiBold"/>
              <a:cs typeface="Montserrat SemiBold"/>
              <a:sym typeface="Montserrat SemiBold"/>
            </a:endParaRPr>
          </a:p>
        </p:txBody>
      </p:sp>
      <p:sp>
        <p:nvSpPr>
          <p:cNvPr id="2097" name="Google Shape;2097;p87"/>
          <p:cNvSpPr/>
          <p:nvPr/>
        </p:nvSpPr>
        <p:spPr>
          <a:xfrm>
            <a:off x="2699663" y="1787925"/>
            <a:ext cx="1321500" cy="1140100"/>
          </a:xfrm>
          <a:prstGeom prst="flowChartPunchedCard">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600">
                <a:latin typeface="Montserrat SemiBold"/>
                <a:ea typeface="Montserrat SemiBold"/>
                <a:cs typeface="Montserrat SemiBold"/>
                <a:sym typeface="Montserrat SemiBold"/>
              </a:rPr>
              <a:t>Principles of Kanban</a:t>
            </a:r>
            <a:endParaRPr sz="1600">
              <a:latin typeface="Montserrat SemiBold"/>
              <a:ea typeface="Montserrat SemiBold"/>
              <a:cs typeface="Montserrat SemiBold"/>
              <a:sym typeface="Montserrat SemiBo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101"/>
        <p:cNvGrpSpPr/>
        <p:nvPr/>
      </p:nvGrpSpPr>
      <p:grpSpPr>
        <a:xfrm>
          <a:off x="0" y="0"/>
          <a:ext cx="0" cy="0"/>
          <a:chOff x="0" y="0"/>
          <a:chExt cx="0" cy="0"/>
        </a:xfrm>
      </p:grpSpPr>
      <p:sp>
        <p:nvSpPr>
          <p:cNvPr id="2102" name="Google Shape;2102;p88"/>
          <p:cNvSpPr txBox="1">
            <a:spLocks noGrp="1"/>
          </p:cNvSpPr>
          <p:nvPr>
            <p:ph type="sldNum" idx="12"/>
          </p:nvPr>
        </p:nvSpPr>
        <p:spPr>
          <a:xfrm>
            <a:off x="8660971" y="4643239"/>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67</a:t>
            </a:fld>
            <a:endParaRPr/>
          </a:p>
        </p:txBody>
      </p:sp>
      <p:sp>
        <p:nvSpPr>
          <p:cNvPr id="2103" name="Google Shape;2103;p88"/>
          <p:cNvSpPr txBox="1"/>
          <p:nvPr/>
        </p:nvSpPr>
        <p:spPr>
          <a:xfrm>
            <a:off x="431798" y="173800"/>
            <a:ext cx="79086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Lead Time</a:t>
            </a:r>
            <a:endParaRPr sz="4000" b="0" i="0" u="none" strike="noStrike" cap="none">
              <a:solidFill>
                <a:srgbClr val="741B47"/>
              </a:solidFill>
              <a:latin typeface="Raleway Medium"/>
              <a:ea typeface="Raleway Medium"/>
              <a:cs typeface="Raleway Medium"/>
              <a:sym typeface="Raleway Medium"/>
            </a:endParaRPr>
          </a:p>
        </p:txBody>
      </p:sp>
      <p:pic>
        <p:nvPicPr>
          <p:cNvPr id="2104" name="Google Shape;2104;p88"/>
          <p:cNvPicPr preferRelativeResize="0"/>
          <p:nvPr/>
        </p:nvPicPr>
        <p:blipFill>
          <a:blip r:embed="rId3">
            <a:alphaModFix/>
          </a:blip>
          <a:stretch>
            <a:fillRect/>
          </a:stretch>
        </p:blipFill>
        <p:spPr>
          <a:xfrm>
            <a:off x="691150" y="800200"/>
            <a:ext cx="7761675" cy="4046426"/>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108"/>
        <p:cNvGrpSpPr/>
        <p:nvPr/>
      </p:nvGrpSpPr>
      <p:grpSpPr>
        <a:xfrm>
          <a:off x="0" y="0"/>
          <a:ext cx="0" cy="0"/>
          <a:chOff x="0" y="0"/>
          <a:chExt cx="0" cy="0"/>
        </a:xfrm>
      </p:grpSpPr>
      <p:sp>
        <p:nvSpPr>
          <p:cNvPr id="2109" name="Google Shape;2109;p89"/>
          <p:cNvSpPr txBox="1">
            <a:spLocks noGrp="1"/>
          </p:cNvSpPr>
          <p:nvPr>
            <p:ph type="sldNum" idx="12"/>
          </p:nvPr>
        </p:nvSpPr>
        <p:spPr>
          <a:xfrm>
            <a:off x="8660971" y="4643239"/>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68</a:t>
            </a:fld>
            <a:endParaRPr/>
          </a:p>
        </p:txBody>
      </p:sp>
      <p:sp>
        <p:nvSpPr>
          <p:cNvPr id="2110" name="Google Shape;2110;p89"/>
          <p:cNvSpPr txBox="1"/>
          <p:nvPr/>
        </p:nvSpPr>
        <p:spPr>
          <a:xfrm>
            <a:off x="431798" y="173800"/>
            <a:ext cx="79086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Cycle Time</a:t>
            </a:r>
            <a:endParaRPr sz="4000" b="0" i="0" u="none" strike="noStrike" cap="none">
              <a:solidFill>
                <a:srgbClr val="741B47"/>
              </a:solidFill>
              <a:latin typeface="Raleway Medium"/>
              <a:ea typeface="Raleway Medium"/>
              <a:cs typeface="Raleway Medium"/>
              <a:sym typeface="Raleway Medium"/>
            </a:endParaRPr>
          </a:p>
        </p:txBody>
      </p:sp>
      <p:pic>
        <p:nvPicPr>
          <p:cNvPr id="2111" name="Google Shape;2111;p89"/>
          <p:cNvPicPr preferRelativeResize="0"/>
          <p:nvPr/>
        </p:nvPicPr>
        <p:blipFill>
          <a:blip r:embed="rId3">
            <a:alphaModFix/>
          </a:blip>
          <a:stretch>
            <a:fillRect/>
          </a:stretch>
        </p:blipFill>
        <p:spPr>
          <a:xfrm>
            <a:off x="698763" y="800200"/>
            <a:ext cx="7746484" cy="40385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2115"/>
        <p:cNvGrpSpPr/>
        <p:nvPr/>
      </p:nvGrpSpPr>
      <p:grpSpPr>
        <a:xfrm>
          <a:off x="0" y="0"/>
          <a:ext cx="0" cy="0"/>
          <a:chOff x="0" y="0"/>
          <a:chExt cx="0" cy="0"/>
        </a:xfrm>
      </p:grpSpPr>
      <p:sp>
        <p:nvSpPr>
          <p:cNvPr id="2116" name="Google Shape;2116;p90"/>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17" name="Google Shape;2117;p90"/>
          <p:cNvPicPr preferRelativeResize="0"/>
          <p:nvPr/>
        </p:nvPicPr>
        <p:blipFill>
          <a:blip r:embed="rId3">
            <a:alphaModFix/>
          </a:blip>
          <a:stretch>
            <a:fillRect/>
          </a:stretch>
        </p:blipFill>
        <p:spPr>
          <a:xfrm>
            <a:off x="2442850" y="847000"/>
            <a:ext cx="1219200" cy="1219200"/>
          </a:xfrm>
          <a:prstGeom prst="rect">
            <a:avLst/>
          </a:prstGeom>
          <a:noFill/>
          <a:ln>
            <a:noFill/>
          </a:ln>
        </p:spPr>
      </p:pic>
      <p:pic>
        <p:nvPicPr>
          <p:cNvPr id="2118" name="Google Shape;2118;p90"/>
          <p:cNvPicPr preferRelativeResize="0"/>
          <p:nvPr/>
        </p:nvPicPr>
        <p:blipFill>
          <a:blip r:embed="rId4">
            <a:alphaModFix/>
          </a:blip>
          <a:stretch>
            <a:fillRect/>
          </a:stretch>
        </p:blipFill>
        <p:spPr>
          <a:xfrm>
            <a:off x="3972025" y="1314200"/>
            <a:ext cx="4874025" cy="3416225"/>
          </a:xfrm>
          <a:prstGeom prst="rect">
            <a:avLst/>
          </a:prstGeom>
          <a:noFill/>
          <a:ln>
            <a:noFill/>
          </a:ln>
        </p:spPr>
      </p:pic>
      <p:sp>
        <p:nvSpPr>
          <p:cNvPr id="2119" name="Google Shape;2119;p90"/>
          <p:cNvSpPr txBox="1">
            <a:spLocks noGrp="1"/>
          </p:cNvSpPr>
          <p:nvPr>
            <p:ph type="title"/>
          </p:nvPr>
        </p:nvSpPr>
        <p:spPr>
          <a:xfrm>
            <a:off x="664725" y="2132350"/>
            <a:ext cx="5915100" cy="17238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tr-TR" sz="3100">
                <a:solidFill>
                  <a:srgbClr val="4A86E8"/>
                </a:solidFill>
                <a:latin typeface="Proxima Nova Semibold"/>
                <a:ea typeface="Proxima Nova Semibold"/>
                <a:cs typeface="Proxima Nova Semibold"/>
                <a:sym typeface="Proxima Nova Semibold"/>
              </a:rPr>
              <a:t>It is the period between creating a task in your workflow and its final departure from the kanban board.</a:t>
            </a:r>
            <a:endParaRPr sz="3100">
              <a:solidFill>
                <a:srgbClr val="4A86E8"/>
              </a:solidFill>
              <a:latin typeface="Proxima Nova Semibold"/>
              <a:ea typeface="Proxima Nova Semibold"/>
              <a:cs typeface="Proxima Nova Semibold"/>
              <a:sym typeface="Proxima Nova Semibold"/>
            </a:endParaRPr>
          </a:p>
        </p:txBody>
      </p:sp>
      <p:pic>
        <p:nvPicPr>
          <p:cNvPr id="2120" name="Google Shape;2120;p90">
            <a:hlinkClick r:id="rId5"/>
          </p:cNvPr>
          <p:cNvPicPr preferRelativeResize="0"/>
          <p:nvPr/>
        </p:nvPicPr>
        <p:blipFill>
          <a:blip r:embed="rId6">
            <a:alphaModFix/>
          </a:blip>
          <a:stretch>
            <a:fillRect/>
          </a:stretch>
        </p:blipFill>
        <p:spPr>
          <a:xfrm>
            <a:off x="0" y="4429125"/>
            <a:ext cx="9144000" cy="714375"/>
          </a:xfrm>
          <a:prstGeom prst="rect">
            <a:avLst/>
          </a:prstGeom>
          <a:noFill/>
          <a:ln>
            <a:noFill/>
          </a:ln>
        </p:spPr>
      </p:pic>
      <p:sp>
        <p:nvSpPr>
          <p:cNvPr id="2121" name="Google Shape;2121;p90">
            <a:hlinkClick r:id="rId7"/>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3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7</a:t>
            </a:fld>
            <a:endParaRPr/>
          </a:p>
        </p:txBody>
      </p:sp>
      <p:sp>
        <p:nvSpPr>
          <p:cNvPr id="644" name="Google Shape;644;p30"/>
          <p:cNvSpPr txBox="1"/>
          <p:nvPr/>
        </p:nvSpPr>
        <p:spPr>
          <a:xfrm>
            <a:off x="431800" y="38275"/>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Scrum Framework</a:t>
            </a:r>
            <a:endParaRPr sz="4000" b="0" i="0" u="none" strike="noStrike" cap="none">
              <a:solidFill>
                <a:srgbClr val="741B47"/>
              </a:solidFill>
              <a:latin typeface="Raleway Medium"/>
              <a:ea typeface="Raleway Medium"/>
              <a:cs typeface="Raleway Medium"/>
              <a:sym typeface="Raleway Medium"/>
            </a:endParaRPr>
          </a:p>
        </p:txBody>
      </p:sp>
      <p:pic>
        <p:nvPicPr>
          <p:cNvPr id="645" name="Google Shape;645;p30"/>
          <p:cNvPicPr preferRelativeResize="0"/>
          <p:nvPr/>
        </p:nvPicPr>
        <p:blipFill rotWithShape="1">
          <a:blip r:embed="rId3">
            <a:alphaModFix/>
          </a:blip>
          <a:srcRect/>
          <a:stretch/>
        </p:blipFill>
        <p:spPr>
          <a:xfrm>
            <a:off x="703110" y="743487"/>
            <a:ext cx="7737775" cy="4096217"/>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125"/>
        <p:cNvGrpSpPr/>
        <p:nvPr/>
      </p:nvGrpSpPr>
      <p:grpSpPr>
        <a:xfrm>
          <a:off x="0" y="0"/>
          <a:ext cx="0" cy="0"/>
          <a:chOff x="0" y="0"/>
          <a:chExt cx="0" cy="0"/>
        </a:xfrm>
      </p:grpSpPr>
      <p:sp>
        <p:nvSpPr>
          <p:cNvPr id="2126" name="Google Shape;2126;p91"/>
          <p:cNvSpPr txBox="1">
            <a:spLocks noGrp="1"/>
          </p:cNvSpPr>
          <p:nvPr>
            <p:ph type="ctrTitle"/>
          </p:nvPr>
        </p:nvSpPr>
        <p:spPr>
          <a:xfrm>
            <a:off x="972075" y="2325450"/>
            <a:ext cx="4676700" cy="8085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rgbClr val="741B47"/>
              </a:buClr>
              <a:buSzPts val="3600"/>
              <a:buNone/>
            </a:pPr>
            <a:r>
              <a:rPr lang="tr-TR">
                <a:solidFill>
                  <a:srgbClr val="741B47"/>
                </a:solidFill>
                <a:latin typeface="Raleway Medium"/>
                <a:ea typeface="Raleway Medium"/>
                <a:cs typeface="Raleway Medium"/>
                <a:sym typeface="Raleway Medium"/>
              </a:rPr>
              <a:t>Principles of Kanban</a:t>
            </a:r>
            <a:endParaRPr>
              <a:solidFill>
                <a:srgbClr val="741B47"/>
              </a:solidFill>
              <a:latin typeface="Raleway Medium"/>
              <a:ea typeface="Raleway Medium"/>
              <a:cs typeface="Raleway Medium"/>
              <a:sym typeface="Raleway Medium"/>
            </a:endParaRPr>
          </a:p>
        </p:txBody>
      </p:sp>
      <p:sp>
        <p:nvSpPr>
          <p:cNvPr id="2127" name="Google Shape;2127;p91"/>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1">
                <a:solidFill>
                  <a:schemeClr val="lt1"/>
                </a:solidFill>
                <a:latin typeface="Barlow"/>
                <a:ea typeface="Barlow"/>
                <a:cs typeface="Barlow"/>
                <a:sym typeface="Barlow"/>
              </a:rPr>
              <a:t>3</a:t>
            </a:r>
            <a:endParaRPr sz="3600" b="1" i="0" u="none" strike="noStrike" cap="none">
              <a:solidFill>
                <a:schemeClr val="lt1"/>
              </a:solidFill>
              <a:latin typeface="Barlow"/>
              <a:ea typeface="Barlow"/>
              <a:cs typeface="Barlow"/>
              <a:sym typeface="Barlow"/>
            </a:endParaRPr>
          </a:p>
        </p:txBody>
      </p:sp>
      <p:grpSp>
        <p:nvGrpSpPr>
          <p:cNvPr id="2128" name="Google Shape;2128;p91"/>
          <p:cNvGrpSpPr/>
          <p:nvPr/>
        </p:nvGrpSpPr>
        <p:grpSpPr>
          <a:xfrm>
            <a:off x="5435079" y="912423"/>
            <a:ext cx="3239723" cy="3318665"/>
            <a:chOff x="2270525" y="117216"/>
            <a:chExt cx="4650765" cy="4762722"/>
          </a:xfrm>
        </p:grpSpPr>
        <p:sp>
          <p:nvSpPr>
            <p:cNvPr id="2129" name="Google Shape;2129;p91"/>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0" name="Google Shape;2130;p91"/>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1" name="Google Shape;2131;p91"/>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2" name="Google Shape;2132;p91"/>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3" name="Google Shape;2133;p91"/>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4" name="Google Shape;2134;p91"/>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5" name="Google Shape;2135;p91"/>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6" name="Google Shape;2136;p91"/>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7" name="Google Shape;2137;p91"/>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8" name="Google Shape;2138;p91"/>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9" name="Google Shape;2139;p91"/>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0" name="Google Shape;2140;p91"/>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1" name="Google Shape;2141;p91"/>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2" name="Google Shape;2142;p91"/>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3" name="Google Shape;2143;p91"/>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4" name="Google Shape;2144;p91"/>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5" name="Google Shape;2145;p91"/>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6" name="Google Shape;2146;p91"/>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7" name="Google Shape;2147;p91"/>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8" name="Google Shape;2148;p91"/>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9" name="Google Shape;2149;p91"/>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150" name="Google Shape;2150;p91"/>
            <p:cNvGrpSpPr/>
            <p:nvPr/>
          </p:nvGrpSpPr>
          <p:grpSpPr>
            <a:xfrm>
              <a:off x="4031993" y="117216"/>
              <a:ext cx="2889297" cy="3901793"/>
              <a:chOff x="5533368" y="1047716"/>
              <a:chExt cx="2889297" cy="3901793"/>
            </a:xfrm>
          </p:grpSpPr>
          <p:sp>
            <p:nvSpPr>
              <p:cNvPr id="2151" name="Google Shape;2151;p91"/>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2" name="Google Shape;2152;p91"/>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3" name="Google Shape;2153;p91"/>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4" name="Google Shape;2154;p91"/>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5" name="Google Shape;2155;p91"/>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6" name="Google Shape;2156;p91"/>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7" name="Google Shape;2157;p91"/>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8" name="Google Shape;2158;p91"/>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9" name="Google Shape;2159;p91"/>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0" name="Google Shape;2160;p91"/>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1" name="Google Shape;2161;p91"/>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2" name="Google Shape;2162;p91"/>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3" name="Google Shape;2163;p91"/>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4" name="Google Shape;2164;p91"/>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5" name="Google Shape;2165;p91"/>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6" name="Google Shape;2166;p91"/>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7" name="Google Shape;2167;p91"/>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8" name="Google Shape;2168;p91"/>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9" name="Google Shape;2169;p91"/>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0" name="Google Shape;2170;p91"/>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1" name="Google Shape;2171;p91"/>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2" name="Google Shape;2172;p91"/>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3" name="Google Shape;2173;p91"/>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4" name="Google Shape;2174;p91"/>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5" name="Google Shape;2175;p91"/>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6" name="Google Shape;2176;p91"/>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7" name="Google Shape;2177;p91"/>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8" name="Google Shape;2178;p91"/>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9" name="Google Shape;2179;p91"/>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0" name="Google Shape;2180;p91"/>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1" name="Google Shape;2181;p91"/>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2" name="Google Shape;2182;p91"/>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3" name="Google Shape;2183;p91"/>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4" name="Google Shape;2184;p91"/>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5" name="Google Shape;2185;p91"/>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6" name="Google Shape;2186;p91"/>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7" name="Google Shape;2187;p91"/>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8" name="Google Shape;2188;p91"/>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9" name="Google Shape;2189;p91"/>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0" name="Google Shape;2190;p91"/>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191" name="Google Shape;2191;p91"/>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2" name="Google Shape;2192;p91"/>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3" name="Google Shape;2193;p91"/>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4" name="Google Shape;2194;p91"/>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5" name="Google Shape;2195;p91"/>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6" name="Google Shape;2196;p91"/>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7" name="Google Shape;2197;p91"/>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8" name="Google Shape;2198;p91"/>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9" name="Google Shape;2199;p91"/>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0" name="Google Shape;2200;p91"/>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1" name="Google Shape;2201;p91"/>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2" name="Google Shape;2202;p91"/>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3" name="Google Shape;2203;p91"/>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4" name="Google Shape;2204;p91"/>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5" name="Google Shape;2205;p91"/>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6" name="Google Shape;2206;p91"/>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7" name="Google Shape;2207;p91"/>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8" name="Google Shape;2208;p91"/>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9" name="Google Shape;2209;p91"/>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0" name="Google Shape;2210;p91"/>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1" name="Google Shape;2211;p91"/>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2" name="Google Shape;2212;p91"/>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3" name="Google Shape;2213;p91"/>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4" name="Google Shape;2214;p91"/>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5" name="Google Shape;2215;p91"/>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6" name="Google Shape;2216;p91"/>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7" name="Google Shape;2217;p91"/>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8" name="Google Shape;2218;p91"/>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9" name="Google Shape;2219;p91"/>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220" name="Google Shape;2220;p91"/>
            <p:cNvGrpSpPr/>
            <p:nvPr/>
          </p:nvGrpSpPr>
          <p:grpSpPr>
            <a:xfrm flipH="1">
              <a:off x="2865276" y="3434799"/>
              <a:ext cx="598186" cy="1340314"/>
              <a:chOff x="4210728" y="4525714"/>
              <a:chExt cx="546438" cy="1224366"/>
            </a:xfrm>
          </p:grpSpPr>
          <p:sp>
            <p:nvSpPr>
              <p:cNvPr id="2221" name="Google Shape;2221;p91"/>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2" name="Google Shape;2222;p91"/>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3" name="Google Shape;2223;p91"/>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4" name="Google Shape;2224;p91"/>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5" name="Google Shape;2225;p91"/>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6" name="Google Shape;2226;p91"/>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7" name="Google Shape;2227;p91"/>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8" name="Google Shape;2228;p91"/>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9" name="Google Shape;2229;p91"/>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0" name="Google Shape;2230;p91"/>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1" name="Google Shape;2231;p91"/>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2" name="Google Shape;2232;p91"/>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3" name="Google Shape;2233;p91"/>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237"/>
        <p:cNvGrpSpPr/>
        <p:nvPr/>
      </p:nvGrpSpPr>
      <p:grpSpPr>
        <a:xfrm>
          <a:off x="0" y="0"/>
          <a:ext cx="0" cy="0"/>
          <a:chOff x="0" y="0"/>
          <a:chExt cx="0" cy="0"/>
        </a:xfrm>
      </p:grpSpPr>
      <p:sp>
        <p:nvSpPr>
          <p:cNvPr id="2238" name="Google Shape;2238;p9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71</a:t>
            </a:fld>
            <a:endParaRPr/>
          </a:p>
        </p:txBody>
      </p:sp>
      <p:sp>
        <p:nvSpPr>
          <p:cNvPr id="2239" name="Google Shape;2239;p92"/>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Principles of Kanban</a:t>
            </a:r>
            <a:endParaRPr sz="4000">
              <a:solidFill>
                <a:srgbClr val="741B47"/>
              </a:solidFill>
              <a:latin typeface="Raleway Medium"/>
              <a:ea typeface="Raleway Medium"/>
              <a:cs typeface="Raleway Medium"/>
              <a:sym typeface="Raleway Medium"/>
            </a:endParaRPr>
          </a:p>
        </p:txBody>
      </p:sp>
      <p:pic>
        <p:nvPicPr>
          <p:cNvPr id="2240" name="Google Shape;2240;p92"/>
          <p:cNvPicPr preferRelativeResize="0"/>
          <p:nvPr/>
        </p:nvPicPr>
        <p:blipFill>
          <a:blip r:embed="rId3">
            <a:alphaModFix/>
          </a:blip>
          <a:stretch>
            <a:fillRect/>
          </a:stretch>
        </p:blipFill>
        <p:spPr>
          <a:xfrm>
            <a:off x="2458250" y="800200"/>
            <a:ext cx="4227500" cy="4093450"/>
          </a:xfrm>
          <a:prstGeom prst="rect">
            <a:avLst/>
          </a:prstGeom>
          <a:noFill/>
          <a:ln>
            <a:noFill/>
          </a:ln>
        </p:spPr>
      </p:pic>
      <p:pic>
        <p:nvPicPr>
          <p:cNvPr id="2241" name="Google Shape;2241;p92"/>
          <p:cNvPicPr preferRelativeResize="0"/>
          <p:nvPr/>
        </p:nvPicPr>
        <p:blipFill>
          <a:blip r:embed="rId4">
            <a:alphaModFix/>
          </a:blip>
          <a:stretch>
            <a:fillRect/>
          </a:stretch>
        </p:blipFill>
        <p:spPr>
          <a:xfrm>
            <a:off x="663713" y="1426938"/>
            <a:ext cx="1251663" cy="1251663"/>
          </a:xfrm>
          <a:prstGeom prst="rect">
            <a:avLst/>
          </a:prstGeom>
          <a:noFill/>
          <a:ln>
            <a:noFill/>
          </a:ln>
        </p:spPr>
      </p:pic>
      <p:pic>
        <p:nvPicPr>
          <p:cNvPr id="2242" name="Google Shape;2242;p92"/>
          <p:cNvPicPr preferRelativeResize="0"/>
          <p:nvPr/>
        </p:nvPicPr>
        <p:blipFill>
          <a:blip r:embed="rId5">
            <a:alphaModFix/>
          </a:blip>
          <a:stretch>
            <a:fillRect/>
          </a:stretch>
        </p:blipFill>
        <p:spPr>
          <a:xfrm>
            <a:off x="575175" y="3305350"/>
            <a:ext cx="1428749" cy="1428749"/>
          </a:xfrm>
          <a:prstGeom prst="rect">
            <a:avLst/>
          </a:prstGeom>
          <a:noFill/>
          <a:ln>
            <a:noFill/>
          </a:ln>
        </p:spPr>
      </p:pic>
      <p:pic>
        <p:nvPicPr>
          <p:cNvPr id="2243" name="Google Shape;2243;p92"/>
          <p:cNvPicPr preferRelativeResize="0"/>
          <p:nvPr/>
        </p:nvPicPr>
        <p:blipFill>
          <a:blip r:embed="rId6">
            <a:alphaModFix/>
          </a:blip>
          <a:stretch>
            <a:fillRect/>
          </a:stretch>
        </p:blipFill>
        <p:spPr>
          <a:xfrm>
            <a:off x="7140725" y="1249850"/>
            <a:ext cx="1428750" cy="1428750"/>
          </a:xfrm>
          <a:prstGeom prst="rect">
            <a:avLst/>
          </a:prstGeom>
          <a:noFill/>
          <a:ln>
            <a:noFill/>
          </a:ln>
        </p:spPr>
      </p:pic>
      <p:pic>
        <p:nvPicPr>
          <p:cNvPr id="2244" name="Google Shape;2244;p92"/>
          <p:cNvPicPr preferRelativeResize="0"/>
          <p:nvPr/>
        </p:nvPicPr>
        <p:blipFill>
          <a:blip r:embed="rId7">
            <a:alphaModFix/>
          </a:blip>
          <a:stretch>
            <a:fillRect/>
          </a:stretch>
        </p:blipFill>
        <p:spPr>
          <a:xfrm>
            <a:off x="7140725" y="3225800"/>
            <a:ext cx="1508300" cy="15083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248"/>
        <p:cNvGrpSpPr/>
        <p:nvPr/>
      </p:nvGrpSpPr>
      <p:grpSpPr>
        <a:xfrm>
          <a:off x="0" y="0"/>
          <a:ext cx="0" cy="0"/>
          <a:chOff x="0" y="0"/>
          <a:chExt cx="0" cy="0"/>
        </a:xfrm>
      </p:grpSpPr>
      <p:sp>
        <p:nvSpPr>
          <p:cNvPr id="2249" name="Google Shape;2249;p9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72</a:t>
            </a:fld>
            <a:endParaRPr/>
          </a:p>
        </p:txBody>
      </p:sp>
      <p:sp>
        <p:nvSpPr>
          <p:cNvPr id="2250" name="Google Shape;2250;p93"/>
          <p:cNvSpPr txBox="1"/>
          <p:nvPr/>
        </p:nvSpPr>
        <p:spPr>
          <a:xfrm>
            <a:off x="431798" y="173800"/>
            <a:ext cx="79086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3600">
                <a:solidFill>
                  <a:srgbClr val="741B47"/>
                </a:solidFill>
                <a:highlight>
                  <a:srgbClr val="FFFFFF"/>
                </a:highlight>
              </a:rPr>
              <a:t>Start With What You Are Doing Now</a:t>
            </a:r>
            <a:endParaRPr sz="3600" b="0" i="0" u="none" strike="noStrike" cap="none">
              <a:solidFill>
                <a:srgbClr val="741B47"/>
              </a:solidFill>
              <a:latin typeface="Raleway Medium"/>
              <a:ea typeface="Raleway Medium"/>
              <a:cs typeface="Raleway Medium"/>
              <a:sym typeface="Raleway Medium"/>
            </a:endParaRPr>
          </a:p>
        </p:txBody>
      </p:sp>
      <p:sp>
        <p:nvSpPr>
          <p:cNvPr id="2251" name="Google Shape;2251;p93"/>
          <p:cNvSpPr txBox="1"/>
          <p:nvPr/>
        </p:nvSpPr>
        <p:spPr>
          <a:xfrm>
            <a:off x="6270725" y="757375"/>
            <a:ext cx="1947000" cy="9384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chemeClr val="accent2"/>
              </a:buClr>
              <a:buSzPts val="2400"/>
              <a:buChar char="●"/>
            </a:pPr>
            <a:r>
              <a:rPr lang="tr-TR" sz="2400" b="1">
                <a:solidFill>
                  <a:schemeClr val="accent2"/>
                </a:solidFill>
                <a:highlight>
                  <a:srgbClr val="FFFFFF"/>
                </a:highlight>
              </a:rPr>
              <a:t>First Principle</a:t>
            </a:r>
            <a:endParaRPr sz="2400" b="1">
              <a:solidFill>
                <a:schemeClr val="accent2"/>
              </a:solidFill>
              <a:highlight>
                <a:srgbClr val="FFFFFF"/>
              </a:highlight>
            </a:endParaRPr>
          </a:p>
        </p:txBody>
      </p:sp>
      <p:sp>
        <p:nvSpPr>
          <p:cNvPr id="2252" name="Google Shape;2252;p93"/>
          <p:cNvSpPr txBox="1"/>
          <p:nvPr/>
        </p:nvSpPr>
        <p:spPr>
          <a:xfrm>
            <a:off x="514325" y="3257325"/>
            <a:ext cx="8336700" cy="17040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accent2"/>
              </a:buClr>
              <a:buSzPts val="1800"/>
              <a:buChar char="●"/>
            </a:pPr>
            <a:r>
              <a:rPr lang="tr-TR" sz="1800">
                <a:solidFill>
                  <a:schemeClr val="accent2"/>
                </a:solidFill>
                <a:highlight>
                  <a:srgbClr val="FFFFFF"/>
                </a:highlight>
              </a:rPr>
              <a:t>Do not make instant changes to the existing setup or process</a:t>
            </a:r>
            <a:endParaRPr sz="1800">
              <a:solidFill>
                <a:schemeClr val="accent2"/>
              </a:solidFill>
              <a:highlight>
                <a:srgbClr val="FFFFFF"/>
              </a:highlight>
            </a:endParaRPr>
          </a:p>
          <a:p>
            <a:pPr marL="457200" lvl="0" indent="0" algn="l" rtl="0">
              <a:spcBef>
                <a:spcPts val="0"/>
              </a:spcBef>
              <a:spcAft>
                <a:spcPts val="0"/>
              </a:spcAft>
              <a:buNone/>
            </a:pPr>
            <a:endParaRPr sz="1800">
              <a:solidFill>
                <a:schemeClr val="accent2"/>
              </a:solidFill>
              <a:highlight>
                <a:srgbClr val="FFFFFF"/>
              </a:highlight>
            </a:endParaRPr>
          </a:p>
          <a:p>
            <a:pPr marL="457200" lvl="0" indent="-342900" algn="l" rtl="0">
              <a:spcBef>
                <a:spcPts val="0"/>
              </a:spcBef>
              <a:spcAft>
                <a:spcPts val="0"/>
              </a:spcAft>
              <a:buClr>
                <a:schemeClr val="accent2"/>
              </a:buClr>
              <a:buSzPts val="1800"/>
              <a:buChar char="●"/>
            </a:pPr>
            <a:r>
              <a:rPr lang="tr-TR" sz="1800">
                <a:solidFill>
                  <a:schemeClr val="accent2"/>
                </a:solidFill>
                <a:highlight>
                  <a:srgbClr val="FFFFFF"/>
                </a:highlight>
              </a:rPr>
              <a:t>Kanban must be directly applied to the existing workflow</a:t>
            </a:r>
            <a:endParaRPr sz="1800">
              <a:solidFill>
                <a:schemeClr val="accent2"/>
              </a:solidFill>
              <a:highlight>
                <a:srgbClr val="FFFFFF"/>
              </a:highlight>
            </a:endParaRPr>
          </a:p>
          <a:p>
            <a:pPr marL="457200" lvl="0" indent="0" algn="l" rtl="0">
              <a:spcBef>
                <a:spcPts val="0"/>
              </a:spcBef>
              <a:spcAft>
                <a:spcPts val="0"/>
              </a:spcAft>
              <a:buNone/>
            </a:pPr>
            <a:endParaRPr sz="1800">
              <a:solidFill>
                <a:schemeClr val="accent2"/>
              </a:solidFill>
              <a:highlight>
                <a:srgbClr val="FFFFFF"/>
              </a:highlight>
            </a:endParaRPr>
          </a:p>
          <a:p>
            <a:pPr marL="457200" lvl="0" indent="-342900" algn="l" rtl="0">
              <a:spcBef>
                <a:spcPts val="0"/>
              </a:spcBef>
              <a:spcAft>
                <a:spcPts val="0"/>
              </a:spcAft>
              <a:buClr>
                <a:schemeClr val="accent2"/>
              </a:buClr>
              <a:buSzPts val="1800"/>
              <a:buChar char="●"/>
            </a:pPr>
            <a:r>
              <a:rPr lang="tr-TR" sz="1800">
                <a:solidFill>
                  <a:schemeClr val="accent2"/>
                </a:solidFill>
                <a:highlight>
                  <a:srgbClr val="FFFFFF"/>
                </a:highlight>
              </a:rPr>
              <a:t>Necessary changes should be made slowly and gradually</a:t>
            </a:r>
            <a:endParaRPr sz="1800">
              <a:solidFill>
                <a:schemeClr val="accent2"/>
              </a:solidFill>
            </a:endParaRPr>
          </a:p>
        </p:txBody>
      </p:sp>
      <p:pic>
        <p:nvPicPr>
          <p:cNvPr id="2253" name="Google Shape;2253;p93"/>
          <p:cNvPicPr preferRelativeResize="0"/>
          <p:nvPr/>
        </p:nvPicPr>
        <p:blipFill>
          <a:blip r:embed="rId3">
            <a:alphaModFix/>
          </a:blip>
          <a:stretch>
            <a:fillRect/>
          </a:stretch>
        </p:blipFill>
        <p:spPr>
          <a:xfrm>
            <a:off x="2757050" y="685900"/>
            <a:ext cx="2484650" cy="25180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257"/>
        <p:cNvGrpSpPr/>
        <p:nvPr/>
      </p:nvGrpSpPr>
      <p:grpSpPr>
        <a:xfrm>
          <a:off x="0" y="0"/>
          <a:ext cx="0" cy="0"/>
          <a:chOff x="0" y="0"/>
          <a:chExt cx="0" cy="0"/>
        </a:xfrm>
      </p:grpSpPr>
      <p:sp>
        <p:nvSpPr>
          <p:cNvPr id="2258" name="Google Shape;2258;p9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73</a:t>
            </a:fld>
            <a:endParaRPr/>
          </a:p>
        </p:txBody>
      </p:sp>
      <p:sp>
        <p:nvSpPr>
          <p:cNvPr id="2259" name="Google Shape;2259;p94"/>
          <p:cNvSpPr txBox="1"/>
          <p:nvPr/>
        </p:nvSpPr>
        <p:spPr>
          <a:xfrm>
            <a:off x="431798" y="173800"/>
            <a:ext cx="79086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highlight>
                  <a:srgbClr val="FFFFFF"/>
                </a:highlight>
              </a:rPr>
              <a:t>Agree to Pursue Incremental</a:t>
            </a:r>
            <a:endParaRPr sz="4000" b="0" i="0" u="none" strike="noStrike" cap="none">
              <a:solidFill>
                <a:srgbClr val="741B47"/>
              </a:solidFill>
              <a:latin typeface="Raleway Medium"/>
              <a:ea typeface="Raleway Medium"/>
              <a:cs typeface="Raleway Medium"/>
              <a:sym typeface="Raleway Medium"/>
            </a:endParaRPr>
          </a:p>
        </p:txBody>
      </p:sp>
      <p:sp>
        <p:nvSpPr>
          <p:cNvPr id="2260" name="Google Shape;2260;p94"/>
          <p:cNvSpPr txBox="1"/>
          <p:nvPr/>
        </p:nvSpPr>
        <p:spPr>
          <a:xfrm>
            <a:off x="6270725" y="757375"/>
            <a:ext cx="1947000" cy="9384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chemeClr val="accent2"/>
              </a:buClr>
              <a:buSzPts val="2400"/>
              <a:buChar char="●"/>
            </a:pPr>
            <a:r>
              <a:rPr lang="tr-TR" sz="2400" b="1">
                <a:solidFill>
                  <a:schemeClr val="accent2"/>
                </a:solidFill>
                <a:highlight>
                  <a:srgbClr val="FFFFFF"/>
                </a:highlight>
              </a:rPr>
              <a:t>Second Principle</a:t>
            </a:r>
            <a:endParaRPr sz="2400" b="1">
              <a:solidFill>
                <a:schemeClr val="accent2"/>
              </a:solidFill>
              <a:highlight>
                <a:srgbClr val="FFFFFF"/>
              </a:highlight>
            </a:endParaRPr>
          </a:p>
        </p:txBody>
      </p:sp>
      <p:sp>
        <p:nvSpPr>
          <p:cNvPr id="2261" name="Google Shape;2261;p94"/>
          <p:cNvSpPr txBox="1"/>
          <p:nvPr/>
        </p:nvSpPr>
        <p:spPr>
          <a:xfrm>
            <a:off x="726650" y="3538900"/>
            <a:ext cx="7447500" cy="11652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accent2"/>
              </a:buClr>
              <a:buSzPts val="1800"/>
              <a:buChar char="●"/>
            </a:pPr>
            <a:r>
              <a:rPr lang="tr-TR" sz="1800">
                <a:solidFill>
                  <a:schemeClr val="accent2"/>
                </a:solidFill>
                <a:highlight>
                  <a:srgbClr val="FFFFFF"/>
                </a:highlight>
              </a:rPr>
              <a:t>Make minor incremental changes rather than major changes</a:t>
            </a:r>
            <a:endParaRPr sz="1800">
              <a:solidFill>
                <a:schemeClr val="accent2"/>
              </a:solidFill>
              <a:highlight>
                <a:srgbClr val="FFFFFF"/>
              </a:highlight>
            </a:endParaRPr>
          </a:p>
          <a:p>
            <a:pPr marL="457200" lvl="0" indent="0" algn="l" rtl="0">
              <a:spcBef>
                <a:spcPts val="0"/>
              </a:spcBef>
              <a:spcAft>
                <a:spcPts val="0"/>
              </a:spcAft>
              <a:buNone/>
            </a:pPr>
            <a:endParaRPr sz="1800">
              <a:solidFill>
                <a:schemeClr val="accent2"/>
              </a:solidFill>
              <a:highlight>
                <a:srgbClr val="FFFFFF"/>
              </a:highlight>
            </a:endParaRPr>
          </a:p>
          <a:p>
            <a:pPr marL="457200" lvl="0" indent="-342900" algn="l" rtl="0">
              <a:spcBef>
                <a:spcPts val="0"/>
              </a:spcBef>
              <a:spcAft>
                <a:spcPts val="0"/>
              </a:spcAft>
              <a:buClr>
                <a:schemeClr val="accent2"/>
              </a:buClr>
              <a:buSzPts val="1800"/>
              <a:buChar char="●"/>
            </a:pPr>
            <a:r>
              <a:rPr lang="tr-TR" sz="1800">
                <a:solidFill>
                  <a:schemeClr val="accent2"/>
                </a:solidFill>
                <a:highlight>
                  <a:schemeClr val="lt1"/>
                </a:highlight>
              </a:rPr>
              <a:t>Major changes</a:t>
            </a:r>
            <a:r>
              <a:rPr lang="tr-TR" sz="1800">
                <a:solidFill>
                  <a:schemeClr val="accent2"/>
                </a:solidFill>
                <a:highlight>
                  <a:srgbClr val="FFFFFF"/>
                </a:highlight>
              </a:rPr>
              <a:t> lead to resistance within the team</a:t>
            </a:r>
            <a:endParaRPr sz="1800">
              <a:solidFill>
                <a:schemeClr val="accent2"/>
              </a:solidFill>
            </a:endParaRPr>
          </a:p>
        </p:txBody>
      </p:sp>
      <p:pic>
        <p:nvPicPr>
          <p:cNvPr id="2262" name="Google Shape;2262;p94"/>
          <p:cNvPicPr preferRelativeResize="0"/>
          <p:nvPr/>
        </p:nvPicPr>
        <p:blipFill rotWithShape="1">
          <a:blip r:embed="rId3">
            <a:alphaModFix/>
          </a:blip>
          <a:srcRect b="30328"/>
          <a:stretch/>
        </p:blipFill>
        <p:spPr>
          <a:xfrm>
            <a:off x="2197125" y="1513651"/>
            <a:ext cx="3566725" cy="1653647"/>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266"/>
        <p:cNvGrpSpPr/>
        <p:nvPr/>
      </p:nvGrpSpPr>
      <p:grpSpPr>
        <a:xfrm>
          <a:off x="0" y="0"/>
          <a:ext cx="0" cy="0"/>
          <a:chOff x="0" y="0"/>
          <a:chExt cx="0" cy="0"/>
        </a:xfrm>
      </p:grpSpPr>
      <p:sp>
        <p:nvSpPr>
          <p:cNvPr id="2267" name="Google Shape;2267;p9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74</a:t>
            </a:fld>
            <a:endParaRPr/>
          </a:p>
        </p:txBody>
      </p:sp>
      <p:sp>
        <p:nvSpPr>
          <p:cNvPr id="2268" name="Google Shape;2268;p95"/>
          <p:cNvSpPr txBox="1"/>
          <p:nvPr/>
        </p:nvSpPr>
        <p:spPr>
          <a:xfrm>
            <a:off x="431798" y="173800"/>
            <a:ext cx="79086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highlight>
                  <a:srgbClr val="FFFFFF"/>
                </a:highlight>
              </a:rPr>
              <a:t>Initially Respect Current Roles</a:t>
            </a:r>
            <a:endParaRPr sz="4000" b="0" i="0" u="none" strike="noStrike" cap="none">
              <a:solidFill>
                <a:srgbClr val="741B47"/>
              </a:solidFill>
              <a:latin typeface="Raleway Medium"/>
              <a:ea typeface="Raleway Medium"/>
              <a:cs typeface="Raleway Medium"/>
              <a:sym typeface="Raleway Medium"/>
            </a:endParaRPr>
          </a:p>
        </p:txBody>
      </p:sp>
      <p:sp>
        <p:nvSpPr>
          <p:cNvPr id="2269" name="Google Shape;2269;p95"/>
          <p:cNvSpPr txBox="1"/>
          <p:nvPr/>
        </p:nvSpPr>
        <p:spPr>
          <a:xfrm>
            <a:off x="6270725" y="757375"/>
            <a:ext cx="1947000" cy="9384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chemeClr val="accent2"/>
              </a:buClr>
              <a:buSzPts val="2400"/>
              <a:buChar char="●"/>
            </a:pPr>
            <a:r>
              <a:rPr lang="tr-TR" sz="2400" b="1">
                <a:solidFill>
                  <a:schemeClr val="accent2"/>
                </a:solidFill>
                <a:highlight>
                  <a:srgbClr val="FFFFFF"/>
                </a:highlight>
              </a:rPr>
              <a:t>Third Principle</a:t>
            </a:r>
            <a:endParaRPr sz="2400" b="1">
              <a:solidFill>
                <a:schemeClr val="accent2"/>
              </a:solidFill>
              <a:highlight>
                <a:srgbClr val="FFFFFF"/>
              </a:highlight>
            </a:endParaRPr>
          </a:p>
        </p:txBody>
      </p:sp>
      <p:sp>
        <p:nvSpPr>
          <p:cNvPr id="2270" name="Google Shape;2270;p95"/>
          <p:cNvSpPr txBox="1"/>
          <p:nvPr/>
        </p:nvSpPr>
        <p:spPr>
          <a:xfrm>
            <a:off x="431800" y="2833750"/>
            <a:ext cx="8217300" cy="18828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accent2"/>
              </a:buClr>
              <a:buSzPts val="1800"/>
              <a:buChar char="●"/>
            </a:pPr>
            <a:r>
              <a:rPr lang="tr-TR" sz="1800">
                <a:solidFill>
                  <a:schemeClr val="accent2"/>
                </a:solidFill>
                <a:highlight>
                  <a:srgbClr val="FFFFFF"/>
                </a:highlight>
              </a:rPr>
              <a:t>You do not need to modify your existing roles and functions that perform well</a:t>
            </a:r>
            <a:endParaRPr sz="1800">
              <a:solidFill>
                <a:schemeClr val="accent2"/>
              </a:solidFill>
              <a:highlight>
                <a:srgbClr val="FFFFFF"/>
              </a:highlight>
            </a:endParaRPr>
          </a:p>
          <a:p>
            <a:pPr marL="457200" lvl="0" indent="0" algn="l" rtl="0">
              <a:spcBef>
                <a:spcPts val="0"/>
              </a:spcBef>
              <a:spcAft>
                <a:spcPts val="0"/>
              </a:spcAft>
              <a:buNone/>
            </a:pPr>
            <a:endParaRPr sz="1800">
              <a:solidFill>
                <a:schemeClr val="accent2"/>
              </a:solidFill>
              <a:highlight>
                <a:srgbClr val="FFFFFF"/>
              </a:highlight>
            </a:endParaRPr>
          </a:p>
          <a:p>
            <a:pPr marL="457200" lvl="0" indent="-342900" algn="l" rtl="0">
              <a:spcBef>
                <a:spcPts val="0"/>
              </a:spcBef>
              <a:spcAft>
                <a:spcPts val="0"/>
              </a:spcAft>
              <a:buClr>
                <a:schemeClr val="accent2"/>
              </a:buClr>
              <a:buSzPts val="1800"/>
              <a:buChar char="●"/>
            </a:pPr>
            <a:r>
              <a:rPr lang="tr-TR" sz="1800">
                <a:solidFill>
                  <a:schemeClr val="accent2"/>
                </a:solidFill>
                <a:highlight>
                  <a:srgbClr val="FFFFFF"/>
                </a:highlight>
              </a:rPr>
              <a:t>The team will coordinate and implement the necessary changes to the roles and titles</a:t>
            </a:r>
            <a:endParaRPr sz="1800">
              <a:solidFill>
                <a:schemeClr val="accent2"/>
              </a:solidFill>
            </a:endParaRPr>
          </a:p>
        </p:txBody>
      </p:sp>
      <p:pic>
        <p:nvPicPr>
          <p:cNvPr id="2271" name="Google Shape;2271;p95"/>
          <p:cNvPicPr preferRelativeResize="0"/>
          <p:nvPr/>
        </p:nvPicPr>
        <p:blipFill rotWithShape="1">
          <a:blip r:embed="rId3">
            <a:alphaModFix/>
          </a:blip>
          <a:srcRect b="49215"/>
          <a:stretch/>
        </p:blipFill>
        <p:spPr>
          <a:xfrm>
            <a:off x="2534900" y="1172850"/>
            <a:ext cx="3386700" cy="12882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275"/>
        <p:cNvGrpSpPr/>
        <p:nvPr/>
      </p:nvGrpSpPr>
      <p:grpSpPr>
        <a:xfrm>
          <a:off x="0" y="0"/>
          <a:ext cx="0" cy="0"/>
          <a:chOff x="0" y="0"/>
          <a:chExt cx="0" cy="0"/>
        </a:xfrm>
      </p:grpSpPr>
      <p:sp>
        <p:nvSpPr>
          <p:cNvPr id="2276" name="Google Shape;2276;p9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75</a:t>
            </a:fld>
            <a:endParaRPr/>
          </a:p>
        </p:txBody>
      </p:sp>
      <p:sp>
        <p:nvSpPr>
          <p:cNvPr id="2277" name="Google Shape;2277;p96"/>
          <p:cNvSpPr txBox="1"/>
          <p:nvPr/>
        </p:nvSpPr>
        <p:spPr>
          <a:xfrm>
            <a:off x="431798" y="173800"/>
            <a:ext cx="79086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3200">
                <a:solidFill>
                  <a:srgbClr val="741B47"/>
                </a:solidFill>
                <a:highlight>
                  <a:srgbClr val="FFFFFF"/>
                </a:highlight>
              </a:rPr>
              <a:t>Encourage Leadership At All Levels</a:t>
            </a:r>
            <a:endParaRPr sz="3200" b="0" i="0" u="none" strike="noStrike" cap="none">
              <a:solidFill>
                <a:srgbClr val="741B47"/>
              </a:solidFill>
              <a:latin typeface="Raleway Medium"/>
              <a:ea typeface="Raleway Medium"/>
              <a:cs typeface="Raleway Medium"/>
              <a:sym typeface="Raleway Medium"/>
            </a:endParaRPr>
          </a:p>
        </p:txBody>
      </p:sp>
      <p:sp>
        <p:nvSpPr>
          <p:cNvPr id="2278" name="Google Shape;2278;p96"/>
          <p:cNvSpPr txBox="1"/>
          <p:nvPr/>
        </p:nvSpPr>
        <p:spPr>
          <a:xfrm>
            <a:off x="6270725" y="757375"/>
            <a:ext cx="1947000" cy="9384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chemeClr val="accent2"/>
              </a:buClr>
              <a:buSzPts val="2400"/>
              <a:buChar char="●"/>
            </a:pPr>
            <a:r>
              <a:rPr lang="tr-TR" sz="2400" b="1">
                <a:solidFill>
                  <a:schemeClr val="accent2"/>
                </a:solidFill>
                <a:highlight>
                  <a:srgbClr val="FFFFFF"/>
                </a:highlight>
              </a:rPr>
              <a:t>Fourth Principle</a:t>
            </a:r>
            <a:endParaRPr sz="2400" b="1">
              <a:solidFill>
                <a:schemeClr val="accent2"/>
              </a:solidFill>
              <a:highlight>
                <a:srgbClr val="FFFFFF"/>
              </a:highlight>
            </a:endParaRPr>
          </a:p>
        </p:txBody>
      </p:sp>
      <p:sp>
        <p:nvSpPr>
          <p:cNvPr id="2279" name="Google Shape;2279;p96"/>
          <p:cNvSpPr txBox="1"/>
          <p:nvPr/>
        </p:nvSpPr>
        <p:spPr>
          <a:xfrm>
            <a:off x="621400" y="2791875"/>
            <a:ext cx="7719000" cy="16179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accent2"/>
              </a:buClr>
              <a:buSzPts val="1800"/>
              <a:buChar char="●"/>
            </a:pPr>
            <a:r>
              <a:rPr lang="tr-TR" sz="1800">
                <a:solidFill>
                  <a:schemeClr val="accent2"/>
                </a:solidFill>
                <a:highlight>
                  <a:srgbClr val="FFFFFF"/>
                </a:highlight>
              </a:rPr>
              <a:t>Constant improvement at all levels of the organization is encouraged </a:t>
            </a:r>
            <a:endParaRPr sz="1800">
              <a:solidFill>
                <a:schemeClr val="accent2"/>
              </a:solidFill>
              <a:highlight>
                <a:srgbClr val="FFFFFF"/>
              </a:highlight>
            </a:endParaRPr>
          </a:p>
          <a:p>
            <a:pPr marL="457200" lvl="0" indent="0" algn="l" rtl="0">
              <a:spcBef>
                <a:spcPts val="0"/>
              </a:spcBef>
              <a:spcAft>
                <a:spcPts val="0"/>
              </a:spcAft>
              <a:buNone/>
            </a:pPr>
            <a:endParaRPr sz="1800">
              <a:solidFill>
                <a:schemeClr val="accent2"/>
              </a:solidFill>
              <a:highlight>
                <a:srgbClr val="FFFFFF"/>
              </a:highlight>
            </a:endParaRPr>
          </a:p>
          <a:p>
            <a:pPr marL="457200" lvl="0" indent="-342900" algn="l" rtl="0">
              <a:spcBef>
                <a:spcPts val="0"/>
              </a:spcBef>
              <a:spcAft>
                <a:spcPts val="0"/>
              </a:spcAft>
              <a:buClr>
                <a:schemeClr val="accent2"/>
              </a:buClr>
              <a:buSzPts val="1800"/>
              <a:buChar char="●"/>
            </a:pPr>
            <a:r>
              <a:rPr lang="tr-TR" sz="1800">
                <a:solidFill>
                  <a:schemeClr val="accent2"/>
                </a:solidFill>
                <a:highlight>
                  <a:srgbClr val="FFFFFF"/>
                </a:highlight>
              </a:rPr>
              <a:t>It is desirable that all team members produce ideas and show leadership </a:t>
            </a:r>
            <a:endParaRPr sz="1800">
              <a:solidFill>
                <a:schemeClr val="accent2"/>
              </a:solidFill>
            </a:endParaRPr>
          </a:p>
        </p:txBody>
      </p:sp>
      <p:pic>
        <p:nvPicPr>
          <p:cNvPr id="2280" name="Google Shape;2280;p96"/>
          <p:cNvPicPr preferRelativeResize="0"/>
          <p:nvPr/>
        </p:nvPicPr>
        <p:blipFill rotWithShape="1">
          <a:blip r:embed="rId3">
            <a:alphaModFix/>
          </a:blip>
          <a:srcRect t="16802" b="22340"/>
          <a:stretch/>
        </p:blipFill>
        <p:spPr>
          <a:xfrm>
            <a:off x="3016925" y="1411000"/>
            <a:ext cx="2437300" cy="9870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284"/>
        <p:cNvGrpSpPr/>
        <p:nvPr/>
      </p:nvGrpSpPr>
      <p:grpSpPr>
        <a:xfrm>
          <a:off x="0" y="0"/>
          <a:ext cx="0" cy="0"/>
          <a:chOff x="0" y="0"/>
          <a:chExt cx="0" cy="0"/>
        </a:xfrm>
      </p:grpSpPr>
      <p:sp>
        <p:nvSpPr>
          <p:cNvPr id="2285" name="Google Shape;2285;p97"/>
          <p:cNvSpPr txBox="1">
            <a:spLocks noGrp="1"/>
          </p:cNvSpPr>
          <p:nvPr>
            <p:ph type="ctrTitle"/>
          </p:nvPr>
        </p:nvSpPr>
        <p:spPr>
          <a:xfrm>
            <a:off x="972075" y="2325450"/>
            <a:ext cx="4676700" cy="8085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rgbClr val="741B47"/>
              </a:buClr>
              <a:buSzPts val="3600"/>
              <a:buNone/>
            </a:pPr>
            <a:r>
              <a:rPr lang="tr-TR">
                <a:solidFill>
                  <a:srgbClr val="741B47"/>
                </a:solidFill>
                <a:latin typeface="Raleway Medium"/>
                <a:ea typeface="Raleway Medium"/>
                <a:cs typeface="Raleway Medium"/>
                <a:sym typeface="Raleway Medium"/>
              </a:rPr>
              <a:t>Practices of Kanban</a:t>
            </a:r>
            <a:endParaRPr>
              <a:solidFill>
                <a:srgbClr val="741B47"/>
              </a:solidFill>
              <a:latin typeface="Raleway Medium"/>
              <a:ea typeface="Raleway Medium"/>
              <a:cs typeface="Raleway Medium"/>
              <a:sym typeface="Raleway Medium"/>
            </a:endParaRPr>
          </a:p>
        </p:txBody>
      </p:sp>
      <p:sp>
        <p:nvSpPr>
          <p:cNvPr id="2286" name="Google Shape;2286;p97"/>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tr-TR" sz="3600" b="1">
                <a:solidFill>
                  <a:schemeClr val="lt1"/>
                </a:solidFill>
                <a:latin typeface="Barlow"/>
                <a:ea typeface="Barlow"/>
                <a:cs typeface="Barlow"/>
                <a:sym typeface="Barlow"/>
              </a:rPr>
              <a:t>4</a:t>
            </a:r>
            <a:endParaRPr sz="3600" b="1" i="0" u="none" strike="noStrike" cap="none">
              <a:solidFill>
                <a:schemeClr val="lt1"/>
              </a:solidFill>
              <a:latin typeface="Barlow"/>
              <a:ea typeface="Barlow"/>
              <a:cs typeface="Barlow"/>
              <a:sym typeface="Barlow"/>
            </a:endParaRPr>
          </a:p>
        </p:txBody>
      </p:sp>
      <p:grpSp>
        <p:nvGrpSpPr>
          <p:cNvPr id="2287" name="Google Shape;2287;p97"/>
          <p:cNvGrpSpPr/>
          <p:nvPr/>
        </p:nvGrpSpPr>
        <p:grpSpPr>
          <a:xfrm>
            <a:off x="5435079" y="912423"/>
            <a:ext cx="3239723" cy="3318665"/>
            <a:chOff x="2270525" y="117216"/>
            <a:chExt cx="4650765" cy="4762722"/>
          </a:xfrm>
        </p:grpSpPr>
        <p:sp>
          <p:nvSpPr>
            <p:cNvPr id="2288" name="Google Shape;2288;p97"/>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9" name="Google Shape;2289;p97"/>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0" name="Google Shape;2290;p97"/>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1" name="Google Shape;2291;p97"/>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2" name="Google Shape;2292;p97"/>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3" name="Google Shape;2293;p97"/>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4" name="Google Shape;2294;p97"/>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5" name="Google Shape;2295;p97"/>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6" name="Google Shape;2296;p97"/>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7" name="Google Shape;2297;p97"/>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8" name="Google Shape;2298;p97"/>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9" name="Google Shape;2299;p97"/>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0" name="Google Shape;2300;p97"/>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1" name="Google Shape;2301;p97"/>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2" name="Google Shape;2302;p97"/>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3" name="Google Shape;2303;p97"/>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4" name="Google Shape;2304;p97"/>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5" name="Google Shape;2305;p97"/>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6" name="Google Shape;2306;p97"/>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7" name="Google Shape;2307;p97"/>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8" name="Google Shape;2308;p97"/>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309" name="Google Shape;2309;p97"/>
            <p:cNvGrpSpPr/>
            <p:nvPr/>
          </p:nvGrpSpPr>
          <p:grpSpPr>
            <a:xfrm>
              <a:off x="4031993" y="117216"/>
              <a:ext cx="2889297" cy="3901793"/>
              <a:chOff x="5533368" y="1047716"/>
              <a:chExt cx="2889297" cy="3901793"/>
            </a:xfrm>
          </p:grpSpPr>
          <p:sp>
            <p:nvSpPr>
              <p:cNvPr id="2310" name="Google Shape;2310;p97"/>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1" name="Google Shape;2311;p97"/>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2" name="Google Shape;2312;p97"/>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3" name="Google Shape;2313;p97"/>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4" name="Google Shape;2314;p97"/>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5" name="Google Shape;2315;p97"/>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6" name="Google Shape;2316;p97"/>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7" name="Google Shape;2317;p97"/>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8" name="Google Shape;2318;p97"/>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9" name="Google Shape;2319;p97"/>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20" name="Google Shape;2320;p97"/>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21" name="Google Shape;2321;p97"/>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22" name="Google Shape;2322;p97"/>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23" name="Google Shape;2323;p97"/>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24" name="Google Shape;2324;p97"/>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25" name="Google Shape;2325;p97"/>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26" name="Google Shape;2326;p97"/>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27" name="Google Shape;2327;p97"/>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28" name="Google Shape;2328;p97"/>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29" name="Google Shape;2329;p97"/>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30" name="Google Shape;2330;p97"/>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31" name="Google Shape;2331;p97"/>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32" name="Google Shape;2332;p97"/>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33" name="Google Shape;2333;p97"/>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34" name="Google Shape;2334;p97"/>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35" name="Google Shape;2335;p97"/>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36" name="Google Shape;2336;p97"/>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37" name="Google Shape;2337;p97"/>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38" name="Google Shape;2338;p97"/>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39" name="Google Shape;2339;p97"/>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40" name="Google Shape;2340;p97"/>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41" name="Google Shape;2341;p97"/>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42" name="Google Shape;2342;p97"/>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43" name="Google Shape;2343;p97"/>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44" name="Google Shape;2344;p97"/>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45" name="Google Shape;2345;p97"/>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46" name="Google Shape;2346;p97"/>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47" name="Google Shape;2347;p97"/>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48" name="Google Shape;2348;p97"/>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49" name="Google Shape;2349;p97"/>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350" name="Google Shape;2350;p97"/>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51" name="Google Shape;2351;p97"/>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52" name="Google Shape;2352;p97"/>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53" name="Google Shape;2353;p97"/>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54" name="Google Shape;2354;p97"/>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55" name="Google Shape;2355;p97"/>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56" name="Google Shape;2356;p97"/>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57" name="Google Shape;2357;p97"/>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58" name="Google Shape;2358;p97"/>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59" name="Google Shape;2359;p97"/>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60" name="Google Shape;2360;p97"/>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61" name="Google Shape;2361;p97"/>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62" name="Google Shape;2362;p97"/>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63" name="Google Shape;2363;p97"/>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64" name="Google Shape;2364;p97"/>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65" name="Google Shape;2365;p97"/>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66" name="Google Shape;2366;p97"/>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67" name="Google Shape;2367;p97"/>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68" name="Google Shape;2368;p97"/>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69" name="Google Shape;2369;p97"/>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70" name="Google Shape;2370;p97"/>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71" name="Google Shape;2371;p97"/>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72" name="Google Shape;2372;p97"/>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73" name="Google Shape;2373;p97"/>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74" name="Google Shape;2374;p97"/>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75" name="Google Shape;2375;p97"/>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76" name="Google Shape;2376;p97"/>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77" name="Google Shape;2377;p97"/>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78" name="Google Shape;2378;p97"/>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379" name="Google Shape;2379;p97"/>
            <p:cNvGrpSpPr/>
            <p:nvPr/>
          </p:nvGrpSpPr>
          <p:grpSpPr>
            <a:xfrm flipH="1">
              <a:off x="2865276" y="3434799"/>
              <a:ext cx="598186" cy="1340314"/>
              <a:chOff x="4210728" y="4525714"/>
              <a:chExt cx="546438" cy="1224366"/>
            </a:xfrm>
          </p:grpSpPr>
          <p:sp>
            <p:nvSpPr>
              <p:cNvPr id="2380" name="Google Shape;2380;p97"/>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81" name="Google Shape;2381;p97"/>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82" name="Google Shape;2382;p97"/>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83" name="Google Shape;2383;p97"/>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84" name="Google Shape;2384;p97"/>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85" name="Google Shape;2385;p97"/>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86" name="Google Shape;2386;p97"/>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87" name="Google Shape;2387;p97"/>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88" name="Google Shape;2388;p97"/>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89" name="Google Shape;2389;p97"/>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90" name="Google Shape;2390;p97"/>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91" name="Google Shape;2391;p97"/>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92" name="Google Shape;2392;p97"/>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396"/>
        <p:cNvGrpSpPr/>
        <p:nvPr/>
      </p:nvGrpSpPr>
      <p:grpSpPr>
        <a:xfrm>
          <a:off x="0" y="0"/>
          <a:ext cx="0" cy="0"/>
          <a:chOff x="0" y="0"/>
          <a:chExt cx="0" cy="0"/>
        </a:xfrm>
      </p:grpSpPr>
      <p:sp>
        <p:nvSpPr>
          <p:cNvPr id="2397" name="Google Shape;2397;p9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77</a:t>
            </a:fld>
            <a:endParaRPr/>
          </a:p>
        </p:txBody>
      </p:sp>
      <p:sp>
        <p:nvSpPr>
          <p:cNvPr id="2398" name="Google Shape;2398;p98"/>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Practices of Kanban</a:t>
            </a:r>
            <a:endParaRPr sz="4000">
              <a:solidFill>
                <a:srgbClr val="741B47"/>
              </a:solidFill>
              <a:latin typeface="Raleway Medium"/>
              <a:ea typeface="Raleway Medium"/>
              <a:cs typeface="Raleway Medium"/>
              <a:sym typeface="Raleway Medium"/>
            </a:endParaRPr>
          </a:p>
        </p:txBody>
      </p:sp>
      <p:pic>
        <p:nvPicPr>
          <p:cNvPr id="2399" name="Google Shape;2399;p98"/>
          <p:cNvPicPr preferRelativeResize="0"/>
          <p:nvPr/>
        </p:nvPicPr>
        <p:blipFill rotWithShape="1">
          <a:blip r:embed="rId3">
            <a:alphaModFix/>
          </a:blip>
          <a:srcRect/>
          <a:stretch/>
        </p:blipFill>
        <p:spPr>
          <a:xfrm>
            <a:off x="1617907" y="942556"/>
            <a:ext cx="5908182" cy="3790605"/>
          </a:xfrm>
          <a:prstGeom prst="rect">
            <a:avLst/>
          </a:prstGeom>
          <a:noFill/>
          <a:ln>
            <a:noFill/>
          </a:ln>
        </p:spPr>
      </p:pic>
      <p:pic>
        <p:nvPicPr>
          <p:cNvPr id="2400" name="Google Shape;2400;p98"/>
          <p:cNvPicPr preferRelativeResize="0"/>
          <p:nvPr/>
        </p:nvPicPr>
        <p:blipFill>
          <a:blip r:embed="rId4">
            <a:alphaModFix/>
          </a:blip>
          <a:stretch>
            <a:fillRect/>
          </a:stretch>
        </p:blipFill>
        <p:spPr>
          <a:xfrm>
            <a:off x="137975" y="1024650"/>
            <a:ext cx="1313107" cy="1313107"/>
          </a:xfrm>
          <a:prstGeom prst="rect">
            <a:avLst/>
          </a:prstGeom>
          <a:noFill/>
          <a:ln>
            <a:noFill/>
          </a:ln>
        </p:spPr>
      </p:pic>
      <p:pic>
        <p:nvPicPr>
          <p:cNvPr id="2401" name="Google Shape;2401;p98"/>
          <p:cNvPicPr preferRelativeResize="0"/>
          <p:nvPr/>
        </p:nvPicPr>
        <p:blipFill>
          <a:blip r:embed="rId5">
            <a:alphaModFix/>
          </a:blip>
          <a:stretch>
            <a:fillRect/>
          </a:stretch>
        </p:blipFill>
        <p:spPr>
          <a:xfrm>
            <a:off x="137975" y="3006825"/>
            <a:ext cx="1313107" cy="1313107"/>
          </a:xfrm>
          <a:prstGeom prst="rect">
            <a:avLst/>
          </a:prstGeom>
          <a:noFill/>
          <a:ln>
            <a:noFill/>
          </a:ln>
        </p:spPr>
      </p:pic>
      <p:pic>
        <p:nvPicPr>
          <p:cNvPr id="2402" name="Google Shape;2402;p98"/>
          <p:cNvPicPr preferRelativeResize="0"/>
          <p:nvPr/>
        </p:nvPicPr>
        <p:blipFill>
          <a:blip r:embed="rId6">
            <a:alphaModFix/>
          </a:blip>
          <a:stretch>
            <a:fillRect/>
          </a:stretch>
        </p:blipFill>
        <p:spPr>
          <a:xfrm>
            <a:off x="7692925" y="1024638"/>
            <a:ext cx="1313107" cy="1313107"/>
          </a:xfrm>
          <a:prstGeom prst="rect">
            <a:avLst/>
          </a:prstGeom>
          <a:noFill/>
          <a:ln>
            <a:noFill/>
          </a:ln>
        </p:spPr>
      </p:pic>
      <p:pic>
        <p:nvPicPr>
          <p:cNvPr id="2403" name="Google Shape;2403;p98"/>
          <p:cNvPicPr preferRelativeResize="0"/>
          <p:nvPr/>
        </p:nvPicPr>
        <p:blipFill>
          <a:blip r:embed="rId7">
            <a:alphaModFix/>
          </a:blip>
          <a:stretch>
            <a:fillRect/>
          </a:stretch>
        </p:blipFill>
        <p:spPr>
          <a:xfrm>
            <a:off x="7692925" y="3006813"/>
            <a:ext cx="1313107" cy="1313107"/>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2407"/>
        <p:cNvGrpSpPr/>
        <p:nvPr/>
      </p:nvGrpSpPr>
      <p:grpSpPr>
        <a:xfrm>
          <a:off x="0" y="0"/>
          <a:ext cx="0" cy="0"/>
          <a:chOff x="0" y="0"/>
          <a:chExt cx="0" cy="0"/>
        </a:xfrm>
      </p:grpSpPr>
      <p:sp>
        <p:nvSpPr>
          <p:cNvPr id="2408" name="Google Shape;2408;p99"/>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99"/>
          <p:cNvSpPr txBox="1"/>
          <p:nvPr/>
        </p:nvSpPr>
        <p:spPr>
          <a:xfrm>
            <a:off x="956400" y="2211375"/>
            <a:ext cx="3129900" cy="77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6000">
                <a:solidFill>
                  <a:srgbClr val="FFFFFF"/>
                </a:solidFill>
                <a:latin typeface="Proxima Nova Semibold"/>
                <a:ea typeface="Proxima Nova Semibold"/>
                <a:cs typeface="Proxima Nova Semibold"/>
                <a:sym typeface="Proxima Nova Semibold"/>
              </a:rPr>
              <a:t>True</a:t>
            </a:r>
            <a:endParaRPr sz="6000">
              <a:solidFill>
                <a:srgbClr val="FFFFFF"/>
              </a:solidFill>
              <a:latin typeface="Proxima Nova Semibold"/>
              <a:ea typeface="Proxima Nova Semibold"/>
              <a:cs typeface="Proxima Nova Semibold"/>
              <a:sym typeface="Proxima Nova Semibold"/>
            </a:endParaRPr>
          </a:p>
        </p:txBody>
      </p:sp>
      <p:sp>
        <p:nvSpPr>
          <p:cNvPr id="2410" name="Google Shape;2410;p99"/>
          <p:cNvSpPr txBox="1"/>
          <p:nvPr/>
        </p:nvSpPr>
        <p:spPr>
          <a:xfrm>
            <a:off x="5113875" y="2235575"/>
            <a:ext cx="3129600" cy="77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6000">
                <a:solidFill>
                  <a:srgbClr val="FFFFFF"/>
                </a:solidFill>
                <a:latin typeface="Proxima Nova Semibold"/>
                <a:ea typeface="Proxima Nova Semibold"/>
                <a:cs typeface="Proxima Nova Semibold"/>
                <a:sym typeface="Proxima Nova Semibold"/>
              </a:rPr>
              <a:t>False</a:t>
            </a:r>
            <a:endParaRPr sz="6000">
              <a:solidFill>
                <a:srgbClr val="FFFFFF"/>
              </a:solidFill>
              <a:latin typeface="Proxima Nova Semibold"/>
              <a:ea typeface="Proxima Nova Semibold"/>
              <a:cs typeface="Proxima Nova Semibold"/>
              <a:sym typeface="Proxima Nova Semibold"/>
            </a:endParaRPr>
          </a:p>
        </p:txBody>
      </p:sp>
      <p:sp>
        <p:nvSpPr>
          <p:cNvPr id="2411" name="Google Shape;2411;p99"/>
          <p:cNvSpPr/>
          <p:nvPr/>
        </p:nvSpPr>
        <p:spPr>
          <a:xfrm>
            <a:off x="593100" y="3289875"/>
            <a:ext cx="7957800" cy="10809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99"/>
          <p:cNvSpPr txBox="1">
            <a:spLocks noGrp="1"/>
          </p:cNvSpPr>
          <p:nvPr>
            <p:ph type="title"/>
          </p:nvPr>
        </p:nvSpPr>
        <p:spPr>
          <a:xfrm>
            <a:off x="821550" y="3559950"/>
            <a:ext cx="7422000" cy="620400"/>
          </a:xfrm>
          <a:prstGeom prst="rect">
            <a:avLst/>
          </a:prstGeom>
        </p:spPr>
        <p:txBody>
          <a:bodyPr spcFirstLastPara="1" wrap="square" lIns="0" tIns="0" rIns="0" bIns="0" anchor="ctr" anchorCtr="0">
            <a:noAutofit/>
          </a:bodyPr>
          <a:lstStyle/>
          <a:p>
            <a:pPr marL="0" lvl="0" indent="0" algn="ctr" rtl="0">
              <a:spcBef>
                <a:spcPts val="0"/>
              </a:spcBef>
              <a:spcAft>
                <a:spcPts val="0"/>
              </a:spcAft>
              <a:buClr>
                <a:schemeClr val="dk1"/>
              </a:buClr>
              <a:buSzPts val="1100"/>
              <a:buFont typeface="Arial"/>
              <a:buNone/>
            </a:pPr>
            <a:r>
              <a:rPr lang="tr-TR" sz="3200">
                <a:solidFill>
                  <a:srgbClr val="0A3534"/>
                </a:solidFill>
                <a:latin typeface="Proxima Nova Semibold"/>
                <a:ea typeface="Proxima Nova Semibold"/>
                <a:cs typeface="Proxima Nova Semibold"/>
                <a:sym typeface="Proxima Nova Semibold"/>
              </a:rPr>
              <a:t>Kanban has 4 principles and </a:t>
            </a:r>
            <a:endParaRPr sz="3200">
              <a:solidFill>
                <a:srgbClr val="0A3534"/>
              </a:solidFill>
              <a:latin typeface="Proxima Nova Semibold"/>
              <a:ea typeface="Proxima Nova Semibold"/>
              <a:cs typeface="Proxima Nova Semibold"/>
              <a:sym typeface="Proxima Nova Semibold"/>
            </a:endParaRPr>
          </a:p>
          <a:p>
            <a:pPr marL="0" lvl="0" indent="0" algn="ctr" rtl="0">
              <a:spcBef>
                <a:spcPts val="0"/>
              </a:spcBef>
              <a:spcAft>
                <a:spcPts val="0"/>
              </a:spcAft>
              <a:buClr>
                <a:schemeClr val="dk1"/>
              </a:buClr>
              <a:buSzPts val="1100"/>
              <a:buFont typeface="Arial"/>
              <a:buNone/>
            </a:pPr>
            <a:r>
              <a:rPr lang="tr-TR" sz="3200">
                <a:solidFill>
                  <a:srgbClr val="0A3534"/>
                </a:solidFill>
                <a:latin typeface="Proxima Nova Semibold"/>
                <a:ea typeface="Proxima Nova Semibold"/>
                <a:cs typeface="Proxima Nova Semibold"/>
                <a:sym typeface="Proxima Nova Semibold"/>
              </a:rPr>
              <a:t>6 core practices.</a:t>
            </a:r>
            <a:endParaRPr sz="3200">
              <a:solidFill>
                <a:srgbClr val="0A3534"/>
              </a:solidFill>
              <a:latin typeface="Proxima Nova Semibold"/>
              <a:ea typeface="Proxima Nova Semibold"/>
              <a:cs typeface="Proxima Nova Semibold"/>
              <a:sym typeface="Proxima Nova Semibold"/>
            </a:endParaRPr>
          </a:p>
        </p:txBody>
      </p:sp>
      <p:pic>
        <p:nvPicPr>
          <p:cNvPr id="2413" name="Google Shape;2413;p99"/>
          <p:cNvPicPr preferRelativeResize="0"/>
          <p:nvPr/>
        </p:nvPicPr>
        <p:blipFill>
          <a:blip r:embed="rId3">
            <a:alphaModFix/>
          </a:blip>
          <a:stretch>
            <a:fillRect/>
          </a:stretch>
        </p:blipFill>
        <p:spPr>
          <a:xfrm>
            <a:off x="2117925" y="399000"/>
            <a:ext cx="5027750" cy="2832524"/>
          </a:xfrm>
          <a:prstGeom prst="rect">
            <a:avLst/>
          </a:prstGeom>
          <a:noFill/>
          <a:ln>
            <a:noFill/>
          </a:ln>
        </p:spPr>
      </p:pic>
      <p:pic>
        <p:nvPicPr>
          <p:cNvPr id="2414" name="Google Shape;2414;p99">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2415" name="Google Shape;2415;p99">
            <a:hlinkClick r:id="rId6"/>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419"/>
        <p:cNvGrpSpPr/>
        <p:nvPr/>
      </p:nvGrpSpPr>
      <p:grpSpPr>
        <a:xfrm>
          <a:off x="0" y="0"/>
          <a:ext cx="0" cy="0"/>
          <a:chOff x="0" y="0"/>
          <a:chExt cx="0" cy="0"/>
        </a:xfrm>
      </p:grpSpPr>
      <p:sp>
        <p:nvSpPr>
          <p:cNvPr id="2420" name="Google Shape;2420;p10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79</a:t>
            </a:fld>
            <a:endParaRPr/>
          </a:p>
        </p:txBody>
      </p:sp>
      <p:sp>
        <p:nvSpPr>
          <p:cNvPr id="2421" name="Google Shape;2421;p100"/>
          <p:cNvSpPr txBox="1"/>
          <p:nvPr/>
        </p:nvSpPr>
        <p:spPr>
          <a:xfrm>
            <a:off x="431798" y="173800"/>
            <a:ext cx="79086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highlight>
                  <a:srgbClr val="FFFFFF"/>
                </a:highlight>
              </a:rPr>
              <a:t>Visualizing the Workflow</a:t>
            </a:r>
            <a:endParaRPr sz="4000">
              <a:solidFill>
                <a:srgbClr val="741B47"/>
              </a:solidFill>
              <a:highlight>
                <a:srgbClr val="FFFFFF"/>
              </a:highlight>
            </a:endParaRPr>
          </a:p>
          <a:p>
            <a:pPr marL="0" marR="0" lvl="0" indent="0" algn="l" rtl="0">
              <a:lnSpc>
                <a:spcPct val="80000"/>
              </a:lnSpc>
              <a:spcBef>
                <a:spcPts val="0"/>
              </a:spcBef>
              <a:spcAft>
                <a:spcPts val="0"/>
              </a:spcAft>
              <a:buClr>
                <a:schemeClr val="accent2"/>
              </a:buClr>
              <a:buSzPts val="4800"/>
              <a:buFont typeface="Raleway SemiBold"/>
              <a:buNone/>
            </a:pPr>
            <a:endParaRPr sz="4000">
              <a:solidFill>
                <a:srgbClr val="741B47"/>
              </a:solidFill>
              <a:latin typeface="Raleway Medium"/>
              <a:ea typeface="Raleway Medium"/>
              <a:cs typeface="Raleway Medium"/>
              <a:sym typeface="Raleway Medium"/>
            </a:endParaRPr>
          </a:p>
        </p:txBody>
      </p:sp>
      <p:sp>
        <p:nvSpPr>
          <p:cNvPr id="2422" name="Google Shape;2422;p100"/>
          <p:cNvSpPr txBox="1"/>
          <p:nvPr/>
        </p:nvSpPr>
        <p:spPr>
          <a:xfrm>
            <a:off x="426750" y="3331000"/>
            <a:ext cx="8290500" cy="1485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2"/>
              </a:buClr>
              <a:buSzPts val="1800"/>
              <a:buChar char="●"/>
            </a:pPr>
            <a:r>
              <a:rPr lang="tr-TR" sz="1800">
                <a:solidFill>
                  <a:schemeClr val="accent2"/>
                </a:solidFill>
                <a:highlight>
                  <a:srgbClr val="FFFFFF"/>
                </a:highlight>
              </a:rPr>
              <a:t>Visualization is the first step to start with Kanban</a:t>
            </a:r>
            <a:endParaRPr sz="1800">
              <a:solidFill>
                <a:schemeClr val="accent2"/>
              </a:solidFill>
              <a:highlight>
                <a:srgbClr val="FFFFFF"/>
              </a:highlight>
            </a:endParaRPr>
          </a:p>
          <a:p>
            <a:pPr marL="457200" lvl="0" indent="0" algn="l" rtl="0">
              <a:lnSpc>
                <a:spcPct val="115000"/>
              </a:lnSpc>
              <a:spcBef>
                <a:spcPts val="1200"/>
              </a:spcBef>
              <a:spcAft>
                <a:spcPts val="0"/>
              </a:spcAft>
              <a:buNone/>
            </a:pPr>
            <a:endParaRPr sz="100">
              <a:solidFill>
                <a:schemeClr val="accent2"/>
              </a:solidFill>
              <a:highlight>
                <a:srgbClr val="FFFFFF"/>
              </a:highlight>
            </a:endParaRPr>
          </a:p>
          <a:p>
            <a:pPr marL="457200" lvl="0" indent="-342900" algn="l" rtl="0">
              <a:lnSpc>
                <a:spcPct val="115000"/>
              </a:lnSpc>
              <a:spcBef>
                <a:spcPts val="1200"/>
              </a:spcBef>
              <a:spcAft>
                <a:spcPts val="0"/>
              </a:spcAft>
              <a:buClr>
                <a:schemeClr val="accent2"/>
              </a:buClr>
              <a:buSzPts val="1800"/>
              <a:buChar char="●"/>
            </a:pPr>
            <a:r>
              <a:rPr lang="tr-TR" sz="1800">
                <a:solidFill>
                  <a:schemeClr val="accent2"/>
                </a:solidFill>
                <a:highlight>
                  <a:srgbClr val="FFFFFF"/>
                </a:highlight>
              </a:rPr>
              <a:t>When you visualize the process, it can be seen what you and your team are currently doing</a:t>
            </a:r>
            <a:endParaRPr sz="1800">
              <a:solidFill>
                <a:schemeClr val="accent2"/>
              </a:solidFill>
              <a:highlight>
                <a:srgbClr val="FFFFFF"/>
              </a:highlight>
            </a:endParaRPr>
          </a:p>
        </p:txBody>
      </p:sp>
      <p:sp>
        <p:nvSpPr>
          <p:cNvPr id="2423" name="Google Shape;2423;p100"/>
          <p:cNvSpPr txBox="1"/>
          <p:nvPr/>
        </p:nvSpPr>
        <p:spPr>
          <a:xfrm>
            <a:off x="6775400" y="1301050"/>
            <a:ext cx="1947000" cy="9384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chemeClr val="accent2"/>
              </a:buClr>
              <a:buSzPts val="2400"/>
              <a:buChar char="●"/>
            </a:pPr>
            <a:r>
              <a:rPr lang="tr-TR" sz="2400" b="1">
                <a:solidFill>
                  <a:schemeClr val="accent2"/>
                </a:solidFill>
                <a:highlight>
                  <a:srgbClr val="FFFFFF"/>
                </a:highlight>
              </a:rPr>
              <a:t>First Practice</a:t>
            </a:r>
            <a:endParaRPr sz="2400" b="1">
              <a:solidFill>
                <a:schemeClr val="accent2"/>
              </a:solidFill>
              <a:highlight>
                <a:srgbClr val="FFFFFF"/>
              </a:highlight>
            </a:endParaRPr>
          </a:p>
        </p:txBody>
      </p:sp>
      <p:pic>
        <p:nvPicPr>
          <p:cNvPr id="2424" name="Google Shape;2424;p100"/>
          <p:cNvPicPr preferRelativeResize="0"/>
          <p:nvPr/>
        </p:nvPicPr>
        <p:blipFill>
          <a:blip r:embed="rId3">
            <a:alphaModFix/>
          </a:blip>
          <a:stretch>
            <a:fillRect/>
          </a:stretch>
        </p:blipFill>
        <p:spPr>
          <a:xfrm>
            <a:off x="627250" y="991625"/>
            <a:ext cx="1947000" cy="1947000"/>
          </a:xfrm>
          <a:prstGeom prst="rect">
            <a:avLst/>
          </a:prstGeom>
          <a:noFill/>
          <a:ln>
            <a:noFill/>
          </a:ln>
        </p:spPr>
      </p:pic>
      <p:grpSp>
        <p:nvGrpSpPr>
          <p:cNvPr id="2425" name="Google Shape;2425;p100"/>
          <p:cNvGrpSpPr/>
          <p:nvPr/>
        </p:nvGrpSpPr>
        <p:grpSpPr>
          <a:xfrm>
            <a:off x="2820777" y="1035937"/>
            <a:ext cx="3066829" cy="1771468"/>
            <a:chOff x="1036002" y="931525"/>
            <a:chExt cx="5629275" cy="3705225"/>
          </a:xfrm>
        </p:grpSpPr>
        <p:pic>
          <p:nvPicPr>
            <p:cNvPr id="2426" name="Google Shape;2426;p100"/>
            <p:cNvPicPr preferRelativeResize="0"/>
            <p:nvPr/>
          </p:nvPicPr>
          <p:blipFill rotWithShape="1">
            <a:blip r:embed="rId4">
              <a:alphaModFix/>
            </a:blip>
            <a:srcRect/>
            <a:stretch/>
          </p:blipFill>
          <p:spPr>
            <a:xfrm>
              <a:off x="1036002" y="931525"/>
              <a:ext cx="5629275" cy="3705225"/>
            </a:xfrm>
            <a:prstGeom prst="rect">
              <a:avLst/>
            </a:prstGeom>
            <a:noFill/>
            <a:ln>
              <a:noFill/>
            </a:ln>
          </p:spPr>
        </p:pic>
        <p:pic>
          <p:nvPicPr>
            <p:cNvPr id="2427" name="Google Shape;2427;p100"/>
            <p:cNvPicPr preferRelativeResize="0"/>
            <p:nvPr/>
          </p:nvPicPr>
          <p:blipFill rotWithShape="1">
            <a:blip r:embed="rId4">
              <a:alphaModFix/>
            </a:blip>
            <a:srcRect l="70215" t="86717" r="25994" b="8072"/>
            <a:stretch/>
          </p:blipFill>
          <p:spPr>
            <a:xfrm>
              <a:off x="4033519" y="4443709"/>
              <a:ext cx="213361" cy="193041"/>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659"/>
        <p:cNvGrpSpPr/>
        <p:nvPr/>
      </p:nvGrpSpPr>
      <p:grpSpPr>
        <a:xfrm>
          <a:off x="0" y="0"/>
          <a:ext cx="0" cy="0"/>
          <a:chOff x="0" y="0"/>
          <a:chExt cx="0" cy="0"/>
        </a:xfrm>
      </p:grpSpPr>
      <p:sp>
        <p:nvSpPr>
          <p:cNvPr id="660" name="Google Shape;660;p32"/>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2"/>
          <p:cNvSpPr txBox="1"/>
          <p:nvPr/>
        </p:nvSpPr>
        <p:spPr>
          <a:xfrm>
            <a:off x="956400" y="2211375"/>
            <a:ext cx="3129900" cy="77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6000">
                <a:solidFill>
                  <a:srgbClr val="FFFFFF"/>
                </a:solidFill>
                <a:latin typeface="Proxima Nova Semibold"/>
                <a:ea typeface="Proxima Nova Semibold"/>
                <a:cs typeface="Proxima Nova Semibold"/>
                <a:sym typeface="Proxima Nova Semibold"/>
              </a:rPr>
              <a:t>True</a:t>
            </a:r>
            <a:endParaRPr sz="6000">
              <a:solidFill>
                <a:srgbClr val="FFFFFF"/>
              </a:solidFill>
              <a:latin typeface="Proxima Nova Semibold"/>
              <a:ea typeface="Proxima Nova Semibold"/>
              <a:cs typeface="Proxima Nova Semibold"/>
              <a:sym typeface="Proxima Nova Semibold"/>
            </a:endParaRPr>
          </a:p>
        </p:txBody>
      </p:sp>
      <p:sp>
        <p:nvSpPr>
          <p:cNvPr id="662" name="Google Shape;662;p32"/>
          <p:cNvSpPr txBox="1"/>
          <p:nvPr/>
        </p:nvSpPr>
        <p:spPr>
          <a:xfrm>
            <a:off x="5113875" y="2235575"/>
            <a:ext cx="3129600" cy="77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6000">
                <a:solidFill>
                  <a:srgbClr val="FFFFFF"/>
                </a:solidFill>
                <a:latin typeface="Proxima Nova Semibold"/>
                <a:ea typeface="Proxima Nova Semibold"/>
                <a:cs typeface="Proxima Nova Semibold"/>
                <a:sym typeface="Proxima Nova Semibold"/>
              </a:rPr>
              <a:t>False</a:t>
            </a:r>
            <a:endParaRPr sz="6000">
              <a:solidFill>
                <a:srgbClr val="FFFFFF"/>
              </a:solidFill>
              <a:latin typeface="Proxima Nova Semibold"/>
              <a:ea typeface="Proxima Nova Semibold"/>
              <a:cs typeface="Proxima Nova Semibold"/>
              <a:sym typeface="Proxima Nova Semibold"/>
            </a:endParaRPr>
          </a:p>
        </p:txBody>
      </p:sp>
      <p:sp>
        <p:nvSpPr>
          <p:cNvPr id="663" name="Google Shape;663;p32"/>
          <p:cNvSpPr/>
          <p:nvPr/>
        </p:nvSpPr>
        <p:spPr>
          <a:xfrm>
            <a:off x="593100" y="3289875"/>
            <a:ext cx="7957800" cy="10809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2"/>
          <p:cNvSpPr txBox="1">
            <a:spLocks noGrp="1"/>
          </p:cNvSpPr>
          <p:nvPr>
            <p:ph type="title"/>
          </p:nvPr>
        </p:nvSpPr>
        <p:spPr>
          <a:xfrm>
            <a:off x="821550" y="3559950"/>
            <a:ext cx="7422000" cy="62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tr-TR" sz="3200" dirty="0" err="1">
                <a:solidFill>
                  <a:srgbClr val="0A3534"/>
                </a:solidFill>
                <a:latin typeface="Proxima Nova Semibold"/>
                <a:ea typeface="Proxima Nova Semibold"/>
                <a:cs typeface="Proxima Nova Semibold"/>
                <a:sym typeface="Proxima Nova Semibold"/>
              </a:rPr>
              <a:t>Scrum</a:t>
            </a:r>
            <a:r>
              <a:rPr lang="tr-TR" sz="3200" dirty="0">
                <a:solidFill>
                  <a:srgbClr val="0A3534"/>
                </a:solidFill>
                <a:latin typeface="Proxima Nova Semibold"/>
                <a:ea typeface="Proxima Nova Semibold"/>
                <a:cs typeface="Proxima Nova Semibold"/>
                <a:sym typeface="Proxima Nova Semibold"/>
              </a:rPr>
              <a:t> </a:t>
            </a:r>
            <a:r>
              <a:rPr lang="tr-TR" sz="3200" dirty="0" err="1">
                <a:solidFill>
                  <a:srgbClr val="0A3534"/>
                </a:solidFill>
                <a:latin typeface="Proxima Nova Semibold"/>
                <a:ea typeface="Proxima Nova Semibold"/>
                <a:cs typeface="Proxima Nova Semibold"/>
                <a:sym typeface="Proxima Nova Semibold"/>
              </a:rPr>
              <a:t>projects</a:t>
            </a:r>
            <a:r>
              <a:rPr lang="tr-TR" sz="3200" dirty="0">
                <a:solidFill>
                  <a:srgbClr val="0A3534"/>
                </a:solidFill>
                <a:latin typeface="Proxima Nova Semibold"/>
                <a:ea typeface="Proxima Nova Semibold"/>
                <a:cs typeface="Proxima Nova Semibold"/>
                <a:sym typeface="Proxima Nova Semibold"/>
              </a:rPr>
              <a:t> </a:t>
            </a:r>
            <a:r>
              <a:rPr lang="tr-TR" sz="3200" dirty="0" err="1">
                <a:solidFill>
                  <a:srgbClr val="0A3534"/>
                </a:solidFill>
                <a:latin typeface="Proxima Nova Semibold"/>
                <a:ea typeface="Proxima Nova Semibold"/>
                <a:cs typeface="Proxima Nova Semibold"/>
                <a:sym typeface="Proxima Nova Semibold"/>
              </a:rPr>
              <a:t>are</a:t>
            </a:r>
            <a:r>
              <a:rPr lang="tr-TR" sz="3200" dirty="0">
                <a:solidFill>
                  <a:srgbClr val="0A3534"/>
                </a:solidFill>
                <a:latin typeface="Proxima Nova Semibold"/>
                <a:ea typeface="Proxima Nova Semibold"/>
                <a:cs typeface="Proxima Nova Semibold"/>
                <a:sym typeface="Proxima Nova Semibold"/>
              </a:rPr>
              <a:t> </a:t>
            </a:r>
            <a:r>
              <a:rPr lang="tr-TR" sz="3200" dirty="0" err="1">
                <a:solidFill>
                  <a:srgbClr val="0A3534"/>
                </a:solidFill>
                <a:latin typeface="Proxima Nova Semibold"/>
                <a:ea typeface="Proxima Nova Semibold"/>
                <a:cs typeface="Proxima Nova Semibold"/>
                <a:sym typeface="Proxima Nova Semibold"/>
              </a:rPr>
              <a:t>divided</a:t>
            </a:r>
            <a:r>
              <a:rPr lang="tr-TR" sz="3200" dirty="0">
                <a:solidFill>
                  <a:srgbClr val="0A3534"/>
                </a:solidFill>
                <a:latin typeface="Proxima Nova Semibold"/>
                <a:ea typeface="Proxima Nova Semibold"/>
                <a:cs typeface="Proxima Nova Semibold"/>
                <a:sym typeface="Proxima Nova Semibold"/>
              </a:rPr>
              <a:t> </a:t>
            </a:r>
            <a:r>
              <a:rPr lang="tr-TR" sz="3200" dirty="0" err="1">
                <a:solidFill>
                  <a:srgbClr val="0A3534"/>
                </a:solidFill>
                <a:latin typeface="Proxima Nova Semibold"/>
                <a:ea typeface="Proxima Nova Semibold"/>
                <a:cs typeface="Proxima Nova Semibold"/>
                <a:sym typeface="Proxima Nova Semibold"/>
              </a:rPr>
              <a:t>into</a:t>
            </a:r>
            <a:r>
              <a:rPr lang="tr-TR" sz="3200" dirty="0">
                <a:solidFill>
                  <a:srgbClr val="0A3534"/>
                </a:solidFill>
                <a:latin typeface="Proxima Nova Semibold"/>
                <a:ea typeface="Proxima Nova Semibold"/>
                <a:cs typeface="Proxima Nova Semibold"/>
                <a:sym typeface="Proxima Nova Semibold"/>
              </a:rPr>
              <a:t>:</a:t>
            </a:r>
            <a:endParaRPr sz="3200" dirty="0">
              <a:solidFill>
                <a:srgbClr val="0A3534"/>
              </a:solidFill>
              <a:latin typeface="Proxima Nova Semibold"/>
              <a:ea typeface="Proxima Nova Semibold"/>
              <a:cs typeface="Proxima Nova Semibold"/>
              <a:sym typeface="Proxima Nova Semibold"/>
            </a:endParaRPr>
          </a:p>
        </p:txBody>
      </p:sp>
      <p:pic>
        <p:nvPicPr>
          <p:cNvPr id="665" name="Google Shape;665;p32"/>
          <p:cNvPicPr preferRelativeResize="0"/>
          <p:nvPr/>
        </p:nvPicPr>
        <p:blipFill>
          <a:blip r:embed="rId3">
            <a:alphaModFix/>
          </a:blip>
          <a:stretch>
            <a:fillRect/>
          </a:stretch>
        </p:blipFill>
        <p:spPr>
          <a:xfrm>
            <a:off x="1184600" y="488248"/>
            <a:ext cx="6774799" cy="2659650"/>
          </a:xfrm>
          <a:prstGeom prst="rect">
            <a:avLst/>
          </a:prstGeom>
          <a:noFill/>
          <a:ln>
            <a:noFill/>
          </a:ln>
        </p:spPr>
      </p:pic>
      <p:pic>
        <p:nvPicPr>
          <p:cNvPr id="666" name="Google Shape;666;p32">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667" name="Google Shape;667;p32">
            <a:hlinkClick r:id="rId6"/>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431"/>
        <p:cNvGrpSpPr/>
        <p:nvPr/>
      </p:nvGrpSpPr>
      <p:grpSpPr>
        <a:xfrm>
          <a:off x="0" y="0"/>
          <a:ext cx="0" cy="0"/>
          <a:chOff x="0" y="0"/>
          <a:chExt cx="0" cy="0"/>
        </a:xfrm>
      </p:grpSpPr>
      <p:sp>
        <p:nvSpPr>
          <p:cNvPr id="2432" name="Google Shape;2432;p10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80</a:t>
            </a:fld>
            <a:endParaRPr/>
          </a:p>
        </p:txBody>
      </p:sp>
      <p:sp>
        <p:nvSpPr>
          <p:cNvPr id="2433" name="Google Shape;2433;p101"/>
          <p:cNvSpPr txBox="1"/>
          <p:nvPr/>
        </p:nvSpPr>
        <p:spPr>
          <a:xfrm>
            <a:off x="431798" y="173800"/>
            <a:ext cx="79086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highlight>
                  <a:srgbClr val="FFFFFF"/>
                </a:highlight>
                <a:uFill>
                  <a:noFill/>
                </a:uFill>
                <a:hlinkClick r:id="rId3">
                  <a:extLst>
                    <a:ext uri="{A12FA001-AC4F-418D-AE19-62706E023703}">
                      <ahyp:hlinkClr xmlns:ahyp="http://schemas.microsoft.com/office/drawing/2018/hyperlinkcolor" val="tx"/>
                    </a:ext>
                  </a:extLst>
                </a:hlinkClick>
              </a:rPr>
              <a:t>Limit Work in Progress (WIP)</a:t>
            </a:r>
            <a:endParaRPr sz="4000" b="0" i="0" u="none" strike="noStrike" cap="none">
              <a:solidFill>
                <a:srgbClr val="741B47"/>
              </a:solidFill>
              <a:latin typeface="Raleway Medium"/>
              <a:ea typeface="Raleway Medium"/>
              <a:cs typeface="Raleway Medium"/>
              <a:sym typeface="Raleway Medium"/>
            </a:endParaRPr>
          </a:p>
        </p:txBody>
      </p:sp>
      <p:pic>
        <p:nvPicPr>
          <p:cNvPr id="2434" name="Google Shape;2434;p101"/>
          <p:cNvPicPr preferRelativeResize="0"/>
          <p:nvPr/>
        </p:nvPicPr>
        <p:blipFill>
          <a:blip r:embed="rId4">
            <a:alphaModFix/>
          </a:blip>
          <a:stretch>
            <a:fillRect/>
          </a:stretch>
        </p:blipFill>
        <p:spPr>
          <a:xfrm>
            <a:off x="1075200" y="766876"/>
            <a:ext cx="6850699" cy="2998825"/>
          </a:xfrm>
          <a:prstGeom prst="rect">
            <a:avLst/>
          </a:prstGeom>
          <a:noFill/>
          <a:ln>
            <a:noFill/>
          </a:ln>
        </p:spPr>
      </p:pic>
      <p:sp>
        <p:nvSpPr>
          <p:cNvPr id="2435" name="Google Shape;2435;p101"/>
          <p:cNvSpPr txBox="1"/>
          <p:nvPr/>
        </p:nvSpPr>
        <p:spPr>
          <a:xfrm>
            <a:off x="321475" y="3906200"/>
            <a:ext cx="8313300" cy="9192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accent2"/>
              </a:buClr>
              <a:buSzPts val="1800"/>
              <a:buChar char="●"/>
            </a:pPr>
            <a:r>
              <a:rPr lang="tr-TR" sz="1800">
                <a:solidFill>
                  <a:schemeClr val="accent2"/>
                </a:solidFill>
                <a:highlight>
                  <a:srgbClr val="FFFFFF"/>
                </a:highlight>
              </a:rPr>
              <a:t>When you assign a limit to each column, your team doesn't work more than they can handle</a:t>
            </a:r>
            <a:endParaRPr sz="1800">
              <a:solidFill>
                <a:schemeClr val="accent2"/>
              </a:solidFill>
            </a:endParaRPr>
          </a:p>
        </p:txBody>
      </p:sp>
      <p:sp>
        <p:nvSpPr>
          <p:cNvPr id="2436" name="Google Shape;2436;p101"/>
          <p:cNvSpPr txBox="1"/>
          <p:nvPr/>
        </p:nvSpPr>
        <p:spPr>
          <a:xfrm>
            <a:off x="6775400" y="1986850"/>
            <a:ext cx="1947000" cy="9384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chemeClr val="accent2"/>
              </a:buClr>
              <a:buSzPts val="2400"/>
              <a:buChar char="●"/>
            </a:pPr>
            <a:r>
              <a:rPr lang="tr-TR" sz="2400" b="1">
                <a:solidFill>
                  <a:schemeClr val="accent2"/>
                </a:solidFill>
                <a:highlight>
                  <a:srgbClr val="FFFFFF"/>
                </a:highlight>
              </a:rPr>
              <a:t>Second Practice</a:t>
            </a:r>
            <a:endParaRPr sz="2400" b="1">
              <a:solidFill>
                <a:schemeClr val="accent2"/>
              </a:solidFill>
              <a:highlight>
                <a:srgbClr val="FFFFFF"/>
              </a:highlight>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440"/>
        <p:cNvGrpSpPr/>
        <p:nvPr/>
      </p:nvGrpSpPr>
      <p:grpSpPr>
        <a:xfrm>
          <a:off x="0" y="0"/>
          <a:ext cx="0" cy="0"/>
          <a:chOff x="0" y="0"/>
          <a:chExt cx="0" cy="0"/>
        </a:xfrm>
      </p:grpSpPr>
      <p:sp>
        <p:nvSpPr>
          <p:cNvPr id="2441" name="Google Shape;2441;p10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81</a:t>
            </a:fld>
            <a:endParaRPr/>
          </a:p>
        </p:txBody>
      </p:sp>
      <p:sp>
        <p:nvSpPr>
          <p:cNvPr id="2442" name="Google Shape;2442;p102"/>
          <p:cNvSpPr txBox="1"/>
          <p:nvPr/>
        </p:nvSpPr>
        <p:spPr>
          <a:xfrm>
            <a:off x="431798" y="173800"/>
            <a:ext cx="79086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highlight>
                  <a:srgbClr val="FFFFFF"/>
                </a:highlight>
                <a:uFill>
                  <a:noFill/>
                </a:uFill>
                <a:hlinkClick r:id="rId3">
                  <a:extLst>
                    <a:ext uri="{A12FA001-AC4F-418D-AE19-62706E023703}">
                      <ahyp:hlinkClr xmlns:ahyp="http://schemas.microsoft.com/office/drawing/2018/hyperlinkcolor" val="tx"/>
                    </a:ext>
                  </a:extLst>
                </a:hlinkClick>
              </a:rPr>
              <a:t>Managing Flow</a:t>
            </a:r>
            <a:endParaRPr sz="4000" b="0" i="0" u="none" strike="noStrike" cap="none">
              <a:solidFill>
                <a:srgbClr val="741B47"/>
              </a:solidFill>
              <a:latin typeface="Raleway Medium"/>
              <a:ea typeface="Raleway Medium"/>
              <a:cs typeface="Raleway Medium"/>
              <a:sym typeface="Raleway Medium"/>
            </a:endParaRPr>
          </a:p>
        </p:txBody>
      </p:sp>
      <p:sp>
        <p:nvSpPr>
          <p:cNvPr id="2443" name="Google Shape;2443;p102"/>
          <p:cNvSpPr txBox="1"/>
          <p:nvPr/>
        </p:nvSpPr>
        <p:spPr>
          <a:xfrm>
            <a:off x="4071950" y="2062475"/>
            <a:ext cx="4959000" cy="22026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chemeClr val="accent2"/>
              </a:buClr>
              <a:buSzPts val="2000"/>
              <a:buChar char="●"/>
            </a:pPr>
            <a:r>
              <a:rPr lang="tr-TR" sz="2000">
                <a:solidFill>
                  <a:schemeClr val="accent2"/>
                </a:solidFill>
                <a:highlight>
                  <a:srgbClr val="FFFFFF"/>
                </a:highlight>
              </a:rPr>
              <a:t>As you manage the flow and improve it, your team's pace becomes more predictable</a:t>
            </a:r>
            <a:endParaRPr sz="2000">
              <a:solidFill>
                <a:schemeClr val="accent2"/>
              </a:solidFill>
              <a:highlight>
                <a:srgbClr val="FFFFFF"/>
              </a:highlight>
            </a:endParaRPr>
          </a:p>
          <a:p>
            <a:pPr marL="457200" lvl="0" indent="0" algn="l" rtl="0">
              <a:spcBef>
                <a:spcPts val="0"/>
              </a:spcBef>
              <a:spcAft>
                <a:spcPts val="0"/>
              </a:spcAft>
              <a:buNone/>
            </a:pPr>
            <a:endParaRPr sz="2000">
              <a:solidFill>
                <a:schemeClr val="accent2"/>
              </a:solidFill>
              <a:highlight>
                <a:srgbClr val="FFFFFF"/>
              </a:highlight>
            </a:endParaRPr>
          </a:p>
          <a:p>
            <a:pPr marL="457200" lvl="0" indent="-355600" algn="l" rtl="0">
              <a:spcBef>
                <a:spcPts val="0"/>
              </a:spcBef>
              <a:spcAft>
                <a:spcPts val="0"/>
              </a:spcAft>
              <a:buClr>
                <a:schemeClr val="accent2"/>
              </a:buClr>
              <a:buSzPts val="2000"/>
              <a:buChar char="●"/>
            </a:pPr>
            <a:r>
              <a:rPr lang="tr-TR" sz="2000">
                <a:solidFill>
                  <a:schemeClr val="accent2"/>
                </a:solidFill>
                <a:highlight>
                  <a:srgbClr val="FFFFFF"/>
                </a:highlight>
              </a:rPr>
              <a:t>This makes it easy for you to make commitments to your customers</a:t>
            </a:r>
            <a:endParaRPr sz="2000">
              <a:solidFill>
                <a:schemeClr val="accent2"/>
              </a:solidFill>
            </a:endParaRPr>
          </a:p>
        </p:txBody>
      </p:sp>
      <p:sp>
        <p:nvSpPr>
          <p:cNvPr id="2444" name="Google Shape;2444;p102"/>
          <p:cNvSpPr txBox="1"/>
          <p:nvPr/>
        </p:nvSpPr>
        <p:spPr>
          <a:xfrm>
            <a:off x="5811000" y="550950"/>
            <a:ext cx="1947000" cy="9384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chemeClr val="accent2"/>
              </a:buClr>
              <a:buSzPts val="2400"/>
              <a:buChar char="●"/>
            </a:pPr>
            <a:r>
              <a:rPr lang="tr-TR" sz="2400" b="1">
                <a:solidFill>
                  <a:schemeClr val="accent2"/>
                </a:solidFill>
                <a:highlight>
                  <a:srgbClr val="FFFFFF"/>
                </a:highlight>
              </a:rPr>
              <a:t>Third Practice</a:t>
            </a:r>
            <a:endParaRPr sz="2400" b="1">
              <a:solidFill>
                <a:schemeClr val="accent2"/>
              </a:solidFill>
              <a:highlight>
                <a:srgbClr val="FFFFFF"/>
              </a:highlight>
            </a:endParaRPr>
          </a:p>
        </p:txBody>
      </p:sp>
      <p:pic>
        <p:nvPicPr>
          <p:cNvPr id="2445" name="Google Shape;2445;p102"/>
          <p:cNvPicPr preferRelativeResize="0"/>
          <p:nvPr/>
        </p:nvPicPr>
        <p:blipFill>
          <a:blip r:embed="rId4">
            <a:alphaModFix/>
          </a:blip>
          <a:stretch>
            <a:fillRect/>
          </a:stretch>
        </p:blipFill>
        <p:spPr>
          <a:xfrm>
            <a:off x="521300" y="1179000"/>
            <a:ext cx="3152076" cy="3152076"/>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449"/>
        <p:cNvGrpSpPr/>
        <p:nvPr/>
      </p:nvGrpSpPr>
      <p:grpSpPr>
        <a:xfrm>
          <a:off x="0" y="0"/>
          <a:ext cx="0" cy="0"/>
          <a:chOff x="0" y="0"/>
          <a:chExt cx="0" cy="0"/>
        </a:xfrm>
      </p:grpSpPr>
      <p:sp>
        <p:nvSpPr>
          <p:cNvPr id="2450" name="Google Shape;2450;p10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82</a:t>
            </a:fld>
            <a:endParaRPr/>
          </a:p>
        </p:txBody>
      </p:sp>
      <p:sp>
        <p:nvSpPr>
          <p:cNvPr id="2451" name="Google Shape;2451;p103"/>
          <p:cNvSpPr txBox="1"/>
          <p:nvPr/>
        </p:nvSpPr>
        <p:spPr>
          <a:xfrm>
            <a:off x="431798" y="173800"/>
            <a:ext cx="79086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highlight>
                  <a:srgbClr val="FFFFFF"/>
                </a:highlight>
                <a:uFill>
                  <a:noFill/>
                </a:uFill>
                <a:hlinkClick r:id="rId3">
                  <a:extLst>
                    <a:ext uri="{A12FA001-AC4F-418D-AE19-62706E023703}">
                      <ahyp:hlinkClr xmlns:ahyp="http://schemas.microsoft.com/office/drawing/2018/hyperlinkcolor" val="tx"/>
                    </a:ext>
                  </a:extLst>
                </a:hlinkClick>
              </a:rPr>
              <a:t>Making Process Policies Explicit</a:t>
            </a:r>
            <a:endParaRPr sz="4000" b="0" i="0" u="none" strike="noStrike" cap="none">
              <a:solidFill>
                <a:srgbClr val="741B47"/>
              </a:solidFill>
              <a:latin typeface="Raleway Medium"/>
              <a:ea typeface="Raleway Medium"/>
              <a:cs typeface="Raleway Medium"/>
              <a:sym typeface="Raleway Medium"/>
            </a:endParaRPr>
          </a:p>
        </p:txBody>
      </p:sp>
      <p:sp>
        <p:nvSpPr>
          <p:cNvPr id="2452" name="Google Shape;2452;p103"/>
          <p:cNvSpPr txBox="1"/>
          <p:nvPr/>
        </p:nvSpPr>
        <p:spPr>
          <a:xfrm>
            <a:off x="3630200" y="2279350"/>
            <a:ext cx="5310300" cy="23574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chemeClr val="accent2"/>
              </a:buClr>
              <a:buSzPts val="2000"/>
              <a:buChar char="●"/>
            </a:pPr>
            <a:r>
              <a:rPr lang="tr-TR" sz="2000">
                <a:solidFill>
                  <a:schemeClr val="accent2"/>
                </a:solidFill>
                <a:highlight>
                  <a:srgbClr val="FFFFFF"/>
                </a:highlight>
              </a:rPr>
              <a:t>Being explicit allows the team to follow the process easily and make proposals for the improvements</a:t>
            </a:r>
            <a:endParaRPr sz="2000">
              <a:solidFill>
                <a:schemeClr val="accent2"/>
              </a:solidFill>
              <a:highlight>
                <a:srgbClr val="FFFFFF"/>
              </a:highlight>
            </a:endParaRPr>
          </a:p>
          <a:p>
            <a:pPr marL="457200" lvl="0" indent="0" algn="l" rtl="0">
              <a:spcBef>
                <a:spcPts val="0"/>
              </a:spcBef>
              <a:spcAft>
                <a:spcPts val="0"/>
              </a:spcAft>
              <a:buNone/>
            </a:pPr>
            <a:endParaRPr sz="2000">
              <a:solidFill>
                <a:schemeClr val="accent2"/>
              </a:solidFill>
              <a:highlight>
                <a:srgbClr val="FFFFFF"/>
              </a:highlight>
            </a:endParaRPr>
          </a:p>
          <a:p>
            <a:pPr marL="457200" lvl="0" indent="-355600" algn="l" rtl="0">
              <a:spcBef>
                <a:spcPts val="0"/>
              </a:spcBef>
              <a:spcAft>
                <a:spcPts val="0"/>
              </a:spcAft>
              <a:buClr>
                <a:schemeClr val="accent2"/>
              </a:buClr>
              <a:buSzPts val="2000"/>
              <a:buChar char="●"/>
            </a:pPr>
            <a:r>
              <a:rPr lang="tr-TR" sz="2000">
                <a:solidFill>
                  <a:schemeClr val="accent2"/>
                </a:solidFill>
                <a:highlight>
                  <a:srgbClr val="FFFFFF"/>
                </a:highlight>
              </a:rPr>
              <a:t>Team members who are not clear about the existing process can not improve the system</a:t>
            </a:r>
            <a:endParaRPr sz="2000">
              <a:solidFill>
                <a:schemeClr val="accent2"/>
              </a:solidFill>
            </a:endParaRPr>
          </a:p>
        </p:txBody>
      </p:sp>
      <p:pic>
        <p:nvPicPr>
          <p:cNvPr id="2453" name="Google Shape;2453;p103"/>
          <p:cNvPicPr preferRelativeResize="0"/>
          <p:nvPr/>
        </p:nvPicPr>
        <p:blipFill rotWithShape="1">
          <a:blip r:embed="rId4">
            <a:alphaModFix/>
          </a:blip>
          <a:srcRect/>
          <a:stretch/>
        </p:blipFill>
        <p:spPr>
          <a:xfrm>
            <a:off x="-203155" y="1488289"/>
            <a:ext cx="3833352" cy="2957946"/>
          </a:xfrm>
          <a:prstGeom prst="rect">
            <a:avLst/>
          </a:prstGeom>
          <a:noFill/>
          <a:ln>
            <a:noFill/>
          </a:ln>
        </p:spPr>
      </p:pic>
      <p:sp>
        <p:nvSpPr>
          <p:cNvPr id="2454" name="Google Shape;2454;p103"/>
          <p:cNvSpPr txBox="1"/>
          <p:nvPr/>
        </p:nvSpPr>
        <p:spPr>
          <a:xfrm>
            <a:off x="6250325" y="939500"/>
            <a:ext cx="1947000" cy="9384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chemeClr val="accent2"/>
              </a:buClr>
              <a:buSzPts val="2400"/>
              <a:buChar char="●"/>
            </a:pPr>
            <a:r>
              <a:rPr lang="tr-TR" sz="2400" b="1">
                <a:solidFill>
                  <a:schemeClr val="accent2"/>
                </a:solidFill>
                <a:highlight>
                  <a:srgbClr val="FFFFFF"/>
                </a:highlight>
              </a:rPr>
              <a:t>Fourth Practice</a:t>
            </a:r>
            <a:endParaRPr sz="2400" b="1">
              <a:solidFill>
                <a:schemeClr val="accent2"/>
              </a:solidFill>
              <a:highlight>
                <a:srgbClr val="FFFFFF"/>
              </a:highlight>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458"/>
        <p:cNvGrpSpPr/>
        <p:nvPr/>
      </p:nvGrpSpPr>
      <p:grpSpPr>
        <a:xfrm>
          <a:off x="0" y="0"/>
          <a:ext cx="0" cy="0"/>
          <a:chOff x="0" y="0"/>
          <a:chExt cx="0" cy="0"/>
        </a:xfrm>
      </p:grpSpPr>
      <p:sp>
        <p:nvSpPr>
          <p:cNvPr id="2459" name="Google Shape;2459;p10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83</a:t>
            </a:fld>
            <a:endParaRPr/>
          </a:p>
        </p:txBody>
      </p:sp>
      <p:sp>
        <p:nvSpPr>
          <p:cNvPr id="2460" name="Google Shape;2460;p104"/>
          <p:cNvSpPr txBox="1"/>
          <p:nvPr/>
        </p:nvSpPr>
        <p:spPr>
          <a:xfrm>
            <a:off x="431798" y="173800"/>
            <a:ext cx="79086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highlight>
                  <a:srgbClr val="FFFFFF"/>
                </a:highlight>
                <a:uFill>
                  <a:noFill/>
                </a:uFill>
                <a:hlinkClick r:id="rId3">
                  <a:extLst>
                    <a:ext uri="{A12FA001-AC4F-418D-AE19-62706E023703}">
                      <ahyp:hlinkClr xmlns:ahyp="http://schemas.microsoft.com/office/drawing/2018/hyperlinkcolor" val="tx"/>
                    </a:ext>
                  </a:extLst>
                </a:hlinkClick>
              </a:rPr>
              <a:t>Implementing Feedback Loops</a:t>
            </a:r>
            <a:endParaRPr sz="4000" b="0" i="0" u="none" strike="noStrike" cap="none">
              <a:solidFill>
                <a:srgbClr val="741B47"/>
              </a:solidFill>
              <a:latin typeface="Raleway Medium"/>
              <a:ea typeface="Raleway Medium"/>
              <a:cs typeface="Raleway Medium"/>
              <a:sym typeface="Raleway Medium"/>
            </a:endParaRPr>
          </a:p>
        </p:txBody>
      </p:sp>
      <p:sp>
        <p:nvSpPr>
          <p:cNvPr id="2461" name="Google Shape;2461;p104"/>
          <p:cNvSpPr txBox="1"/>
          <p:nvPr/>
        </p:nvSpPr>
        <p:spPr>
          <a:xfrm>
            <a:off x="359400" y="3382561"/>
            <a:ext cx="8425200" cy="14241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chemeClr val="accent2"/>
              </a:buClr>
              <a:buSzPts val="2000"/>
              <a:buChar char="●"/>
            </a:pPr>
            <a:r>
              <a:rPr lang="tr-TR" sz="2000">
                <a:solidFill>
                  <a:schemeClr val="accent2"/>
                </a:solidFill>
                <a:highlight>
                  <a:srgbClr val="FFFFFF"/>
                </a:highlight>
              </a:rPr>
              <a:t>You should know what your customers and the end-users think.</a:t>
            </a:r>
            <a:endParaRPr sz="2000">
              <a:solidFill>
                <a:schemeClr val="accent2"/>
              </a:solidFill>
              <a:highlight>
                <a:srgbClr val="FFFFFF"/>
              </a:highlight>
            </a:endParaRPr>
          </a:p>
          <a:p>
            <a:pPr marL="457200" lvl="0" indent="0" algn="l" rtl="0">
              <a:spcBef>
                <a:spcPts val="0"/>
              </a:spcBef>
              <a:spcAft>
                <a:spcPts val="0"/>
              </a:spcAft>
              <a:buNone/>
            </a:pPr>
            <a:endParaRPr sz="2000">
              <a:solidFill>
                <a:schemeClr val="accent2"/>
              </a:solidFill>
              <a:highlight>
                <a:srgbClr val="FFFFFF"/>
              </a:highlight>
            </a:endParaRPr>
          </a:p>
          <a:p>
            <a:pPr marL="457200" marR="0" lvl="0" indent="-355600" algn="l" rtl="0">
              <a:lnSpc>
                <a:spcPct val="100000"/>
              </a:lnSpc>
              <a:spcBef>
                <a:spcPts val="0"/>
              </a:spcBef>
              <a:spcAft>
                <a:spcPts val="0"/>
              </a:spcAft>
              <a:buClr>
                <a:schemeClr val="accent2"/>
              </a:buClr>
              <a:buSzPts val="2000"/>
              <a:buChar char="●"/>
            </a:pPr>
            <a:r>
              <a:rPr lang="tr-TR" sz="2000">
                <a:solidFill>
                  <a:schemeClr val="accent2"/>
                </a:solidFill>
                <a:highlight>
                  <a:srgbClr val="FFFFFF"/>
                </a:highlight>
              </a:rPr>
              <a:t>Automated continuously running tests are preferred as they shorten feedback loops.</a:t>
            </a:r>
            <a:endParaRPr sz="2000">
              <a:solidFill>
                <a:schemeClr val="accent2"/>
              </a:solidFill>
              <a:highlight>
                <a:srgbClr val="FFFFFF"/>
              </a:highlight>
            </a:endParaRPr>
          </a:p>
          <a:p>
            <a:pPr marL="0" lvl="0" indent="0" algn="l" rtl="0">
              <a:spcBef>
                <a:spcPts val="0"/>
              </a:spcBef>
              <a:spcAft>
                <a:spcPts val="0"/>
              </a:spcAft>
              <a:buNone/>
            </a:pPr>
            <a:endParaRPr sz="2000">
              <a:solidFill>
                <a:schemeClr val="accent2"/>
              </a:solidFill>
              <a:highlight>
                <a:srgbClr val="FFFFFF"/>
              </a:highlight>
            </a:endParaRPr>
          </a:p>
        </p:txBody>
      </p:sp>
      <p:sp>
        <p:nvSpPr>
          <p:cNvPr id="2462" name="Google Shape;2462;p104"/>
          <p:cNvSpPr txBox="1"/>
          <p:nvPr/>
        </p:nvSpPr>
        <p:spPr>
          <a:xfrm>
            <a:off x="6292875" y="1057175"/>
            <a:ext cx="1947000" cy="9384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chemeClr val="accent2"/>
              </a:buClr>
              <a:buSzPts val="2400"/>
              <a:buChar char="●"/>
            </a:pPr>
            <a:r>
              <a:rPr lang="tr-TR" sz="2400" b="1">
                <a:solidFill>
                  <a:schemeClr val="accent2"/>
                </a:solidFill>
                <a:highlight>
                  <a:srgbClr val="FFFFFF"/>
                </a:highlight>
              </a:rPr>
              <a:t>Fifth Practice</a:t>
            </a:r>
            <a:endParaRPr sz="2400" b="1">
              <a:solidFill>
                <a:schemeClr val="accent2"/>
              </a:solidFill>
              <a:highlight>
                <a:srgbClr val="FFFFFF"/>
              </a:highlight>
            </a:endParaRPr>
          </a:p>
        </p:txBody>
      </p:sp>
      <p:pic>
        <p:nvPicPr>
          <p:cNvPr id="2463" name="Google Shape;2463;p104"/>
          <p:cNvPicPr preferRelativeResize="0"/>
          <p:nvPr/>
        </p:nvPicPr>
        <p:blipFill>
          <a:blip r:embed="rId4">
            <a:alphaModFix/>
          </a:blip>
          <a:stretch>
            <a:fillRect/>
          </a:stretch>
        </p:blipFill>
        <p:spPr>
          <a:xfrm>
            <a:off x="2108750" y="1033925"/>
            <a:ext cx="2114875" cy="21148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467"/>
        <p:cNvGrpSpPr/>
        <p:nvPr/>
      </p:nvGrpSpPr>
      <p:grpSpPr>
        <a:xfrm>
          <a:off x="0" y="0"/>
          <a:ext cx="0" cy="0"/>
          <a:chOff x="0" y="0"/>
          <a:chExt cx="0" cy="0"/>
        </a:xfrm>
      </p:grpSpPr>
      <p:sp>
        <p:nvSpPr>
          <p:cNvPr id="2468" name="Google Shape;2468;p10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84</a:t>
            </a:fld>
            <a:endParaRPr/>
          </a:p>
        </p:txBody>
      </p:sp>
      <p:sp>
        <p:nvSpPr>
          <p:cNvPr id="2469" name="Google Shape;2469;p105"/>
          <p:cNvSpPr txBox="1"/>
          <p:nvPr/>
        </p:nvSpPr>
        <p:spPr>
          <a:xfrm>
            <a:off x="431798" y="173800"/>
            <a:ext cx="79086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highlight>
                  <a:srgbClr val="FFFFFF"/>
                </a:highlight>
                <a:uFill>
                  <a:noFill/>
                </a:uFill>
                <a:hlinkClick r:id="rId3">
                  <a:extLst>
                    <a:ext uri="{A12FA001-AC4F-418D-AE19-62706E023703}">
                      <ahyp:hlinkClr xmlns:ahyp="http://schemas.microsoft.com/office/drawing/2018/hyperlinkcolor" val="tx"/>
                    </a:ext>
                  </a:extLst>
                </a:hlinkClick>
              </a:rPr>
              <a:t>Evolving Experimentally</a:t>
            </a:r>
            <a:endParaRPr sz="4000" b="0" i="0" u="none" strike="noStrike" cap="none">
              <a:solidFill>
                <a:srgbClr val="741B47"/>
              </a:solidFill>
              <a:latin typeface="Raleway Medium"/>
              <a:ea typeface="Raleway Medium"/>
              <a:cs typeface="Raleway Medium"/>
              <a:sym typeface="Raleway Medium"/>
            </a:endParaRPr>
          </a:p>
        </p:txBody>
      </p:sp>
      <p:sp>
        <p:nvSpPr>
          <p:cNvPr id="2470" name="Google Shape;2470;p105"/>
          <p:cNvSpPr txBox="1"/>
          <p:nvPr/>
        </p:nvSpPr>
        <p:spPr>
          <a:xfrm>
            <a:off x="3418275" y="1871675"/>
            <a:ext cx="5634000" cy="29826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accent2"/>
              </a:buClr>
              <a:buSzPts val="1800"/>
              <a:buChar char="●"/>
            </a:pPr>
            <a:r>
              <a:rPr lang="tr-TR" sz="1800">
                <a:solidFill>
                  <a:schemeClr val="accent2"/>
                </a:solidFill>
                <a:highlight>
                  <a:srgbClr val="FFFFFF"/>
                </a:highlight>
              </a:rPr>
              <a:t>Kanban encourages you to use scientific methods like you form a hypothesis and test it</a:t>
            </a:r>
            <a:endParaRPr sz="1800">
              <a:solidFill>
                <a:schemeClr val="accent2"/>
              </a:solidFill>
              <a:highlight>
                <a:srgbClr val="FFFFFF"/>
              </a:highlight>
            </a:endParaRPr>
          </a:p>
          <a:p>
            <a:pPr marL="457200" lvl="0" indent="0" algn="l" rtl="0">
              <a:spcBef>
                <a:spcPts val="0"/>
              </a:spcBef>
              <a:spcAft>
                <a:spcPts val="0"/>
              </a:spcAft>
              <a:buNone/>
            </a:pPr>
            <a:endParaRPr sz="1800">
              <a:solidFill>
                <a:schemeClr val="accent2"/>
              </a:solidFill>
              <a:highlight>
                <a:srgbClr val="FFFFFF"/>
              </a:highlight>
            </a:endParaRPr>
          </a:p>
          <a:p>
            <a:pPr marL="457200" lvl="0" indent="-342900" algn="l" rtl="0">
              <a:spcBef>
                <a:spcPts val="0"/>
              </a:spcBef>
              <a:spcAft>
                <a:spcPts val="0"/>
              </a:spcAft>
              <a:buClr>
                <a:schemeClr val="accent2"/>
              </a:buClr>
              <a:buSzPts val="1800"/>
              <a:buChar char="●"/>
            </a:pPr>
            <a:r>
              <a:rPr lang="tr-TR" sz="1800">
                <a:solidFill>
                  <a:schemeClr val="accent2"/>
                </a:solidFill>
                <a:highlight>
                  <a:srgbClr val="FFFFFF"/>
                </a:highlight>
              </a:rPr>
              <a:t>By using hypothesis testing, you can assess whether a change helps you improve or not</a:t>
            </a:r>
            <a:endParaRPr sz="1800">
              <a:solidFill>
                <a:schemeClr val="accent2"/>
              </a:solidFill>
              <a:highlight>
                <a:srgbClr val="FFFFFF"/>
              </a:highlight>
            </a:endParaRPr>
          </a:p>
          <a:p>
            <a:pPr marL="457200" lvl="0" indent="0" algn="l" rtl="0">
              <a:spcBef>
                <a:spcPts val="0"/>
              </a:spcBef>
              <a:spcAft>
                <a:spcPts val="0"/>
              </a:spcAft>
              <a:buNone/>
            </a:pPr>
            <a:endParaRPr sz="1800">
              <a:solidFill>
                <a:schemeClr val="accent2"/>
              </a:solidFill>
              <a:highlight>
                <a:srgbClr val="FFFFFF"/>
              </a:highlight>
            </a:endParaRPr>
          </a:p>
          <a:p>
            <a:pPr marL="457200" lvl="0" indent="-342900" algn="l" rtl="0">
              <a:spcBef>
                <a:spcPts val="0"/>
              </a:spcBef>
              <a:spcAft>
                <a:spcPts val="0"/>
              </a:spcAft>
              <a:buClr>
                <a:schemeClr val="accent2"/>
              </a:buClr>
              <a:buSzPts val="1800"/>
              <a:buChar char="●"/>
            </a:pPr>
            <a:r>
              <a:rPr lang="tr-TR" sz="1800">
                <a:solidFill>
                  <a:schemeClr val="accent2"/>
                </a:solidFill>
                <a:highlight>
                  <a:srgbClr val="FFFFFF"/>
                </a:highlight>
              </a:rPr>
              <a:t>Then you make a decision about whether to try some other solutions or to keep the current status</a:t>
            </a:r>
            <a:endParaRPr sz="1800">
              <a:solidFill>
                <a:schemeClr val="accent2"/>
              </a:solidFill>
              <a:highlight>
                <a:srgbClr val="FFFFFF"/>
              </a:highlight>
            </a:endParaRPr>
          </a:p>
        </p:txBody>
      </p:sp>
      <p:sp>
        <p:nvSpPr>
          <p:cNvPr id="2471" name="Google Shape;2471;p105"/>
          <p:cNvSpPr txBox="1"/>
          <p:nvPr/>
        </p:nvSpPr>
        <p:spPr>
          <a:xfrm>
            <a:off x="6583950" y="746500"/>
            <a:ext cx="1947000" cy="9384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chemeClr val="accent2"/>
              </a:buClr>
              <a:buSzPts val="2400"/>
              <a:buChar char="●"/>
            </a:pPr>
            <a:r>
              <a:rPr lang="tr-TR" sz="2400" b="1">
                <a:solidFill>
                  <a:schemeClr val="accent2"/>
                </a:solidFill>
                <a:highlight>
                  <a:srgbClr val="FFFFFF"/>
                </a:highlight>
              </a:rPr>
              <a:t>Sixth Practice</a:t>
            </a:r>
            <a:endParaRPr sz="2400" b="1">
              <a:solidFill>
                <a:schemeClr val="accent2"/>
              </a:solidFill>
              <a:highlight>
                <a:srgbClr val="FFFFFF"/>
              </a:highlight>
            </a:endParaRPr>
          </a:p>
        </p:txBody>
      </p:sp>
      <p:pic>
        <p:nvPicPr>
          <p:cNvPr id="2472" name="Google Shape;2472;p105"/>
          <p:cNvPicPr preferRelativeResize="0"/>
          <p:nvPr/>
        </p:nvPicPr>
        <p:blipFill rotWithShape="1">
          <a:blip r:embed="rId4">
            <a:alphaModFix/>
          </a:blip>
          <a:srcRect b="7544"/>
          <a:stretch/>
        </p:blipFill>
        <p:spPr>
          <a:xfrm>
            <a:off x="217475" y="1466950"/>
            <a:ext cx="3325752" cy="2304952"/>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476"/>
        <p:cNvGrpSpPr/>
        <p:nvPr/>
      </p:nvGrpSpPr>
      <p:grpSpPr>
        <a:xfrm>
          <a:off x="0" y="0"/>
          <a:ext cx="0" cy="0"/>
          <a:chOff x="0" y="0"/>
          <a:chExt cx="0" cy="0"/>
        </a:xfrm>
      </p:grpSpPr>
      <p:sp>
        <p:nvSpPr>
          <p:cNvPr id="2477" name="Google Shape;2477;p106"/>
          <p:cNvSpPr txBox="1">
            <a:spLocks noGrp="1"/>
          </p:cNvSpPr>
          <p:nvPr>
            <p:ph type="ctrTitle"/>
          </p:nvPr>
        </p:nvSpPr>
        <p:spPr>
          <a:xfrm>
            <a:off x="956750" y="1927100"/>
            <a:ext cx="4676700" cy="1284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rgbClr val="741B47"/>
              </a:buClr>
              <a:buSzPts val="3600"/>
              <a:buNone/>
            </a:pPr>
            <a:r>
              <a:rPr lang="tr-TR">
                <a:solidFill>
                  <a:srgbClr val="741B47"/>
                </a:solidFill>
                <a:latin typeface="Raleway Medium"/>
                <a:ea typeface="Raleway Medium"/>
                <a:cs typeface="Raleway Medium"/>
                <a:sym typeface="Raleway Medium"/>
              </a:rPr>
              <a:t>Kanban vs. Scrum</a:t>
            </a:r>
            <a:endParaRPr>
              <a:solidFill>
                <a:srgbClr val="741B47"/>
              </a:solidFill>
              <a:latin typeface="Raleway Medium"/>
              <a:ea typeface="Raleway Medium"/>
              <a:cs typeface="Raleway Medium"/>
              <a:sym typeface="Raleway Medium"/>
            </a:endParaRPr>
          </a:p>
        </p:txBody>
      </p:sp>
      <p:sp>
        <p:nvSpPr>
          <p:cNvPr id="2478" name="Google Shape;2478;p106"/>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1">
                <a:solidFill>
                  <a:schemeClr val="lt1"/>
                </a:solidFill>
                <a:latin typeface="Barlow"/>
                <a:ea typeface="Barlow"/>
                <a:cs typeface="Barlow"/>
                <a:sym typeface="Barlow"/>
              </a:rPr>
              <a:t>5</a:t>
            </a:r>
            <a:endParaRPr sz="3600" b="1" i="0" u="none" strike="noStrike" cap="none">
              <a:solidFill>
                <a:schemeClr val="lt1"/>
              </a:solidFill>
              <a:latin typeface="Barlow"/>
              <a:ea typeface="Barlow"/>
              <a:cs typeface="Barlow"/>
              <a:sym typeface="Barlow"/>
            </a:endParaRPr>
          </a:p>
        </p:txBody>
      </p:sp>
      <p:grpSp>
        <p:nvGrpSpPr>
          <p:cNvPr id="2479" name="Google Shape;2479;p106"/>
          <p:cNvGrpSpPr/>
          <p:nvPr/>
        </p:nvGrpSpPr>
        <p:grpSpPr>
          <a:xfrm>
            <a:off x="5435079" y="912423"/>
            <a:ext cx="3239723" cy="3318665"/>
            <a:chOff x="2270525" y="117216"/>
            <a:chExt cx="4650765" cy="4762722"/>
          </a:xfrm>
        </p:grpSpPr>
        <p:sp>
          <p:nvSpPr>
            <p:cNvPr id="2480" name="Google Shape;2480;p106"/>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1" name="Google Shape;2481;p106"/>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2" name="Google Shape;2482;p106"/>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3" name="Google Shape;2483;p106"/>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4" name="Google Shape;2484;p106"/>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5" name="Google Shape;2485;p106"/>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6" name="Google Shape;2486;p106"/>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7" name="Google Shape;2487;p106"/>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8" name="Google Shape;2488;p106"/>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9" name="Google Shape;2489;p106"/>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0" name="Google Shape;2490;p106"/>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1" name="Google Shape;2491;p106"/>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2" name="Google Shape;2492;p106"/>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3" name="Google Shape;2493;p106"/>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4" name="Google Shape;2494;p106"/>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5" name="Google Shape;2495;p106"/>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6" name="Google Shape;2496;p106"/>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7" name="Google Shape;2497;p106"/>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8" name="Google Shape;2498;p106"/>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9" name="Google Shape;2499;p106"/>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0" name="Google Shape;2500;p106"/>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501" name="Google Shape;2501;p106"/>
            <p:cNvGrpSpPr/>
            <p:nvPr/>
          </p:nvGrpSpPr>
          <p:grpSpPr>
            <a:xfrm>
              <a:off x="4031993" y="117216"/>
              <a:ext cx="2889297" cy="3901793"/>
              <a:chOff x="5533368" y="1047716"/>
              <a:chExt cx="2889297" cy="3901793"/>
            </a:xfrm>
          </p:grpSpPr>
          <p:sp>
            <p:nvSpPr>
              <p:cNvPr id="2502" name="Google Shape;2502;p106"/>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3" name="Google Shape;2503;p106"/>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4" name="Google Shape;2504;p106"/>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5" name="Google Shape;2505;p106"/>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6" name="Google Shape;2506;p106"/>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7" name="Google Shape;2507;p106"/>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8" name="Google Shape;2508;p106"/>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9" name="Google Shape;2509;p106"/>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0" name="Google Shape;2510;p106"/>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1" name="Google Shape;2511;p106"/>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2" name="Google Shape;2512;p106"/>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3" name="Google Shape;2513;p106"/>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4" name="Google Shape;2514;p106"/>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5" name="Google Shape;2515;p106"/>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6" name="Google Shape;2516;p106"/>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7" name="Google Shape;2517;p106"/>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8" name="Google Shape;2518;p106"/>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9" name="Google Shape;2519;p106"/>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20" name="Google Shape;2520;p106"/>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21" name="Google Shape;2521;p106"/>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22" name="Google Shape;2522;p106"/>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23" name="Google Shape;2523;p106"/>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24" name="Google Shape;2524;p106"/>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25" name="Google Shape;2525;p106"/>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26" name="Google Shape;2526;p106"/>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27" name="Google Shape;2527;p106"/>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28" name="Google Shape;2528;p106"/>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29" name="Google Shape;2529;p106"/>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30" name="Google Shape;2530;p106"/>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31" name="Google Shape;2531;p106"/>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32" name="Google Shape;2532;p106"/>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33" name="Google Shape;2533;p106"/>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34" name="Google Shape;2534;p106"/>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35" name="Google Shape;2535;p106"/>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36" name="Google Shape;2536;p106"/>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37" name="Google Shape;2537;p106"/>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38" name="Google Shape;2538;p106"/>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39" name="Google Shape;2539;p106"/>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40" name="Google Shape;2540;p106"/>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41" name="Google Shape;2541;p106"/>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542" name="Google Shape;2542;p106"/>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43" name="Google Shape;2543;p106"/>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44" name="Google Shape;2544;p106"/>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45" name="Google Shape;2545;p106"/>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46" name="Google Shape;2546;p106"/>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47" name="Google Shape;2547;p106"/>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48" name="Google Shape;2548;p106"/>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49" name="Google Shape;2549;p106"/>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50" name="Google Shape;2550;p106"/>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51" name="Google Shape;2551;p106"/>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52" name="Google Shape;2552;p106"/>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53" name="Google Shape;2553;p106"/>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54" name="Google Shape;2554;p106"/>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55" name="Google Shape;2555;p106"/>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56" name="Google Shape;2556;p106"/>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57" name="Google Shape;2557;p106"/>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58" name="Google Shape;2558;p106"/>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59" name="Google Shape;2559;p106"/>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60" name="Google Shape;2560;p106"/>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61" name="Google Shape;2561;p106"/>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62" name="Google Shape;2562;p106"/>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63" name="Google Shape;2563;p106"/>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64" name="Google Shape;2564;p106"/>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65" name="Google Shape;2565;p106"/>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66" name="Google Shape;2566;p106"/>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67" name="Google Shape;2567;p106"/>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68" name="Google Shape;2568;p106"/>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69" name="Google Shape;2569;p106"/>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70" name="Google Shape;2570;p106"/>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571" name="Google Shape;2571;p106"/>
            <p:cNvGrpSpPr/>
            <p:nvPr/>
          </p:nvGrpSpPr>
          <p:grpSpPr>
            <a:xfrm flipH="1">
              <a:off x="2865276" y="3434799"/>
              <a:ext cx="598186" cy="1340314"/>
              <a:chOff x="4210728" y="4525714"/>
              <a:chExt cx="546438" cy="1224366"/>
            </a:xfrm>
          </p:grpSpPr>
          <p:sp>
            <p:nvSpPr>
              <p:cNvPr id="2572" name="Google Shape;2572;p106"/>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73" name="Google Shape;2573;p106"/>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74" name="Google Shape;2574;p106"/>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75" name="Google Shape;2575;p106"/>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76" name="Google Shape;2576;p106"/>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77" name="Google Shape;2577;p106"/>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78" name="Google Shape;2578;p106"/>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79" name="Google Shape;2579;p106"/>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80" name="Google Shape;2580;p106"/>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81" name="Google Shape;2581;p106"/>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82" name="Google Shape;2582;p106"/>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83" name="Google Shape;2583;p106"/>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84" name="Google Shape;2584;p106"/>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588"/>
        <p:cNvGrpSpPr/>
        <p:nvPr/>
      </p:nvGrpSpPr>
      <p:grpSpPr>
        <a:xfrm>
          <a:off x="0" y="0"/>
          <a:ext cx="0" cy="0"/>
          <a:chOff x="0" y="0"/>
          <a:chExt cx="0" cy="0"/>
        </a:xfrm>
      </p:grpSpPr>
      <p:sp>
        <p:nvSpPr>
          <p:cNvPr id="2589" name="Google Shape;2589;p10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86</a:t>
            </a:fld>
            <a:endParaRPr/>
          </a:p>
        </p:txBody>
      </p:sp>
      <p:sp>
        <p:nvSpPr>
          <p:cNvPr id="2590" name="Google Shape;2590;p107"/>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Comparing Kanban with Scrum</a:t>
            </a:r>
            <a:endParaRPr sz="4000" b="0" i="0" u="none" strike="noStrike" cap="none">
              <a:solidFill>
                <a:srgbClr val="741B47"/>
              </a:solidFill>
              <a:latin typeface="Raleway Medium"/>
              <a:ea typeface="Raleway Medium"/>
              <a:cs typeface="Raleway Medium"/>
              <a:sym typeface="Raleway Medium"/>
            </a:endParaRPr>
          </a:p>
        </p:txBody>
      </p:sp>
      <p:pic>
        <p:nvPicPr>
          <p:cNvPr id="2591" name="Google Shape;2591;p107"/>
          <p:cNvPicPr preferRelativeResize="0"/>
          <p:nvPr/>
        </p:nvPicPr>
        <p:blipFill>
          <a:blip r:embed="rId3">
            <a:alphaModFix/>
          </a:blip>
          <a:stretch>
            <a:fillRect/>
          </a:stretch>
        </p:blipFill>
        <p:spPr>
          <a:xfrm>
            <a:off x="1636275" y="709650"/>
            <a:ext cx="5871450" cy="43195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2595"/>
        <p:cNvGrpSpPr/>
        <p:nvPr/>
      </p:nvGrpSpPr>
      <p:grpSpPr>
        <a:xfrm>
          <a:off x="0" y="0"/>
          <a:ext cx="0" cy="0"/>
          <a:chOff x="0" y="0"/>
          <a:chExt cx="0" cy="0"/>
        </a:xfrm>
      </p:grpSpPr>
      <p:sp>
        <p:nvSpPr>
          <p:cNvPr id="2596" name="Google Shape;2596;p108"/>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97" name="Google Shape;2597;p108"/>
          <p:cNvPicPr preferRelativeResize="0"/>
          <p:nvPr/>
        </p:nvPicPr>
        <p:blipFill>
          <a:blip r:embed="rId3">
            <a:alphaModFix/>
          </a:blip>
          <a:stretch>
            <a:fillRect/>
          </a:stretch>
        </p:blipFill>
        <p:spPr>
          <a:xfrm>
            <a:off x="2442850" y="847000"/>
            <a:ext cx="1219200" cy="1219200"/>
          </a:xfrm>
          <a:prstGeom prst="rect">
            <a:avLst/>
          </a:prstGeom>
          <a:noFill/>
          <a:ln>
            <a:noFill/>
          </a:ln>
        </p:spPr>
      </p:pic>
      <p:pic>
        <p:nvPicPr>
          <p:cNvPr id="2598" name="Google Shape;2598;p108"/>
          <p:cNvPicPr preferRelativeResize="0"/>
          <p:nvPr/>
        </p:nvPicPr>
        <p:blipFill>
          <a:blip r:embed="rId4">
            <a:alphaModFix/>
          </a:blip>
          <a:stretch>
            <a:fillRect/>
          </a:stretch>
        </p:blipFill>
        <p:spPr>
          <a:xfrm>
            <a:off x="3972025" y="1314200"/>
            <a:ext cx="4874025" cy="3416225"/>
          </a:xfrm>
          <a:prstGeom prst="rect">
            <a:avLst/>
          </a:prstGeom>
          <a:noFill/>
          <a:ln>
            <a:noFill/>
          </a:ln>
        </p:spPr>
      </p:pic>
      <p:sp>
        <p:nvSpPr>
          <p:cNvPr id="2599" name="Google Shape;2599;p108"/>
          <p:cNvSpPr txBox="1">
            <a:spLocks noGrp="1"/>
          </p:cNvSpPr>
          <p:nvPr>
            <p:ph type="title"/>
          </p:nvPr>
        </p:nvSpPr>
        <p:spPr>
          <a:xfrm>
            <a:off x="664725" y="1903750"/>
            <a:ext cx="4458000" cy="17238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tr-TR" sz="3100">
                <a:solidFill>
                  <a:srgbClr val="4A86E8"/>
                </a:solidFill>
                <a:latin typeface="Proxima Nova Semibold"/>
                <a:ea typeface="Proxima Nova Semibold"/>
                <a:cs typeface="Proxima Nova Semibold"/>
                <a:sym typeface="Proxima Nova Semibold"/>
              </a:rPr>
              <a:t>Which statement cannot be said while comparing Kanban with Scrum?</a:t>
            </a:r>
            <a:endParaRPr sz="3100">
              <a:solidFill>
                <a:srgbClr val="4A86E8"/>
              </a:solidFill>
              <a:latin typeface="Proxima Nova Semibold"/>
              <a:ea typeface="Proxima Nova Semibold"/>
              <a:cs typeface="Proxima Nova Semibold"/>
              <a:sym typeface="Proxima Nova Semibold"/>
            </a:endParaRPr>
          </a:p>
        </p:txBody>
      </p:sp>
      <p:pic>
        <p:nvPicPr>
          <p:cNvPr id="2600" name="Google Shape;2600;p108">
            <a:hlinkClick r:id="rId5"/>
          </p:cNvPr>
          <p:cNvPicPr preferRelativeResize="0"/>
          <p:nvPr/>
        </p:nvPicPr>
        <p:blipFill>
          <a:blip r:embed="rId6">
            <a:alphaModFix/>
          </a:blip>
          <a:stretch>
            <a:fillRect/>
          </a:stretch>
        </p:blipFill>
        <p:spPr>
          <a:xfrm>
            <a:off x="0" y="4429125"/>
            <a:ext cx="9144000" cy="714375"/>
          </a:xfrm>
          <a:prstGeom prst="rect">
            <a:avLst/>
          </a:prstGeom>
          <a:noFill/>
          <a:ln>
            <a:noFill/>
          </a:ln>
        </p:spPr>
      </p:pic>
      <p:sp>
        <p:nvSpPr>
          <p:cNvPr id="2601" name="Google Shape;2601;p108">
            <a:hlinkClick r:id="rId7"/>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605"/>
        <p:cNvGrpSpPr/>
        <p:nvPr/>
      </p:nvGrpSpPr>
      <p:grpSpPr>
        <a:xfrm>
          <a:off x="0" y="0"/>
          <a:ext cx="0" cy="0"/>
          <a:chOff x="0" y="0"/>
          <a:chExt cx="0" cy="0"/>
        </a:xfrm>
      </p:grpSpPr>
      <p:sp>
        <p:nvSpPr>
          <p:cNvPr id="2606" name="Google Shape;2606;p10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88</a:t>
            </a:fld>
            <a:endParaRPr/>
          </a:p>
        </p:txBody>
      </p:sp>
      <p:sp>
        <p:nvSpPr>
          <p:cNvPr id="2607" name="Google Shape;2607;p109"/>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Scrumban</a:t>
            </a:r>
            <a:endParaRPr sz="4000" b="0" i="0" u="none" strike="noStrike" cap="none">
              <a:solidFill>
                <a:srgbClr val="741B47"/>
              </a:solidFill>
              <a:latin typeface="Raleway Medium"/>
              <a:ea typeface="Raleway Medium"/>
              <a:cs typeface="Raleway Medium"/>
              <a:sym typeface="Raleway Medium"/>
            </a:endParaRPr>
          </a:p>
        </p:txBody>
      </p:sp>
      <p:pic>
        <p:nvPicPr>
          <p:cNvPr id="2608" name="Google Shape;2608;p109"/>
          <p:cNvPicPr preferRelativeResize="0"/>
          <p:nvPr/>
        </p:nvPicPr>
        <p:blipFill>
          <a:blip r:embed="rId3">
            <a:alphaModFix/>
          </a:blip>
          <a:stretch>
            <a:fillRect/>
          </a:stretch>
        </p:blipFill>
        <p:spPr>
          <a:xfrm>
            <a:off x="1178036" y="610875"/>
            <a:ext cx="6918642" cy="3921749"/>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2612"/>
        <p:cNvGrpSpPr/>
        <p:nvPr/>
      </p:nvGrpSpPr>
      <p:grpSpPr>
        <a:xfrm>
          <a:off x="0" y="0"/>
          <a:ext cx="0" cy="0"/>
          <a:chOff x="0" y="0"/>
          <a:chExt cx="0" cy="0"/>
        </a:xfrm>
      </p:grpSpPr>
      <p:sp>
        <p:nvSpPr>
          <p:cNvPr id="2613" name="Google Shape;2613;p110">
            <a:hlinkClick r:id="rId3"/>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14" name="Google Shape;2614;p110">
            <a:hlinkClick r:id="rId4"/>
          </p:cNvPr>
          <p:cNvPicPr preferRelativeResize="0"/>
          <p:nvPr/>
        </p:nvPicPr>
        <p:blipFill>
          <a:blip r:embed="rId5">
            <a:alphaModFix/>
          </a:blip>
          <a:stretch>
            <a:fillRect/>
          </a:stretch>
        </p:blipFill>
        <p:spPr>
          <a:xfrm>
            <a:off x="595138" y="532663"/>
            <a:ext cx="7953725" cy="4078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3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9</a:t>
            </a:fld>
            <a:endParaRPr/>
          </a:p>
        </p:txBody>
      </p:sp>
      <p:sp>
        <p:nvSpPr>
          <p:cNvPr id="651" name="Google Shape;651;p31"/>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Scrum Practices</a:t>
            </a:r>
            <a:endParaRPr sz="4000" b="0" i="0" u="none" strike="noStrike" cap="none">
              <a:solidFill>
                <a:srgbClr val="741B47"/>
              </a:solidFill>
              <a:latin typeface="Raleway Medium"/>
              <a:ea typeface="Raleway Medium"/>
              <a:cs typeface="Raleway Medium"/>
              <a:sym typeface="Raleway Medium"/>
            </a:endParaRPr>
          </a:p>
        </p:txBody>
      </p:sp>
      <p:pic>
        <p:nvPicPr>
          <p:cNvPr id="652" name="Google Shape;652;p31"/>
          <p:cNvPicPr preferRelativeResize="0"/>
          <p:nvPr/>
        </p:nvPicPr>
        <p:blipFill>
          <a:blip r:embed="rId3">
            <a:alphaModFix/>
          </a:blip>
          <a:stretch>
            <a:fillRect/>
          </a:stretch>
        </p:blipFill>
        <p:spPr>
          <a:xfrm>
            <a:off x="190425" y="691625"/>
            <a:ext cx="6577800" cy="4311551"/>
          </a:xfrm>
          <a:prstGeom prst="rect">
            <a:avLst/>
          </a:prstGeom>
          <a:noFill/>
          <a:ln>
            <a:noFill/>
          </a:ln>
        </p:spPr>
      </p:pic>
      <p:pic>
        <p:nvPicPr>
          <p:cNvPr id="653" name="Google Shape;653;p31"/>
          <p:cNvPicPr preferRelativeResize="0"/>
          <p:nvPr/>
        </p:nvPicPr>
        <p:blipFill>
          <a:blip r:embed="rId4">
            <a:alphaModFix/>
          </a:blip>
          <a:stretch>
            <a:fillRect/>
          </a:stretch>
        </p:blipFill>
        <p:spPr>
          <a:xfrm>
            <a:off x="7189100" y="624275"/>
            <a:ext cx="1260000" cy="1260000"/>
          </a:xfrm>
          <a:prstGeom prst="rect">
            <a:avLst/>
          </a:prstGeom>
          <a:noFill/>
          <a:ln>
            <a:noFill/>
          </a:ln>
        </p:spPr>
      </p:pic>
      <p:pic>
        <p:nvPicPr>
          <p:cNvPr id="654" name="Google Shape;654;p31"/>
          <p:cNvPicPr preferRelativeResize="0"/>
          <p:nvPr/>
        </p:nvPicPr>
        <p:blipFill>
          <a:blip r:embed="rId5">
            <a:alphaModFix/>
          </a:blip>
          <a:stretch>
            <a:fillRect/>
          </a:stretch>
        </p:blipFill>
        <p:spPr>
          <a:xfrm>
            <a:off x="7189088" y="2183713"/>
            <a:ext cx="1260000" cy="1260000"/>
          </a:xfrm>
          <a:prstGeom prst="rect">
            <a:avLst/>
          </a:prstGeom>
          <a:noFill/>
          <a:ln>
            <a:noFill/>
          </a:ln>
        </p:spPr>
      </p:pic>
      <p:pic>
        <p:nvPicPr>
          <p:cNvPr id="655" name="Google Shape;655;p31"/>
          <p:cNvPicPr preferRelativeResize="0"/>
          <p:nvPr/>
        </p:nvPicPr>
        <p:blipFill>
          <a:blip r:embed="rId6">
            <a:alphaModFix/>
          </a:blip>
          <a:stretch>
            <a:fillRect/>
          </a:stretch>
        </p:blipFill>
        <p:spPr>
          <a:xfrm>
            <a:off x="7229100" y="3743175"/>
            <a:ext cx="1260000" cy="12600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2618"/>
        <p:cNvGrpSpPr/>
        <p:nvPr/>
      </p:nvGrpSpPr>
      <p:grpSpPr>
        <a:xfrm>
          <a:off x="0" y="0"/>
          <a:ext cx="0" cy="0"/>
          <a:chOff x="0" y="0"/>
          <a:chExt cx="0" cy="0"/>
        </a:xfrm>
      </p:grpSpPr>
      <p:sp>
        <p:nvSpPr>
          <p:cNvPr id="2619" name="Google Shape;2619;p111"/>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0A3534"/>
              </a:solidFill>
              <a:latin typeface="Proxima Nova Semibold"/>
              <a:ea typeface="Proxima Nova Semibold"/>
              <a:cs typeface="Proxima Nova Semibold"/>
              <a:sym typeface="Proxima Nova Semibold"/>
            </a:endParaRPr>
          </a:p>
        </p:txBody>
      </p:sp>
      <p:sp>
        <p:nvSpPr>
          <p:cNvPr id="2620" name="Google Shape;2620;p11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sz="2400">
                <a:solidFill>
                  <a:srgbClr val="0A3534"/>
                </a:solidFill>
                <a:latin typeface="Proxima Nova Semibold"/>
                <a:ea typeface="Proxima Nova Semibold"/>
                <a:cs typeface="Proxima Nova Semibold"/>
                <a:sym typeface="Proxima Nova Semibold"/>
              </a:rPr>
              <a:t>How well did you like this lesson?</a:t>
            </a:r>
            <a:endParaRPr sz="2400">
              <a:solidFill>
                <a:srgbClr val="0A3534"/>
              </a:solidFill>
              <a:latin typeface="Proxima Nova Semibold"/>
              <a:ea typeface="Proxima Nova Semibold"/>
              <a:cs typeface="Proxima Nova Semibold"/>
              <a:sym typeface="Proxima Nova Semibold"/>
            </a:endParaRPr>
          </a:p>
        </p:txBody>
      </p:sp>
      <p:pic>
        <p:nvPicPr>
          <p:cNvPr id="2621" name="Google Shape;2621;p111">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pic>
        <p:nvPicPr>
          <p:cNvPr id="2622" name="Google Shape;2622;p111"/>
          <p:cNvPicPr preferRelativeResize="0"/>
          <p:nvPr/>
        </p:nvPicPr>
        <p:blipFill rotWithShape="1">
          <a:blip r:embed="rId5">
            <a:alphaModFix/>
          </a:blip>
          <a:srcRect l="29" r="39"/>
          <a:stretch/>
        </p:blipFill>
        <p:spPr>
          <a:xfrm>
            <a:off x="520950" y="872093"/>
            <a:ext cx="8102100" cy="3704114"/>
          </a:xfrm>
          <a:prstGeom prst="rect">
            <a:avLst/>
          </a:prstGeom>
          <a:noFill/>
          <a:ln>
            <a:noFill/>
          </a:ln>
        </p:spPr>
      </p:pic>
      <p:pic>
        <p:nvPicPr>
          <p:cNvPr id="2623" name="Google Shape;2623;p111"/>
          <p:cNvPicPr preferRelativeResize="0"/>
          <p:nvPr/>
        </p:nvPicPr>
        <p:blipFill>
          <a:blip r:embed="rId6">
            <a:alphaModFix/>
          </a:blip>
          <a:stretch>
            <a:fillRect/>
          </a:stretch>
        </p:blipFill>
        <p:spPr>
          <a:xfrm>
            <a:off x="786375" y="1524775"/>
            <a:ext cx="2411775" cy="2411750"/>
          </a:xfrm>
          <a:prstGeom prst="rect">
            <a:avLst/>
          </a:prstGeom>
          <a:noFill/>
          <a:ln>
            <a:noFill/>
          </a:ln>
        </p:spPr>
      </p:pic>
      <p:pic>
        <p:nvPicPr>
          <p:cNvPr id="2624" name="Google Shape;2624;p111"/>
          <p:cNvPicPr preferRelativeResize="0"/>
          <p:nvPr/>
        </p:nvPicPr>
        <p:blipFill>
          <a:blip r:embed="rId7">
            <a:alphaModFix/>
          </a:blip>
          <a:stretch>
            <a:fillRect/>
          </a:stretch>
        </p:blipFill>
        <p:spPr>
          <a:xfrm>
            <a:off x="5954200" y="1524763"/>
            <a:ext cx="2411775" cy="2411775"/>
          </a:xfrm>
          <a:prstGeom prst="rect">
            <a:avLst/>
          </a:prstGeom>
          <a:noFill/>
          <a:ln>
            <a:noFill/>
          </a:ln>
        </p:spPr>
      </p:pic>
      <p:sp>
        <p:nvSpPr>
          <p:cNvPr id="2625" name="Google Shape;2625;p111">
            <a:hlinkClick r:id="rId8"/>
          </p:cNvPr>
          <p:cNvSpPr/>
          <p:nvPr/>
        </p:nvSpPr>
        <p:spPr>
          <a:xfrm>
            <a:off x="-63500" y="-635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629"/>
        <p:cNvGrpSpPr/>
        <p:nvPr/>
      </p:nvGrpSpPr>
      <p:grpSpPr>
        <a:xfrm>
          <a:off x="0" y="0"/>
          <a:ext cx="0" cy="0"/>
          <a:chOff x="0" y="0"/>
          <a:chExt cx="0" cy="0"/>
        </a:xfrm>
      </p:grpSpPr>
      <p:grpSp>
        <p:nvGrpSpPr>
          <p:cNvPr id="2630" name="Google Shape;2630;p112"/>
          <p:cNvGrpSpPr/>
          <p:nvPr/>
        </p:nvGrpSpPr>
        <p:grpSpPr>
          <a:xfrm>
            <a:off x="5410301" y="719490"/>
            <a:ext cx="3356124" cy="3829046"/>
            <a:chOff x="2602525" y="317054"/>
            <a:chExt cx="4174283" cy="4762495"/>
          </a:xfrm>
        </p:grpSpPr>
        <p:sp>
          <p:nvSpPr>
            <p:cNvPr id="2631" name="Google Shape;2631;p112"/>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2" name="Google Shape;2632;p112"/>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3" name="Google Shape;2633;p112"/>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4" name="Google Shape;2634;p112"/>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5" name="Google Shape;2635;p112"/>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6" name="Google Shape;2636;p112"/>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7" name="Google Shape;2637;p112"/>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8" name="Google Shape;2638;p112"/>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9" name="Google Shape;2639;p112"/>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0" name="Google Shape;2640;p112"/>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1" name="Google Shape;2641;p112"/>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2" name="Google Shape;2642;p112"/>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3" name="Google Shape;2643;p112"/>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4" name="Google Shape;2644;p112"/>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5" name="Google Shape;2645;p112"/>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6" name="Google Shape;2646;p112"/>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7" name="Google Shape;2647;p112"/>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8" name="Google Shape;2648;p112"/>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9" name="Google Shape;2649;p112"/>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0" name="Google Shape;2650;p112"/>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1" name="Google Shape;2651;p112"/>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2" name="Google Shape;2652;p112"/>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3" name="Google Shape;2653;p112"/>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4" name="Google Shape;2654;p112"/>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5" name="Google Shape;2655;p112"/>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6" name="Google Shape;2656;p112"/>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7" name="Google Shape;2657;p112"/>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8" name="Google Shape;2658;p112"/>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9" name="Google Shape;2659;p112"/>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0" name="Google Shape;2660;p112"/>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1" name="Google Shape;2661;p112"/>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2" name="Google Shape;2662;p112"/>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3" name="Google Shape;2663;p112"/>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4" name="Google Shape;2664;p112"/>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5" name="Google Shape;2665;p112"/>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6" name="Google Shape;2666;p112"/>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7" name="Google Shape;2667;p112"/>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8" name="Google Shape;2668;p112"/>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9" name="Google Shape;2669;p112"/>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86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0" name="Google Shape;2670;p112"/>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1" name="Google Shape;2671;p112"/>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2" name="Google Shape;2672;p112"/>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3" name="Google Shape;2673;p112"/>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4" name="Google Shape;2674;p112"/>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5" name="Google Shape;2675;p112"/>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86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6" name="Google Shape;2676;p112"/>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7" name="Google Shape;2677;p112"/>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8" name="Google Shape;2678;p112"/>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9" name="Google Shape;2679;p112"/>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0" name="Google Shape;2680;p112"/>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1" name="Google Shape;2681;p112"/>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2" name="Google Shape;2682;p112"/>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3" name="Google Shape;2683;p112"/>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4" name="Google Shape;2684;p112"/>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5" name="Google Shape;2685;p112"/>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6" name="Google Shape;2686;p112"/>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7" name="Google Shape;2687;p112"/>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688" name="Google Shape;2688;p112"/>
            <p:cNvGrpSpPr/>
            <p:nvPr/>
          </p:nvGrpSpPr>
          <p:grpSpPr>
            <a:xfrm>
              <a:off x="2941619" y="3895613"/>
              <a:ext cx="483621" cy="510995"/>
              <a:chOff x="4345944" y="4626313"/>
              <a:chExt cx="483621" cy="510995"/>
            </a:xfrm>
          </p:grpSpPr>
          <p:grpSp>
            <p:nvGrpSpPr>
              <p:cNvPr id="2689" name="Google Shape;2689;p112"/>
              <p:cNvGrpSpPr/>
              <p:nvPr/>
            </p:nvGrpSpPr>
            <p:grpSpPr>
              <a:xfrm>
                <a:off x="4345944" y="4852987"/>
                <a:ext cx="474200" cy="284321"/>
                <a:chOff x="4345944" y="4852987"/>
                <a:chExt cx="474200" cy="284321"/>
              </a:xfrm>
            </p:grpSpPr>
            <p:sp>
              <p:nvSpPr>
                <p:cNvPr id="2690" name="Google Shape;2690;p112"/>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91" name="Google Shape;2691;p112"/>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92" name="Google Shape;2692;p112"/>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693" name="Google Shape;2693;p112"/>
                <p:cNvGrpSpPr/>
                <p:nvPr/>
              </p:nvGrpSpPr>
              <p:grpSpPr>
                <a:xfrm>
                  <a:off x="4457040" y="4985575"/>
                  <a:ext cx="133724" cy="77247"/>
                  <a:chOff x="4457040" y="4985575"/>
                  <a:chExt cx="133724" cy="77247"/>
                </a:xfrm>
              </p:grpSpPr>
              <p:sp>
                <p:nvSpPr>
                  <p:cNvPr id="2694" name="Google Shape;2694;p112"/>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95" name="Google Shape;2695;p112"/>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696" name="Google Shape;2696;p112"/>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97" name="Google Shape;2697;p112"/>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98" name="Google Shape;2698;p112"/>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99" name="Google Shape;2699;p112"/>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0" name="Google Shape;2700;p112"/>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1" name="Google Shape;2701;p112"/>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2" name="Google Shape;2702;p112"/>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3" name="Google Shape;2703;p112"/>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4" name="Google Shape;2704;p112"/>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5" name="Google Shape;2705;p112"/>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6" name="Google Shape;2706;p112"/>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7" name="Google Shape;2707;p112"/>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8" name="Google Shape;2708;p112"/>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9" name="Google Shape;2709;p112"/>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10" name="Google Shape;2710;p112"/>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11" name="Google Shape;2711;p112"/>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12" name="Google Shape;2712;p112"/>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13" name="Google Shape;2713;p112"/>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14" name="Google Shape;2714;p112"/>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15" name="Google Shape;2715;p112"/>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16" name="Google Shape;2716;p112"/>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17" name="Google Shape;2717;p112"/>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18" name="Google Shape;2718;p112"/>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19" name="Google Shape;2719;p112"/>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0" name="Google Shape;2720;p112"/>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1" name="Google Shape;2721;p112"/>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2" name="Google Shape;2722;p112"/>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3" name="Google Shape;2723;p112"/>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4" name="Google Shape;2724;p112"/>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5" name="Google Shape;2725;p112"/>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6" name="Google Shape;2726;p112"/>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7" name="Google Shape;2727;p112"/>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8" name="Google Shape;2728;p112"/>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9" name="Google Shape;2729;p112"/>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0" name="Google Shape;2730;p112"/>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1" name="Google Shape;2731;p112"/>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2" name="Google Shape;2732;p112"/>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3" name="Google Shape;2733;p112"/>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4" name="Google Shape;2734;p112"/>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5" name="Google Shape;2735;p112"/>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6" name="Google Shape;2736;p112"/>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7" name="Google Shape;2737;p112"/>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8" name="Google Shape;2738;p112"/>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9" name="Google Shape;2739;p112"/>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40" name="Google Shape;2740;p112"/>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41" name="Google Shape;2741;p112"/>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42" name="Google Shape;2742;p112"/>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43" name="Google Shape;2743;p112"/>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44" name="Google Shape;2744;p112"/>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45" name="Google Shape;2745;p112"/>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46" name="Google Shape;2746;p112"/>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47" name="Google Shape;2747;p112"/>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48" name="Google Shape;2748;p112"/>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49" name="Google Shape;2749;p112"/>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50" name="Google Shape;2750;p112"/>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51" name="Google Shape;2751;p112"/>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52" name="Google Shape;2752;p112"/>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53" name="Google Shape;2753;p112"/>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54" name="Google Shape;2754;p112"/>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55" name="Google Shape;2755;p112"/>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56" name="Google Shape;2756;p112"/>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57" name="Google Shape;2757;p112"/>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58" name="Google Shape;2758;p112"/>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59" name="Google Shape;2759;p112"/>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760" name="Google Shape;2760;p112"/>
              <p:cNvGrpSpPr/>
              <p:nvPr/>
            </p:nvGrpSpPr>
            <p:grpSpPr>
              <a:xfrm>
                <a:off x="4543079" y="4626313"/>
                <a:ext cx="286486" cy="386884"/>
                <a:chOff x="4543079" y="4626313"/>
                <a:chExt cx="286486" cy="386884"/>
              </a:xfrm>
            </p:grpSpPr>
            <p:grpSp>
              <p:nvGrpSpPr>
                <p:cNvPr id="2761" name="Google Shape;2761;p112"/>
                <p:cNvGrpSpPr/>
                <p:nvPr/>
              </p:nvGrpSpPr>
              <p:grpSpPr>
                <a:xfrm>
                  <a:off x="4543079" y="4626313"/>
                  <a:ext cx="286486" cy="386884"/>
                  <a:chOff x="4543079" y="4626313"/>
                  <a:chExt cx="286486" cy="386884"/>
                </a:xfrm>
              </p:grpSpPr>
              <p:sp>
                <p:nvSpPr>
                  <p:cNvPr id="2762" name="Google Shape;2762;p112"/>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63" name="Google Shape;2763;p112"/>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64" name="Google Shape;2764;p112"/>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65" name="Google Shape;2765;p112"/>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66" name="Google Shape;2766;p112"/>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767" name="Google Shape;2767;p112"/>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68" name="Google Shape;2768;p112"/>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69" name="Google Shape;2769;p112"/>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2770" name="Google Shape;2770;p112"/>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71" name="Google Shape;2771;p112"/>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72" name="Google Shape;2772;p112"/>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73" name="Google Shape;2773;p112"/>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74" name="Google Shape;2774;p112"/>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75" name="Google Shape;2775;p112"/>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776" name="Google Shape;2776;p112"/>
          <p:cNvSpPr txBox="1">
            <a:spLocks noGrp="1"/>
          </p:cNvSpPr>
          <p:nvPr>
            <p:ph type="ctrTitle" idx="4294967295"/>
          </p:nvPr>
        </p:nvSpPr>
        <p:spPr>
          <a:xfrm>
            <a:off x="685800" y="1202438"/>
            <a:ext cx="4343700" cy="8328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7200" b="0" i="0" u="none" strike="noStrike" cap="none">
                <a:solidFill>
                  <a:srgbClr val="741B47"/>
                </a:solidFill>
                <a:latin typeface="Raleway SemiBold"/>
                <a:ea typeface="Raleway SemiBold"/>
                <a:cs typeface="Raleway SemiBold"/>
                <a:sym typeface="Raleway SemiBold"/>
              </a:rPr>
              <a:t>THANKS!</a:t>
            </a:r>
            <a:endParaRPr sz="7200" b="0" i="0" u="none" strike="noStrike" cap="none">
              <a:solidFill>
                <a:srgbClr val="741B47"/>
              </a:solidFill>
              <a:latin typeface="Raleway SemiBold"/>
              <a:ea typeface="Raleway SemiBold"/>
              <a:cs typeface="Raleway SemiBold"/>
              <a:sym typeface="Raleway SemiBold"/>
            </a:endParaRPr>
          </a:p>
        </p:txBody>
      </p:sp>
      <p:sp>
        <p:nvSpPr>
          <p:cNvPr id="2777" name="Google Shape;2777;p112"/>
          <p:cNvSpPr txBox="1">
            <a:spLocks noGrp="1"/>
          </p:cNvSpPr>
          <p:nvPr>
            <p:ph type="subTitle" idx="4294967295"/>
          </p:nvPr>
        </p:nvSpPr>
        <p:spPr>
          <a:xfrm>
            <a:off x="685800" y="2021059"/>
            <a:ext cx="4343700" cy="192000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600"/>
              </a:spcBef>
              <a:spcAft>
                <a:spcPts val="0"/>
              </a:spcAft>
              <a:buClr>
                <a:schemeClr val="accent1"/>
              </a:buClr>
              <a:buSzPts val="1800"/>
              <a:buFont typeface="Barlow Light"/>
              <a:buNone/>
            </a:pPr>
            <a:r>
              <a:rPr lang="tr-TR" sz="3600" b="1" i="0" u="none" strike="noStrike" cap="none">
                <a:solidFill>
                  <a:srgbClr val="000000"/>
                </a:solidFill>
                <a:latin typeface="Barlow"/>
                <a:ea typeface="Barlow"/>
                <a:cs typeface="Barlow"/>
                <a:sym typeface="Barlow"/>
              </a:rPr>
              <a:t>Any questions?</a:t>
            </a:r>
            <a:endParaRPr sz="3600" b="1" i="0" u="none" strike="noStrike" cap="none">
              <a:solidFill>
                <a:srgbClr val="000000"/>
              </a:solidFill>
              <a:latin typeface="Barlow"/>
              <a:ea typeface="Barlow"/>
              <a:cs typeface="Barlow"/>
              <a:sym typeface="Barlow"/>
            </a:endParaRPr>
          </a:p>
          <a:p>
            <a:pPr marL="0" marR="0" lvl="0" indent="0" algn="l" rtl="0">
              <a:lnSpc>
                <a:spcPct val="110000"/>
              </a:lnSpc>
              <a:spcBef>
                <a:spcPts val="600"/>
              </a:spcBef>
              <a:spcAft>
                <a:spcPts val="0"/>
              </a:spcAft>
              <a:buClr>
                <a:schemeClr val="dk1"/>
              </a:buClr>
              <a:buSzPts val="1100"/>
              <a:buFont typeface="Arial"/>
              <a:buNone/>
            </a:pPr>
            <a:r>
              <a:rPr lang="tr-TR" sz="2000" b="0" i="0" u="none" strike="noStrike" cap="none">
                <a:solidFill>
                  <a:schemeClr val="dk1"/>
                </a:solidFill>
                <a:latin typeface="Barlow Light"/>
                <a:ea typeface="Barlow Light"/>
                <a:cs typeface="Barlow Light"/>
                <a:sym typeface="Barlow Light"/>
              </a:rPr>
              <a:t>You can find me at: </a:t>
            </a:r>
            <a:endParaRPr sz="2000" b="0" i="0" u="none" strike="noStrike" cap="none">
              <a:solidFill>
                <a:schemeClr val="dk1"/>
              </a:solidFill>
              <a:latin typeface="Barlow Light"/>
              <a:ea typeface="Barlow Light"/>
              <a:cs typeface="Barlow Light"/>
              <a:sym typeface="Barlow Light"/>
            </a:endParaRPr>
          </a:p>
          <a:p>
            <a:pPr marL="457200" lvl="0" indent="-342900" algn="l" rtl="0">
              <a:spcBef>
                <a:spcPts val="0"/>
              </a:spcBef>
              <a:spcAft>
                <a:spcPts val="0"/>
              </a:spcAft>
              <a:buClr>
                <a:srgbClr val="741B47"/>
              </a:buClr>
              <a:buSzPts val="1800"/>
              <a:buChar char="▸"/>
            </a:pPr>
            <a:r>
              <a:rPr lang="tr-TR"/>
              <a:t>@Martin - Instructor</a:t>
            </a:r>
            <a:endParaRPr/>
          </a:p>
          <a:p>
            <a:pPr marL="457200" lvl="0" indent="-342900" algn="l" rtl="0">
              <a:spcBef>
                <a:spcPts val="0"/>
              </a:spcBef>
              <a:spcAft>
                <a:spcPts val="0"/>
              </a:spcAft>
              <a:buClr>
                <a:srgbClr val="741B47"/>
              </a:buClr>
              <a:buSzPts val="1800"/>
              <a:buChar char="▸"/>
            </a:pPr>
            <a:r>
              <a:rPr lang="tr-TR"/>
              <a:t>martin@clarusway.com</a:t>
            </a:r>
            <a:endParaRPr/>
          </a:p>
        </p:txBody>
      </p:sp>
      <p:pic>
        <p:nvPicPr>
          <p:cNvPr id="2778" name="Google Shape;2778;p112"/>
          <p:cNvPicPr preferRelativeResize="0"/>
          <p:nvPr/>
        </p:nvPicPr>
        <p:blipFill rotWithShape="1">
          <a:blip r:embed="rId3">
            <a:alphaModFix/>
          </a:blip>
          <a:srcRect/>
          <a:stretch/>
        </p:blipFill>
        <p:spPr>
          <a:xfrm>
            <a:off x="4512147" y="623245"/>
            <a:ext cx="2361997" cy="2583434"/>
          </a:xfrm>
          <a:prstGeom prst="rect">
            <a:avLst/>
          </a:prstGeom>
          <a:noFill/>
          <a:ln>
            <a:noFill/>
          </a:ln>
        </p:spPr>
      </p:pic>
      <p:sp>
        <p:nvSpPr>
          <p:cNvPr id="2779" name="Google Shape;2779;p11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91</a:t>
            </a:fld>
            <a:endParaRPr/>
          </a:p>
        </p:txBody>
      </p:sp>
    </p:spTree>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TotalTime>
  <Words>8987</Words>
  <Application>Microsoft Office PowerPoint</Application>
  <PresentationFormat>Ekran Gösterisi (16:9)</PresentationFormat>
  <Paragraphs>906</Paragraphs>
  <Slides>91</Slides>
  <Notes>91</Notes>
  <HiddenSlides>0</HiddenSlides>
  <MMClips>0</MMClips>
  <ScaleCrop>false</ScaleCrop>
  <HeadingPairs>
    <vt:vector size="6" baseType="variant">
      <vt:variant>
        <vt:lpstr>Kullanılan Yazı Tipleri</vt:lpstr>
      </vt:variant>
      <vt:variant>
        <vt:i4>18</vt:i4>
      </vt:variant>
      <vt:variant>
        <vt:lpstr>Tema</vt:lpstr>
      </vt:variant>
      <vt:variant>
        <vt:i4>3</vt:i4>
      </vt:variant>
      <vt:variant>
        <vt:lpstr>Slayt Başlıkları</vt:lpstr>
      </vt:variant>
      <vt:variant>
        <vt:i4>91</vt:i4>
      </vt:variant>
    </vt:vector>
  </HeadingPairs>
  <TitlesOfParts>
    <vt:vector size="112" baseType="lpstr">
      <vt:lpstr>Times New Roman</vt:lpstr>
      <vt:lpstr>Calibri</vt:lpstr>
      <vt:lpstr>Montserrat</vt:lpstr>
      <vt:lpstr>Montserrat Medium</vt:lpstr>
      <vt:lpstr>SimSun</vt:lpstr>
      <vt:lpstr>Raleway Medium</vt:lpstr>
      <vt:lpstr>Roboto</vt:lpstr>
      <vt:lpstr>Barlow Light</vt:lpstr>
      <vt:lpstr>Raleway</vt:lpstr>
      <vt:lpstr>Montserrat ExtraBold</vt:lpstr>
      <vt:lpstr>Proxima Nova Semibold</vt:lpstr>
      <vt:lpstr>Georgia</vt:lpstr>
      <vt:lpstr>Barlow Medium</vt:lpstr>
      <vt:lpstr>Barlow</vt:lpstr>
      <vt:lpstr>Arial</vt:lpstr>
      <vt:lpstr>Barlow SemiBold</vt:lpstr>
      <vt:lpstr>Raleway SemiBold</vt:lpstr>
      <vt:lpstr>Montserrat SemiBold</vt:lpstr>
      <vt:lpstr>Gaoler template</vt:lpstr>
      <vt:lpstr>Gaoler template</vt:lpstr>
      <vt:lpstr>Simple Light</vt:lpstr>
      <vt:lpstr>Agile Session 2</vt:lpstr>
      <vt:lpstr>PowerPoint Sunusu</vt:lpstr>
      <vt:lpstr>Table of Contents</vt:lpstr>
      <vt:lpstr>PowerPoint Sunusu</vt:lpstr>
      <vt:lpstr>SCRUM</vt:lpstr>
      <vt:lpstr>Scrum Overview</vt:lpstr>
      <vt:lpstr>PowerPoint Sunusu</vt:lpstr>
      <vt:lpstr>Scrum projects are divided into:</vt:lpstr>
      <vt:lpstr>PowerPoint Sunusu</vt:lpstr>
      <vt:lpstr>Scrum Roles</vt:lpstr>
      <vt:lpstr>PowerPoint Sunusu</vt:lpstr>
      <vt:lpstr>PowerPoint Sunusu</vt:lpstr>
      <vt:lpstr>PowerPoint Sunusu</vt:lpstr>
      <vt:lpstr>PowerPoint Sunusu</vt:lpstr>
      <vt:lpstr>What is the role of the Scrum Master?</vt:lpstr>
      <vt:lpstr>Epic, User Story and Task</vt:lpstr>
      <vt:lpstr>PowerPoint Sunusu</vt:lpstr>
      <vt:lpstr>PowerPoint Sunusu</vt:lpstr>
      <vt:lpstr>PowerPoint Sunusu</vt:lpstr>
      <vt:lpstr>PowerPoint Sunusu</vt:lpstr>
      <vt:lpstr>PowerPoint Sunusu</vt:lpstr>
      <vt:lpstr>PowerPoint Sunusu</vt:lpstr>
      <vt:lpstr>Which project management tool are you familiar with?</vt:lpstr>
      <vt:lpstr>PowerPoint Sunusu</vt:lpstr>
      <vt:lpstr>PowerPoint Sunusu</vt:lpstr>
      <vt:lpstr>Which one is NOT relative estimation of story?</vt:lpstr>
      <vt:lpstr>Scrum Artifacts</vt:lpstr>
      <vt:lpstr>PowerPoint Sunusu</vt:lpstr>
      <vt:lpstr>PowerPoint Sunusu</vt:lpstr>
      <vt:lpstr>PowerPoint Sunusu</vt:lpstr>
      <vt:lpstr>PowerPoint Sunusu</vt:lpstr>
      <vt:lpstr>Who prioritizes the product backlog items?</vt:lpstr>
      <vt:lpstr>Scrum Ceremonies</vt:lpstr>
      <vt:lpstr>PowerPoint Sunusu</vt:lpstr>
      <vt:lpstr>PowerPoint Sunusu</vt:lpstr>
      <vt:lpstr>PowerPoint Sunusu</vt:lpstr>
      <vt:lpstr>PowerPoint Sunusu</vt:lpstr>
      <vt:lpstr>PowerPoint Sunusu</vt:lpstr>
      <vt:lpstr>PowerPoint Sunusu</vt:lpstr>
      <vt:lpstr>Who should necessarily attend the Daily Standup meeting?</vt:lpstr>
      <vt:lpstr>PowerPoint Sunusu</vt:lpstr>
      <vt:lpstr>PowerPoint Sunusu</vt:lpstr>
      <vt:lpstr>PowerPoint Sunusu</vt:lpstr>
      <vt:lpstr>PowerPoint Sunusu</vt:lpstr>
      <vt:lpstr>PowerPoint Sunusu</vt:lpstr>
      <vt:lpstr>What happens when all the Sprint Items cannot be completed?</vt:lpstr>
      <vt:lpstr>PowerPoint Sunusu</vt:lpstr>
      <vt:lpstr>PowerPoint Sunusu</vt:lpstr>
      <vt:lpstr>PowerPoint Sunusu</vt:lpstr>
      <vt:lpstr>PowerPoint Sunusu</vt:lpstr>
      <vt:lpstr>KANBAN</vt:lpstr>
      <vt:lpstr>PowerPoint Sunusu</vt:lpstr>
      <vt:lpstr>Kanban Overview</vt:lpstr>
      <vt:lpstr>PowerPoint Sunusu</vt:lpstr>
      <vt:lpstr>The word kanban is Japanese and roughly translated means “card you can see.”</vt:lpstr>
      <vt:lpstr>PowerPoint Sunusu</vt:lpstr>
      <vt:lpstr>PowerPoint Sunusu</vt:lpstr>
      <vt:lpstr>PowerPoint Sunusu</vt:lpstr>
      <vt:lpstr>Kanban Board</vt:lpstr>
      <vt:lpstr>PowerPoint Sunusu</vt:lpstr>
      <vt:lpstr>PowerPoint Sunusu</vt:lpstr>
      <vt:lpstr>In kanban, each stage of a project is demonstrated with a what?</vt:lpstr>
      <vt:lpstr>PowerPoint Sunusu</vt:lpstr>
      <vt:lpstr>PowerPoint Sunusu</vt:lpstr>
      <vt:lpstr>PowerPoint Sunusu</vt:lpstr>
      <vt:lpstr>PowerPoint Sunusu</vt:lpstr>
      <vt:lpstr>PowerPoint Sunusu</vt:lpstr>
      <vt:lpstr>PowerPoint Sunusu</vt:lpstr>
      <vt:lpstr>It is the period between creating a task in your workflow and its final departure from the kanban board.</vt:lpstr>
      <vt:lpstr>Principles of Kanban</vt:lpstr>
      <vt:lpstr>PowerPoint Sunusu</vt:lpstr>
      <vt:lpstr>PowerPoint Sunusu</vt:lpstr>
      <vt:lpstr>PowerPoint Sunusu</vt:lpstr>
      <vt:lpstr>PowerPoint Sunusu</vt:lpstr>
      <vt:lpstr>PowerPoint Sunusu</vt:lpstr>
      <vt:lpstr>Practices of Kanban</vt:lpstr>
      <vt:lpstr>PowerPoint Sunusu</vt:lpstr>
      <vt:lpstr>Kanban has 4 principles and  6 core practices.</vt:lpstr>
      <vt:lpstr>PowerPoint Sunusu</vt:lpstr>
      <vt:lpstr>PowerPoint Sunusu</vt:lpstr>
      <vt:lpstr>PowerPoint Sunusu</vt:lpstr>
      <vt:lpstr>PowerPoint Sunusu</vt:lpstr>
      <vt:lpstr>PowerPoint Sunusu</vt:lpstr>
      <vt:lpstr>PowerPoint Sunusu</vt:lpstr>
      <vt:lpstr>Kanban vs. Scrum</vt:lpstr>
      <vt:lpstr>PowerPoint Sunusu</vt:lpstr>
      <vt:lpstr>Which statement cannot be said while comparing Kanban with Scrum?</vt:lpstr>
      <vt:lpstr>PowerPoint Sunusu</vt:lpstr>
      <vt:lpstr>PowerPoint Sunusu</vt:lpstr>
      <vt:lpstr>How well did you like this lesson?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Session 2</dc:title>
  <cp:lastModifiedBy>Şule Akın</cp:lastModifiedBy>
  <cp:revision>3</cp:revision>
  <dcterms:modified xsi:type="dcterms:W3CDTF">2023-10-31T12:30:24Z</dcterms:modified>
</cp:coreProperties>
</file>